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9" r:id="rId1"/>
  </p:sldMasterIdLst>
  <p:notesMasterIdLst>
    <p:notesMasterId r:id="rId59"/>
  </p:notesMasterIdLst>
  <p:sldIdLst>
    <p:sldId id="256" r:id="rId2"/>
    <p:sldId id="349" r:id="rId3"/>
    <p:sldId id="377" r:id="rId4"/>
    <p:sldId id="371" r:id="rId5"/>
    <p:sldId id="382" r:id="rId6"/>
    <p:sldId id="280" r:id="rId7"/>
    <p:sldId id="343" r:id="rId8"/>
    <p:sldId id="281" r:id="rId9"/>
    <p:sldId id="380" r:id="rId10"/>
    <p:sldId id="374" r:id="rId11"/>
    <p:sldId id="375" r:id="rId12"/>
    <p:sldId id="308" r:id="rId13"/>
    <p:sldId id="288" r:id="rId14"/>
    <p:sldId id="257" r:id="rId15"/>
    <p:sldId id="350" r:id="rId16"/>
    <p:sldId id="366" r:id="rId17"/>
    <p:sldId id="381" r:id="rId18"/>
    <p:sldId id="363" r:id="rId19"/>
    <p:sldId id="359" r:id="rId20"/>
    <p:sldId id="325" r:id="rId21"/>
    <p:sldId id="326" r:id="rId22"/>
    <p:sldId id="357" r:id="rId23"/>
    <p:sldId id="327" r:id="rId24"/>
    <p:sldId id="279" r:id="rId25"/>
    <p:sldId id="353" r:id="rId26"/>
    <p:sldId id="317" r:id="rId27"/>
    <p:sldId id="318" r:id="rId28"/>
    <p:sldId id="319" r:id="rId29"/>
    <p:sldId id="320" r:id="rId30"/>
    <p:sldId id="321" r:id="rId31"/>
    <p:sldId id="322" r:id="rId32"/>
    <p:sldId id="378" r:id="rId33"/>
    <p:sldId id="330" r:id="rId34"/>
    <p:sldId id="331" r:id="rId35"/>
    <p:sldId id="332" r:id="rId36"/>
    <p:sldId id="348" r:id="rId37"/>
    <p:sldId id="303" r:id="rId38"/>
    <p:sldId id="301" r:id="rId39"/>
    <p:sldId id="313" r:id="rId40"/>
    <p:sldId id="373" r:id="rId41"/>
    <p:sldId id="367" r:id="rId42"/>
    <p:sldId id="263" r:id="rId43"/>
    <p:sldId id="364" r:id="rId44"/>
    <p:sldId id="290" r:id="rId45"/>
    <p:sldId id="368" r:id="rId46"/>
    <p:sldId id="314" r:id="rId47"/>
    <p:sldId id="351" r:id="rId48"/>
    <p:sldId id="265" r:id="rId49"/>
    <p:sldId id="379" r:id="rId50"/>
    <p:sldId id="369" r:id="rId51"/>
    <p:sldId id="370" r:id="rId52"/>
    <p:sldId id="361" r:id="rId53"/>
    <p:sldId id="362" r:id="rId54"/>
    <p:sldId id="340" r:id="rId55"/>
    <p:sldId id="345" r:id="rId56"/>
    <p:sldId id="346" r:id="rId57"/>
    <p:sldId id="376" r:id="rId5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3041644F-6270-4D84-A3F6-15B80DFC1EE3}">
          <p14:sldIdLst>
            <p14:sldId id="256"/>
            <p14:sldId id="349"/>
            <p14:sldId id="377"/>
            <p14:sldId id="371"/>
            <p14:sldId id="382"/>
            <p14:sldId id="280"/>
            <p14:sldId id="343"/>
            <p14:sldId id="281"/>
            <p14:sldId id="380"/>
            <p14:sldId id="374"/>
            <p14:sldId id="375"/>
            <p14:sldId id="308"/>
            <p14:sldId id="288"/>
            <p14:sldId id="257"/>
            <p14:sldId id="350"/>
            <p14:sldId id="366"/>
            <p14:sldId id="381"/>
            <p14:sldId id="363"/>
            <p14:sldId id="359"/>
            <p14:sldId id="325"/>
            <p14:sldId id="326"/>
            <p14:sldId id="357"/>
            <p14:sldId id="327"/>
            <p14:sldId id="279"/>
            <p14:sldId id="353"/>
            <p14:sldId id="317"/>
            <p14:sldId id="318"/>
            <p14:sldId id="319"/>
            <p14:sldId id="320"/>
            <p14:sldId id="321"/>
            <p14:sldId id="322"/>
          </p14:sldIdLst>
        </p14:section>
        <p14:section name="Tagging" id="{9A3E5FE0-FEF9-4364-8858-AB5BD4A087B2}">
          <p14:sldIdLst>
            <p14:sldId id="378"/>
            <p14:sldId id="330"/>
            <p14:sldId id="331"/>
            <p14:sldId id="332"/>
            <p14:sldId id="348"/>
            <p14:sldId id="303"/>
            <p14:sldId id="301"/>
            <p14:sldId id="313"/>
            <p14:sldId id="373"/>
            <p14:sldId id="367"/>
            <p14:sldId id="263"/>
            <p14:sldId id="364"/>
            <p14:sldId id="290"/>
            <p14:sldId id="368"/>
            <p14:sldId id="314"/>
            <p14:sldId id="351"/>
            <p14:sldId id="265"/>
            <p14:sldId id="379"/>
            <p14:sldId id="369"/>
            <p14:sldId id="370"/>
            <p14:sldId id="361"/>
            <p14:sldId id="362"/>
            <p14:sldId id="340"/>
            <p14:sldId id="345"/>
            <p14:sldId id="346"/>
            <p14:sldId id="3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990099"/>
    <a:srgbClr val="339966"/>
    <a:srgbClr val="FF33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4" autoAdjust="0"/>
    <p:restoredTop sz="85941" autoAdjust="0"/>
  </p:normalViewPr>
  <p:slideViewPr>
    <p:cSldViewPr>
      <p:cViewPr varScale="1">
        <p:scale>
          <a:sx n="90" d="100"/>
          <a:sy n="90" d="100"/>
        </p:scale>
        <p:origin x="905" y="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de-DE" altLang="de-DE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de-DE" altLang="de-DE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de-DE" altLang="de-DE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71948B5B-148B-4C98-9B57-AD2A526B740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801694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Benötigte Zeit: ca. 1h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48B5B-148B-4C98-9B57-AD2A526B7402}" type="slidenum">
              <a:rPr lang="de-DE" altLang="de-DE" smtClean="0"/>
              <a:pPr/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67204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Nodes are points with a geographic position, stored as coordinates (pairs of a latitude and a longitude) according to WGS 84.[90] Outside of their usage in ways, they are used to represent map features without a size, such as points of interest or mountain peaks. [https://en.wikipedia.org/wiki/OpenStreetMap]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48B5B-148B-4C98-9B57-AD2A526B7402}" type="slidenum">
              <a:rPr lang="de-DE" altLang="de-DE" smtClean="0"/>
              <a:pPr/>
              <a:t>26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25492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Ways are ordered lists of nodes, representing a polyline, or possibly a polygon if they form a closed loop. They are used both for representing linear features such as streets and rivers, and areas, like forests, parks, parking areas and lakes.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48B5B-148B-4C98-9B57-AD2A526B7402}" type="slidenum">
              <a:rPr lang="de-DE" altLang="de-DE" smtClean="0"/>
              <a:pPr/>
              <a:t>28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42116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48B5B-148B-4C98-9B57-AD2A526B7402}" type="slidenum">
              <a:rPr lang="de-DE" altLang="de-DE" smtClean="0"/>
              <a:pPr/>
              <a:t>29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41296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Relations are ordered lists of nodes, ways and relations (together called "</a:t>
            </a:r>
            <a:r>
              <a:rPr lang="en-US" b="1" dirty="0" smtClean="0"/>
              <a:t>members</a:t>
            </a:r>
            <a:r>
              <a:rPr lang="en-US" dirty="0" smtClean="0"/>
              <a:t>"), where each member can optionally have a "</a:t>
            </a:r>
            <a:r>
              <a:rPr lang="en-US" b="1" dirty="0" smtClean="0"/>
              <a:t>role</a:t>
            </a:r>
            <a:r>
              <a:rPr lang="en-US" dirty="0" smtClean="0"/>
              <a:t>" (a string).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Relations are used for representing the relationship of existing nodes and ways. Examples include turn restrictions on roads, routes that span several existing ways (for instance, a long-distance motorway), and areas with holes.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48B5B-148B-4C98-9B57-AD2A526B7402}" type="slidenum">
              <a:rPr lang="de-DE" altLang="de-DE" smtClean="0"/>
              <a:pPr/>
              <a:t>31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91590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de-DE" altLang="de-DE" noProof="0" smtClean="0"/>
              <a:t>Formatvorlage des Untertitelmasters durch Klicken bearbeiten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C7A3D3F-8EB1-4DBF-BCD6-BA79BFDD0E90}" type="slidenum">
              <a:rPr lang="de-DE" altLang="de-DE"/>
              <a:pPr/>
              <a:t>‹Nr.›</a:t>
            </a:fld>
            <a:endParaRPr lang="de-DE" altLang="de-DE"/>
          </a:p>
        </p:txBody>
      </p:sp>
      <p:grpSp>
        <p:nvGrpSpPr>
          <p:cNvPr id="8198" name="Group 6"/>
          <p:cNvGrpSpPr>
            <a:grpSpLocks/>
          </p:cNvGrpSpPr>
          <p:nvPr/>
        </p:nvGrpSpPr>
        <p:grpSpPr bwMode="auto">
          <a:xfrm>
            <a:off x="0" y="914400"/>
            <a:ext cx="8686800" cy="2514600"/>
            <a:chOff x="0" y="576"/>
            <a:chExt cx="5472" cy="1584"/>
          </a:xfrm>
        </p:grpSpPr>
        <p:sp>
          <p:nvSpPr>
            <p:cNvPr id="8199" name="Oval 7"/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altLang="de-DE"/>
            </a:p>
          </p:txBody>
        </p:sp>
        <p:sp>
          <p:nvSpPr>
            <p:cNvPr id="8200" name="Rectangle 8"/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altLang="de-DE" sz="2400">
                <a:latin typeface="Times New Roman" pitchFamily="18" charset="0"/>
              </a:endParaRPr>
            </a:p>
          </p:txBody>
        </p:sp>
        <p:sp>
          <p:nvSpPr>
            <p:cNvPr id="8201" name="Rectangle 9"/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altLang="de-DE" sz="2400">
                <a:latin typeface="Times New Roman" pitchFamily="18" charset="0"/>
              </a:endParaRPr>
            </a:p>
          </p:txBody>
        </p:sp>
        <p:sp>
          <p:nvSpPr>
            <p:cNvPr id="8202" name="Freeform 10"/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>
                <a:gd name="T0" fmla="*/ 1000 w 1000"/>
                <a:gd name="T1" fmla="*/ 1000 h 1000"/>
                <a:gd name="T2" fmla="*/ 0 w 1000"/>
                <a:gd name="T3" fmla="*/ 1000 h 1000"/>
                <a:gd name="T4" fmla="*/ 0 w 1000"/>
                <a:gd name="T5" fmla="*/ 0 h 1000"/>
                <a:gd name="T6" fmla="*/ 1000 w 1000"/>
                <a:gd name="T7" fmla="*/ 0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03" name="Freeform 11"/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>
                <a:gd name="T0" fmla="*/ 0 w 1000"/>
                <a:gd name="T1" fmla="*/ 0 h 1000"/>
                <a:gd name="T2" fmla="*/ 1000 w 1000"/>
                <a:gd name="T3" fmla="*/ 0 h 1000"/>
                <a:gd name="T4" fmla="*/ 1000 w 1000"/>
                <a:gd name="T5" fmla="*/ 1000 h 1000"/>
                <a:gd name="T6" fmla="*/ 0 w 1000"/>
                <a:gd name="T7" fmla="*/ 1000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20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38200" y="1443038"/>
            <a:ext cx="7086600" cy="1600200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de-DE" altLang="de-DE" noProof="0" smtClean="0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D58DCF-C767-4A54-921A-737B308EC73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4083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42100" y="44450"/>
            <a:ext cx="2033588" cy="6121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9750" y="44450"/>
            <a:ext cx="5949950" cy="61214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55178-AF9B-4A60-9EBF-FBC0E0C6587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90826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44450"/>
            <a:ext cx="8135938" cy="8064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39750" y="1341438"/>
            <a:ext cx="3990975" cy="4824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3125" y="1341438"/>
            <a:ext cx="3992563" cy="4824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565150" y="6381750"/>
            <a:ext cx="1905000" cy="323850"/>
          </a:xfrm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098800" y="6381750"/>
            <a:ext cx="2895600" cy="323850"/>
          </a:xfrm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769100" y="6381750"/>
            <a:ext cx="1905000" cy="323850"/>
          </a:xfrm>
        </p:spPr>
        <p:txBody>
          <a:bodyPr/>
          <a:lstStyle>
            <a:lvl1pPr>
              <a:defRPr/>
            </a:lvl1pPr>
          </a:lstStyle>
          <a:p>
            <a:fld id="{5B206DD6-2D35-407C-97BC-F9F469D35CF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4466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539750" y="44450"/>
            <a:ext cx="8135938" cy="6121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565150" y="6381750"/>
            <a:ext cx="1905000" cy="323850"/>
          </a:xfrm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098800" y="6381750"/>
            <a:ext cx="2895600" cy="323850"/>
          </a:xfrm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769100" y="6381750"/>
            <a:ext cx="1905000" cy="323850"/>
          </a:xfrm>
        </p:spPr>
        <p:txBody>
          <a:bodyPr/>
          <a:lstStyle>
            <a:lvl1pPr>
              <a:defRPr/>
            </a:lvl1pPr>
          </a:lstStyle>
          <a:p>
            <a:fld id="{F397B99D-68BF-4CCE-AD0D-A06A1353F46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77421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70F7F8-F2D0-42FC-AE19-22E4D5EFB10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39464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96F3F6-0CDD-471A-9D4C-2B48D877BE0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06247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50" y="1341438"/>
            <a:ext cx="3990975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3125" y="1341438"/>
            <a:ext cx="3992563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F6836-1153-4C42-9EF2-865A9FA15CB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5906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4442C-E7AE-49D2-AA6D-3DD5CAEB826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90672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A9E084-541C-4D09-AAAD-8850AE1688D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0332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3D1C1-7E2F-401A-80FF-28248A2CA6D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57376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A8441-25E0-4D20-BC58-2C083C07A85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12663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DEB64-0B2A-41D5-8E8B-9B134A4095A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15826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858838"/>
            <a:ext cx="2133600" cy="101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2400">
              <a:latin typeface="Times New Roman" pitchFamily="18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447800" y="858838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2400">
              <a:latin typeface="Times New Roman" pitchFamily="18" charset="0"/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44450"/>
            <a:ext cx="8135938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Titelmasterformat durch Klicken bearbeiten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341438"/>
            <a:ext cx="8135938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5150" y="6381750"/>
            <a:ext cx="19050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de-DE" altLang="de-DE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98800" y="6381750"/>
            <a:ext cx="2895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de-DE" altLang="de-DE"/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69100" y="6381750"/>
            <a:ext cx="19050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C959AECC-9E6F-44E5-AF4F-606B2D720CF3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9pPr>
    </p:titleStyle>
    <p:bodyStyle>
      <a:lvl1pPr marL="274638" indent="-274638" algn="l" rtl="0" fontAlgn="base">
        <a:spcBef>
          <a:spcPct val="0"/>
        </a:spcBef>
        <a:spcAft>
          <a:spcPct val="50000"/>
        </a:spcAft>
        <a:buClr>
          <a:schemeClr val="accent1"/>
        </a:buClr>
        <a:buSzPct val="70000"/>
        <a:buFont typeface="Wingdings" pitchFamily="2" charset="2"/>
        <a:buChar char="n"/>
        <a:defRPr sz="18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889000" indent="-261938" algn="l" rtl="0" fontAlgn="base">
        <a:lnSpc>
          <a:spcPct val="80000"/>
        </a:lnSpc>
        <a:spcBef>
          <a:spcPct val="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¡"/>
        <a:defRPr sz="1800">
          <a:solidFill>
            <a:schemeClr val="tx1"/>
          </a:solidFill>
          <a:latin typeface="Calibri" panose="020F0502020204030204" pitchFamily="34" charset="0"/>
        </a:defRPr>
      </a:lvl2pPr>
      <a:lvl3pPr marL="1331913" indent="-2587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1800">
          <a:solidFill>
            <a:schemeClr val="tx1"/>
          </a:solidFill>
          <a:latin typeface="Calibri" panose="020F0502020204030204" pitchFamily="34" charset="0"/>
        </a:defRPr>
      </a:lvl3pPr>
      <a:lvl4pPr marL="1785938" indent="-274638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¡"/>
        <a:defRPr sz="1800">
          <a:solidFill>
            <a:schemeClr val="tx1"/>
          </a:solidFill>
          <a:latin typeface="Calibri" panose="020F0502020204030204" pitchFamily="34" charset="0"/>
        </a:defRPr>
      </a:lvl4pPr>
      <a:lvl5pPr marL="2239963" indent="-2746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1800">
          <a:solidFill>
            <a:schemeClr val="tx1"/>
          </a:solidFill>
          <a:latin typeface="Calibri" panose="020F0502020204030204" pitchFamily="34" charset="0"/>
        </a:defRPr>
      </a:lvl5pPr>
      <a:lvl6pPr marL="2697163" indent="-2746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6pPr>
      <a:lvl7pPr marL="3154363" indent="-2746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7pPr>
      <a:lvl8pPr marL="3611563" indent="-2746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8pPr>
      <a:lvl9pPr marL="4068763" indent="-2746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d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openstreetmap.org/wiki/File:OSM-tileserver_worldwide_Jan2015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iki.openstreetmap.org/wiki/Stat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everge.com/2012/6/11/3078987/apple-tomtom-openstreemap-ios-6-maps-app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nparks.org/tourism/maps/default.php?p_id=1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openstreetmap.org/wiki/File:OSM_Components.svg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wiki.openstreetmap.org/wiki/Editors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hyperlink" Target="https://overpass-turbo.eu/" TargetMode="External"/><Relationship Id="rId7" Type="http://schemas.openxmlformats.org/officeDocument/2006/relationships/hyperlink" Target="https://wiki.openstreetmap.org/wiki/API_v0.7" TargetMode="External"/><Relationship Id="rId2" Type="http://schemas.openxmlformats.org/officeDocument/2006/relationships/hyperlink" Target="http://overpass-api.d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pi.openstreetmap.org/api/0.6/" TargetMode="External"/><Relationship Id="rId5" Type="http://schemas.openxmlformats.org/officeDocument/2006/relationships/hyperlink" Target="https://upload.wikimedia.org/wikipedia/commons/d/df/OpenStreetMap_thematic_maps_for_Wikipedia.pdf" TargetMode="External"/><Relationship Id="rId4" Type="http://schemas.openxmlformats.org/officeDocument/2006/relationships/hyperlink" Target="https://wiki.openstreetmap.org/wiki/Overpass_introduction" TargetMode="Externa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bc.ca/news/canada/british-columbia/google-maps-non-existent-trail-removed-vancouver-north-shore-mount-fromme-1.7027120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s://osmstats.neis-one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mikel_maron/palestine-west-bank-free-map-introduction-554753" TargetMode="External"/><Relationship Id="rId7" Type="http://schemas.openxmlformats.org/officeDocument/2006/relationships/hyperlink" Target="https://www.mdpi.com/2220-9964/1/2/146/htm" TargetMode="External"/><Relationship Id="rId2" Type="http://schemas.openxmlformats.org/officeDocument/2006/relationships/hyperlink" Target="http://2007.foss4g.org/attachments/56/Nick_Black_OSM_FOSS4G2007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07/s10109-018-0282-5" TargetMode="External"/><Relationship Id="rId5" Type="http://schemas.openxmlformats.org/officeDocument/2006/relationships/hyperlink" Target="https://doi.org/10.3390/ijgi1020146" TargetMode="External"/><Relationship Id="rId4" Type="http://schemas.openxmlformats.org/officeDocument/2006/relationships/hyperlink" Target="https://www.slideshare.net/mikel_maron/free-and-open-palestine" TargetMode="Externa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s://weeklyosm.e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guardian.co.uk/society/2006/mar/23/epublic.technology#article_continu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news.microsoft.com/speeches/bill-gates-microsoft-mix06-conference/#OVu0wkJzjoZKyycJ.97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de-DE" smtClean="0"/>
              <a:t>OpenStreetMap: </a:t>
            </a:r>
            <a:r>
              <a:rPr lang="en-US" smtClean="0"/>
              <a:t>Its </a:t>
            </a:r>
            <a:r>
              <a:rPr lang="en-US"/>
              <a:t>History, Data Structure, License and Ecosystem</a:t>
            </a:r>
            <a:endParaRPr lang="de-DE" alt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6389688" cy="12874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de-DE"/>
              <a:t>Prof. Dr. Franz-Josef Behr</a:t>
            </a:r>
          </a:p>
          <a:p>
            <a:pPr>
              <a:lnSpc>
                <a:spcPct val="90000"/>
              </a:lnSpc>
            </a:pPr>
            <a:r>
              <a:rPr lang="de-DE" altLang="de-DE" sz="1400"/>
              <a:t>Partially based on a  a presentation of Min Qian, Virasith Phomsouvanh (2008): The OpenStreetMap (OSM) Project. Stuttgart University of Applied Sciences</a:t>
            </a:r>
          </a:p>
          <a:p>
            <a:pPr>
              <a:lnSpc>
                <a:spcPct val="90000"/>
              </a:lnSpc>
            </a:pPr>
            <a:endParaRPr lang="de-DE" altLang="de-DE" sz="2000"/>
          </a:p>
        </p:txBody>
      </p:sp>
      <p:pic>
        <p:nvPicPr>
          <p:cNvPr id="6149" name="Picture 5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589588"/>
            <a:ext cx="936625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827584" y="6292850"/>
            <a:ext cx="6048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altLang="de-DE" sz="1400">
                <a:latin typeface="Arial" charset="0"/>
              </a:rPr>
              <a:t>The content is licensed under a Creative Commons-Lizenz CC BY-NC-SA.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1547664" y="234888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</a:rPr>
              <a:t>“increasing </a:t>
            </a:r>
            <a:r>
              <a:rPr lang="en-US" sz="2400" dirty="0">
                <a:latin typeface="Calibri" panose="020F0502020204030204" pitchFamily="34" charset="0"/>
              </a:rPr>
              <a:t>interest in the potential of crowdsourced geographic data to supplement authoritative data where they are not available, outdated or </a:t>
            </a:r>
            <a:r>
              <a:rPr lang="en-US" sz="2400" dirty="0" smtClean="0">
                <a:latin typeface="Calibri" panose="020F0502020204030204" pitchFamily="34" charset="0"/>
              </a:rPr>
              <a:t>incomplete.”</a:t>
            </a:r>
            <a:endParaRPr lang="de-DE" sz="2400" dirty="0">
              <a:latin typeface="Calibri" panose="020F050202020403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5004048" y="4427820"/>
            <a:ext cx="2554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[</a:t>
            </a:r>
            <a:r>
              <a:rPr lang="en-US" dirty="0" err="1" smtClean="0">
                <a:latin typeface="Calibri" panose="020F0502020204030204" pitchFamily="34" charset="0"/>
              </a:rPr>
              <a:t>Papapesios</a:t>
            </a:r>
            <a:r>
              <a:rPr lang="en-US" dirty="0" smtClean="0">
                <a:latin typeface="Calibri" panose="020F0502020204030204" pitchFamily="34" charset="0"/>
              </a:rPr>
              <a:t> et al. (2019)]</a:t>
            </a:r>
            <a:endParaRPr lang="de-D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The OpenStreetMap Equation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1328738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579737"/>
            <a:ext cx="185737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5580063" y="3285828"/>
            <a:ext cx="900112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defTabSz="449263"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31800" indent="-215900" defTabSz="449263"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647700" indent="-215900" defTabSz="449263"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63600" indent="-215900" defTabSz="449263"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079500" indent="-215900" defTabSz="449263"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536700" indent="-2159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993900" indent="-2159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451100" indent="-2159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908300" indent="-2159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hangingPunct="0">
              <a:lnSpc>
                <a:spcPct val="102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de-DE" b="1">
                <a:solidFill>
                  <a:srgbClr val="000000"/>
                </a:solidFill>
                <a:latin typeface="Arial" charset="0"/>
              </a:rPr>
              <a:t>=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2483768" y="3141365"/>
            <a:ext cx="7223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0">
              <a:lnSpc>
                <a:spcPct val="102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de-DE" sz="2800" b="1" dirty="0">
                <a:solidFill>
                  <a:srgbClr val="000000"/>
                </a:solidFill>
              </a:rPr>
              <a:t>+</a:t>
            </a:r>
          </a:p>
        </p:txBody>
      </p:sp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821" y="2638128"/>
            <a:ext cx="2009775" cy="200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3198986" y="5445224"/>
            <a:ext cx="210859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 dirty="0">
                <a:latin typeface="Calibri" panose="020F0502020204030204" pitchFamily="34" charset="0"/>
              </a:rPr>
              <a:t>Something like a Wiki…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295553" y="5445224"/>
            <a:ext cx="233608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 dirty="0" smtClean="0">
                <a:latin typeface="Calibri" panose="020F0502020204030204" pitchFamily="34" charset="0"/>
              </a:rPr>
              <a:t>GPS/GNSS </a:t>
            </a:r>
            <a:r>
              <a:rPr lang="de-DE" altLang="de-DE" sz="1600" dirty="0" err="1" smtClean="0">
                <a:latin typeface="Calibri" panose="020F0502020204030204" pitchFamily="34" charset="0"/>
              </a:rPr>
              <a:t>measurements</a:t>
            </a:r>
            <a:endParaRPr lang="de-DE" altLang="de-DE" sz="1600" dirty="0">
              <a:latin typeface="Calibri" panose="020F0502020204030204" pitchFamily="34" charset="0"/>
            </a:endParaRP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6228184" y="5445224"/>
            <a:ext cx="23365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 dirty="0">
                <a:latin typeface="Calibri" panose="020F0502020204030204" pitchFamily="34" charset="0"/>
              </a:rPr>
              <a:t>Open Geodata Repository</a:t>
            </a:r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7380312" y="6308338"/>
            <a:ext cx="157447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dirty="0" smtClean="0"/>
              <a:t>Source: Maron 2008</a:t>
            </a:r>
            <a:endParaRPr lang="de-DE" altLang="de-DE" sz="1200" dirty="0"/>
          </a:p>
        </p:txBody>
      </p:sp>
    </p:spTree>
    <p:extLst>
      <p:ext uri="{BB962C8B-B14F-4D97-AF65-F5344CB8AC3E}">
        <p14:creationId xmlns:p14="http://schemas.microsoft.com/office/powerpoint/2010/main" val="39719720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err="1"/>
              <a:t>How</a:t>
            </a:r>
            <a:r>
              <a:rPr lang="de-DE" altLang="de-DE" dirty="0"/>
              <a:t> </a:t>
            </a:r>
            <a:r>
              <a:rPr lang="de-DE" altLang="de-DE" dirty="0" err="1"/>
              <a:t>does</a:t>
            </a:r>
            <a:r>
              <a:rPr lang="de-DE" altLang="de-DE" dirty="0"/>
              <a:t> </a:t>
            </a:r>
            <a:r>
              <a:rPr lang="de-DE" altLang="de-DE" dirty="0" err="1"/>
              <a:t>it</a:t>
            </a:r>
            <a:r>
              <a:rPr lang="de-DE" altLang="de-DE" dirty="0"/>
              <a:t> </a:t>
            </a:r>
            <a:r>
              <a:rPr lang="de-DE" altLang="de-DE" dirty="0" err="1" smtClean="0"/>
              <a:t>work</a:t>
            </a:r>
            <a:r>
              <a:rPr lang="de-DE" altLang="de-DE" dirty="0" smtClean="0"/>
              <a:t>? An </a:t>
            </a:r>
            <a:r>
              <a:rPr lang="de-DE" altLang="de-DE" dirty="0" err="1" smtClean="0"/>
              <a:t>overview</a:t>
            </a:r>
            <a:endParaRPr lang="de-DE" altLang="de-DE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 dirty="0" err="1" smtClean="0"/>
              <a:t>Decentral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data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collection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and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updating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primarily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by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volunteered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work</a:t>
            </a:r>
            <a:r>
              <a:rPr lang="de-DE" altLang="de-DE" dirty="0" smtClean="0"/>
              <a:t> (</a:t>
            </a:r>
            <a:r>
              <a:rPr lang="de-DE" altLang="de-DE" dirty="0" err="1" smtClean="0"/>
              <a:t>Volunteered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Geographic</a:t>
            </a:r>
            <a:r>
              <a:rPr lang="de-DE" altLang="de-DE" dirty="0" smtClean="0"/>
              <a:t> Information, VGI) </a:t>
            </a:r>
            <a:r>
              <a:rPr lang="en-US" altLang="de-DE" sz="1400" dirty="0" smtClean="0"/>
              <a:t>Goodchild, M.F. (2007). "Citizens as sensors: the world of volunteered geography". </a:t>
            </a:r>
            <a:r>
              <a:rPr lang="en-US" altLang="de-DE" sz="1400" dirty="0" err="1" smtClean="0"/>
              <a:t>GeoJournal</a:t>
            </a:r>
            <a:r>
              <a:rPr lang="en-US" altLang="de-DE" sz="1400" dirty="0" smtClean="0"/>
              <a:t>. 69 (4): 211–221</a:t>
            </a:r>
            <a:endParaRPr lang="de-DE" altLang="de-DE" sz="1400" dirty="0"/>
          </a:p>
          <a:p>
            <a:r>
              <a:rPr lang="de-DE" altLang="de-DE" dirty="0" smtClean="0"/>
              <a:t>Central </a:t>
            </a:r>
            <a:r>
              <a:rPr lang="de-DE" altLang="de-DE" dirty="0" err="1" smtClean="0"/>
              <a:t>database</a:t>
            </a:r>
            <a:r>
              <a:rPr lang="de-DE" altLang="de-DE" dirty="0" smtClean="0"/>
              <a:t> </a:t>
            </a:r>
            <a:br>
              <a:rPr lang="de-DE" altLang="de-DE" dirty="0" smtClean="0"/>
            </a:br>
            <a:r>
              <a:rPr lang="en-US" altLang="de-DE" i="1" dirty="0" smtClean="0"/>
              <a:t>stored in PostgreSQL with </a:t>
            </a:r>
            <a:r>
              <a:rPr lang="en-US" altLang="de-DE" i="1" dirty="0" err="1" smtClean="0"/>
              <a:t>PostGIS</a:t>
            </a:r>
            <a:endParaRPr lang="de-DE" altLang="de-DE" i="1" dirty="0"/>
          </a:p>
          <a:p>
            <a:r>
              <a:rPr lang="de-DE" altLang="de-DE" dirty="0"/>
              <a:t>Data </a:t>
            </a:r>
            <a:r>
              <a:rPr lang="de-DE" altLang="de-DE" dirty="0" err="1" smtClean="0"/>
              <a:t>processing</a:t>
            </a:r>
            <a:r>
              <a:rPr lang="de-DE" altLang="de-DE" dirty="0"/>
              <a:t/>
            </a:r>
            <a:br>
              <a:rPr lang="de-DE" altLang="de-DE" dirty="0"/>
            </a:br>
            <a:r>
              <a:rPr lang="de-DE" altLang="de-DE" i="1" dirty="0" err="1" smtClean="0"/>
              <a:t>by</a:t>
            </a:r>
            <a:r>
              <a:rPr lang="de-DE" altLang="de-DE" i="1" dirty="0" smtClean="0"/>
              <a:t> Ruby on </a:t>
            </a:r>
            <a:r>
              <a:rPr lang="de-DE" altLang="de-DE" i="1" dirty="0" err="1" smtClean="0"/>
              <a:t>Rails</a:t>
            </a:r>
            <a:endParaRPr lang="de-DE" altLang="de-DE" i="1" dirty="0" smtClean="0"/>
          </a:p>
          <a:p>
            <a:r>
              <a:rPr lang="de-DE" altLang="de-DE" dirty="0" smtClean="0"/>
              <a:t>Rendering</a:t>
            </a:r>
            <a:br>
              <a:rPr lang="de-DE" altLang="de-DE" dirty="0" smtClean="0"/>
            </a:br>
            <a:r>
              <a:rPr lang="de-DE" altLang="de-DE" i="1" dirty="0" err="1" smtClean="0"/>
              <a:t>by</a:t>
            </a:r>
            <a:r>
              <a:rPr lang="de-DE" altLang="de-DE" i="1" dirty="0" smtClean="0"/>
              <a:t> </a:t>
            </a:r>
            <a:r>
              <a:rPr lang="de-DE" altLang="de-DE" i="1" dirty="0" err="1" smtClean="0"/>
              <a:t>MapNik</a:t>
            </a:r>
            <a:endParaRPr lang="de-DE" altLang="de-DE" i="1" dirty="0" smtClean="0"/>
          </a:p>
          <a:p>
            <a:r>
              <a:rPr lang="de-DE" altLang="de-DE" dirty="0" smtClean="0"/>
              <a:t>Content </a:t>
            </a:r>
            <a:r>
              <a:rPr lang="de-DE" altLang="de-DE" dirty="0" err="1" smtClean="0"/>
              <a:t>delivery</a:t>
            </a:r>
            <a:r>
              <a:rPr lang="de-DE" altLang="de-DE" i="1" dirty="0"/>
              <a:t/>
            </a:r>
            <a:br>
              <a:rPr lang="de-DE" altLang="de-DE" i="1" dirty="0"/>
            </a:br>
            <a:r>
              <a:rPr lang="de-DE" altLang="de-DE" i="1" dirty="0"/>
              <a:t>https://hardware.openstreetmap.org/</a:t>
            </a:r>
            <a:endParaRPr lang="de-DE" altLang="de-DE" i="1" dirty="0" smtClean="0"/>
          </a:p>
          <a:p>
            <a:r>
              <a:rPr lang="de-DE" altLang="de-DE" dirty="0" err="1" smtClean="0"/>
              <a:t>Presentation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of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Tiles</a:t>
            </a:r>
            <a:r>
              <a:rPr lang="de-DE" altLang="de-DE" dirty="0" smtClean="0"/>
              <a:t/>
            </a:r>
            <a:br>
              <a:rPr lang="de-DE" altLang="de-DE" dirty="0" smtClean="0"/>
            </a:br>
            <a:r>
              <a:rPr lang="de-DE" altLang="de-DE" i="1" dirty="0" err="1" smtClean="0"/>
              <a:t>by</a:t>
            </a:r>
            <a:r>
              <a:rPr lang="de-DE" altLang="de-DE" i="1" dirty="0" smtClean="0"/>
              <a:t> </a:t>
            </a:r>
            <a:r>
              <a:rPr lang="de-DE" altLang="de-DE" i="1" dirty="0" err="1" smtClean="0"/>
              <a:t>Leaflet</a:t>
            </a:r>
            <a:r>
              <a:rPr lang="de-DE" altLang="de-DE" i="1" dirty="0" smtClean="0"/>
              <a:t> </a:t>
            </a:r>
            <a:r>
              <a:rPr lang="de-DE" altLang="de-DE" i="1" dirty="0" err="1" smtClean="0"/>
              <a:t>and</a:t>
            </a:r>
            <a:r>
              <a:rPr lang="de-DE" altLang="de-DE" i="1" dirty="0" smtClean="0"/>
              <a:t> </a:t>
            </a:r>
            <a:r>
              <a:rPr lang="de-DE" altLang="de-DE" i="1" dirty="0" err="1" smtClean="0"/>
              <a:t>others</a:t>
            </a:r>
            <a:endParaRPr lang="de-DE" altLang="de-DE" i="1" dirty="0"/>
          </a:p>
          <a:p>
            <a:r>
              <a:rPr lang="de-DE" altLang="de-DE" dirty="0"/>
              <a:t>Data </a:t>
            </a:r>
            <a:r>
              <a:rPr lang="de-DE" altLang="de-DE" dirty="0" err="1"/>
              <a:t>export</a:t>
            </a:r>
            <a:endParaRPr lang="de-DE" altLang="de-DE" dirty="0"/>
          </a:p>
        </p:txBody>
      </p:sp>
      <p:pic>
        <p:nvPicPr>
          <p:cNvPr id="83973" name="Picture 5" descr="http://wiki.openstreetmap.org/w/images/thumb/f/f5/OSM-tileserver_worldwide_Jan2015.jpg/500px-OSM-tileserver_worldwide_Jan2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051" y="2348880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028051" y="5157192"/>
            <a:ext cx="343238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Calibri" panose="020F0502020204030204" pitchFamily="34" charset="0"/>
              </a:rPr>
              <a:t>Content </a:t>
            </a:r>
            <a:r>
              <a:rPr lang="de-DE" sz="1400" dirty="0" err="1" smtClean="0">
                <a:latin typeface="Calibri" panose="020F0502020204030204" pitchFamily="34" charset="0"/>
              </a:rPr>
              <a:t>Delivery</a:t>
            </a:r>
            <a:r>
              <a:rPr lang="de-DE" sz="1400" dirty="0" smtClean="0">
                <a:latin typeface="Calibri" panose="020F0502020204030204" pitchFamily="34" charset="0"/>
              </a:rPr>
              <a:t> Network </a:t>
            </a:r>
            <a:r>
              <a:rPr lang="de-DE" sz="1400" dirty="0" err="1" smtClean="0">
                <a:latin typeface="Calibri" panose="020F0502020204030204" pitchFamily="34" charset="0"/>
              </a:rPr>
              <a:t>of</a:t>
            </a:r>
            <a:r>
              <a:rPr lang="de-DE" sz="1400" dirty="0" smtClean="0">
                <a:latin typeface="Calibri" panose="020F0502020204030204" pitchFamily="34" charset="0"/>
              </a:rPr>
              <a:t> </a:t>
            </a:r>
            <a:r>
              <a:rPr lang="de-DE" sz="1400" dirty="0" err="1" smtClean="0">
                <a:latin typeface="Calibri" panose="020F0502020204030204" pitchFamily="34" charset="0"/>
              </a:rPr>
              <a:t>Tile</a:t>
            </a:r>
            <a:r>
              <a:rPr lang="de-DE" sz="1400" dirty="0" smtClean="0">
                <a:latin typeface="Calibri" panose="020F0502020204030204" pitchFamily="34" charset="0"/>
              </a:rPr>
              <a:t> Servers, </a:t>
            </a:r>
            <a:r>
              <a:rPr lang="de-DE" sz="1200" dirty="0" smtClean="0">
                <a:latin typeface="Calibri" panose="020F0502020204030204" pitchFamily="34" charset="0"/>
                <a:hlinkClick r:id="rId3"/>
              </a:rPr>
              <a:t>http://wiki.openstreetmap.org/wiki/File:OSM-tileserver_worldwide_Jan2015.jpg</a:t>
            </a:r>
            <a:r>
              <a:rPr lang="de-DE" sz="1200" dirty="0" smtClean="0">
                <a:latin typeface="Calibri" panose="020F0502020204030204" pitchFamily="34" charset="0"/>
              </a:rPr>
              <a:t> [2017-06-22]</a:t>
            </a:r>
            <a:endParaRPr lang="de-DE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/>
          </a:p>
        </p:txBody>
      </p:sp>
      <p:sp>
        <p:nvSpPr>
          <p:cNvPr id="2" name="Rechteck 1"/>
          <p:cNvSpPr/>
          <p:nvPr/>
        </p:nvSpPr>
        <p:spPr>
          <a:xfrm>
            <a:off x="386238" y="6381328"/>
            <a:ext cx="48519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>
                <a:latin typeface="Calibri" panose="020F0502020204030204" pitchFamily="34" charset="0"/>
                <a:hlinkClick r:id="rId2"/>
              </a:rPr>
              <a:t>https://</a:t>
            </a:r>
            <a:r>
              <a:rPr lang="de-DE" sz="1600" dirty="0" smtClean="0">
                <a:latin typeface="Calibri" panose="020F0502020204030204" pitchFamily="34" charset="0"/>
                <a:hlinkClick r:id="rId2"/>
              </a:rPr>
              <a:t>wiki.openstreetmap.org/wiki/Stats</a:t>
            </a:r>
            <a:r>
              <a:rPr lang="de-DE" sz="1600" dirty="0" smtClean="0">
                <a:latin typeface="Calibri" panose="020F0502020204030204" pitchFamily="34" charset="0"/>
              </a:rPr>
              <a:t> [2022-01-19]</a:t>
            </a:r>
            <a:endParaRPr lang="de-DE" sz="1600" dirty="0">
              <a:latin typeface="Calibri" panose="020F0502020204030204" pitchFamily="34" charset="0"/>
            </a:endParaRPr>
          </a:p>
        </p:txBody>
      </p:sp>
      <p:pic>
        <p:nvPicPr>
          <p:cNvPr id="11268" name="Picture 4" descr="C:\Users\behr\AppData\Local\Temp\SNAGHTML16e679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764704"/>
            <a:ext cx="3384376" cy="177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228184" y="623731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Calibri" panose="020F0502020204030204" pitchFamily="34" charset="0"/>
              </a:rPr>
              <a:t>Neis</a:t>
            </a:r>
            <a:r>
              <a:rPr lang="de-DE" dirty="0" smtClean="0">
                <a:latin typeface="Calibri" panose="020F0502020204030204" pitchFamily="34" charset="0"/>
              </a:rPr>
              <a:t> &amp; Zipf (2o12)</a:t>
            </a:r>
            <a:endParaRPr lang="de-DE" dirty="0">
              <a:latin typeface="Calibri" panose="020F050202020403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2420888"/>
            <a:ext cx="5321692" cy="3691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341438"/>
            <a:ext cx="8496746" cy="4893647"/>
          </a:xfrm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altLang="de-DE" dirty="0"/>
              <a:t>Aug 2004: 	</a:t>
            </a:r>
            <a:r>
              <a:rPr lang="de-DE" altLang="de-DE" dirty="0" err="1"/>
              <a:t>founded</a:t>
            </a:r>
            <a:r>
              <a:rPr lang="de-DE" altLang="de-DE" dirty="0"/>
              <a:t> </a:t>
            </a:r>
            <a:r>
              <a:rPr lang="de-DE" altLang="de-DE" dirty="0" err="1"/>
              <a:t>by</a:t>
            </a:r>
            <a:r>
              <a:rPr lang="de-DE" altLang="de-DE" dirty="0"/>
              <a:t> Steve </a:t>
            </a:r>
            <a:r>
              <a:rPr lang="de-DE" altLang="de-DE" dirty="0" smtClean="0"/>
              <a:t>Coast (</a:t>
            </a:r>
            <a:r>
              <a:rPr lang="de-DE" altLang="de-DE" dirty="0" err="1" smtClean="0"/>
              <a:t>since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that</a:t>
            </a:r>
            <a:r>
              <a:rPr lang="de-DE" altLang="de-DE" dirty="0" smtClean="0"/>
              <a:t> time </a:t>
            </a:r>
            <a:r>
              <a:rPr lang="de-DE" altLang="de-DE" dirty="0" err="1" smtClean="0"/>
              <a:t>working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for</a:t>
            </a:r>
            <a:r>
              <a:rPr lang="de-DE" altLang="de-DE" dirty="0" smtClean="0"/>
              <a:t> different </a:t>
            </a:r>
            <a:r>
              <a:rPr lang="de-DE" altLang="de-DE" dirty="0" err="1" smtClean="0"/>
              <a:t>companies</a:t>
            </a:r>
            <a:r>
              <a:rPr lang="de-DE" altLang="de-DE" dirty="0" smtClean="0"/>
              <a:t>)</a:t>
            </a:r>
            <a:endParaRPr lang="de-DE" altLang="de-DE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altLang="de-DE" dirty="0" err="1"/>
              <a:t>Dec</a:t>
            </a:r>
            <a:r>
              <a:rPr lang="de-DE" altLang="de-DE" dirty="0"/>
              <a:t> 2005:	1000 User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altLang="de-DE" dirty="0"/>
              <a:t>March 2006:	</a:t>
            </a:r>
            <a:r>
              <a:rPr lang="de-DE" altLang="de-DE" dirty="0" err="1"/>
              <a:t>Osmarender</a:t>
            </a:r>
            <a:endParaRPr lang="de-DE" altLang="de-DE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altLang="de-DE" dirty="0"/>
              <a:t>May 2006:	Isle </a:t>
            </a:r>
            <a:r>
              <a:rPr lang="de-DE" altLang="de-DE" dirty="0" err="1"/>
              <a:t>of</a:t>
            </a:r>
            <a:r>
              <a:rPr lang="de-DE" altLang="de-DE" dirty="0"/>
              <a:t> </a:t>
            </a:r>
            <a:r>
              <a:rPr lang="de-DE" altLang="de-DE" dirty="0" err="1"/>
              <a:t>Wight</a:t>
            </a:r>
            <a:r>
              <a:rPr lang="de-DE" altLang="de-DE" dirty="0"/>
              <a:t> Mapping Party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altLang="de-DE" dirty="0"/>
              <a:t>Aug 2006:	</a:t>
            </a:r>
            <a:r>
              <a:rPr lang="de-DE" altLang="de-DE" dirty="0" err="1"/>
              <a:t>OpenStreetMap</a:t>
            </a:r>
            <a:r>
              <a:rPr lang="de-DE" altLang="de-DE" dirty="0"/>
              <a:t> </a:t>
            </a:r>
            <a:r>
              <a:rPr lang="de-DE" altLang="de-DE" dirty="0" err="1"/>
              <a:t>Foundation</a:t>
            </a:r>
            <a:r>
              <a:rPr lang="de-DE" altLang="de-DE" dirty="0"/>
              <a:t>: </a:t>
            </a:r>
            <a:r>
              <a:rPr lang="de-DE" altLang="de-DE" dirty="0" err="1"/>
              <a:t>fundraising</a:t>
            </a:r>
            <a:r>
              <a:rPr lang="de-DE" altLang="de-DE" dirty="0"/>
              <a:t>, </a:t>
            </a:r>
            <a:br>
              <a:rPr lang="de-DE" altLang="de-DE" dirty="0"/>
            </a:br>
            <a:r>
              <a:rPr lang="de-DE" altLang="de-DE" dirty="0"/>
              <a:t>		</a:t>
            </a:r>
            <a:r>
              <a:rPr lang="de-DE" altLang="de-DE" dirty="0" err="1"/>
              <a:t>promotion</a:t>
            </a:r>
            <a:r>
              <a:rPr lang="de-DE" altLang="de-DE" dirty="0"/>
              <a:t> </a:t>
            </a:r>
            <a:r>
              <a:rPr lang="de-DE" altLang="de-DE" dirty="0" err="1"/>
              <a:t>and</a:t>
            </a:r>
            <a:r>
              <a:rPr lang="de-DE" altLang="de-DE" dirty="0"/>
              <a:t> legal </a:t>
            </a:r>
            <a:r>
              <a:rPr lang="de-DE" altLang="de-DE" dirty="0" err="1"/>
              <a:t>representation</a:t>
            </a:r>
            <a:endParaRPr lang="de-DE" altLang="de-DE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altLang="de-DE" dirty="0"/>
              <a:t>Nov 2006:	</a:t>
            </a:r>
            <a:r>
              <a:rPr lang="en-US" altLang="de-DE" dirty="0" err="1" smtClean="0"/>
              <a:t>Slippy</a:t>
            </a:r>
            <a:r>
              <a:rPr lang="en-US" altLang="de-DE" dirty="0" smtClean="0"/>
              <a:t> Map, significantly increasing number of data</a:t>
            </a:r>
            <a:endParaRPr lang="de-DE" altLang="de-DE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altLang="de-DE" dirty="0"/>
              <a:t>Feb 2007:	City </a:t>
            </a:r>
            <a:r>
              <a:rPr lang="de-DE" altLang="de-DE" dirty="0" err="1"/>
              <a:t>of</a:t>
            </a:r>
            <a:r>
              <a:rPr lang="de-DE" altLang="de-DE" dirty="0"/>
              <a:t> Cambridge </a:t>
            </a:r>
            <a:r>
              <a:rPr lang="de-DE" altLang="de-DE" dirty="0" err="1"/>
              <a:t>completely</a:t>
            </a:r>
            <a:r>
              <a:rPr lang="de-DE" altLang="de-DE" dirty="0"/>
              <a:t> </a:t>
            </a:r>
            <a:r>
              <a:rPr lang="de-DE" altLang="de-DE" dirty="0" err="1"/>
              <a:t>mapped</a:t>
            </a:r>
            <a:endParaRPr lang="de-DE" altLang="de-DE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altLang="de-DE" dirty="0" err="1"/>
              <a:t>since</a:t>
            </a:r>
            <a:r>
              <a:rPr lang="de-DE" altLang="de-DE" dirty="0"/>
              <a:t> 2008:	</a:t>
            </a:r>
            <a:r>
              <a:rPr lang="de-DE" altLang="de-DE" dirty="0" err="1"/>
              <a:t>several</a:t>
            </a:r>
            <a:r>
              <a:rPr lang="de-DE" altLang="de-DE" dirty="0"/>
              <a:t> German </a:t>
            </a:r>
            <a:r>
              <a:rPr lang="de-DE" altLang="de-DE" dirty="0" err="1"/>
              <a:t>cities</a:t>
            </a:r>
            <a:r>
              <a:rPr lang="de-DE" altLang="de-DE" dirty="0"/>
              <a:t> </a:t>
            </a:r>
            <a:r>
              <a:rPr lang="de-DE" altLang="de-DE" dirty="0" err="1"/>
              <a:t>completely</a:t>
            </a:r>
            <a:r>
              <a:rPr lang="de-DE" altLang="de-DE" dirty="0"/>
              <a:t> </a:t>
            </a:r>
            <a:r>
              <a:rPr lang="de-DE" altLang="de-DE" dirty="0" err="1"/>
              <a:t>mapped</a:t>
            </a:r>
            <a:endParaRPr lang="de-DE" altLang="de-DE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altLang="de-DE" dirty="0"/>
              <a:t>2010:	</a:t>
            </a:r>
            <a:r>
              <a:rPr lang="de-DE" altLang="de-DE" dirty="0" smtClean="0"/>
              <a:t>	OSM </a:t>
            </a:r>
            <a:r>
              <a:rPr lang="de-DE" altLang="de-DE" dirty="0" err="1"/>
              <a:t>integrated</a:t>
            </a:r>
            <a:r>
              <a:rPr lang="de-DE" altLang="de-DE" dirty="0"/>
              <a:t> in Bing </a:t>
            </a:r>
            <a:r>
              <a:rPr lang="de-DE" altLang="de-DE" dirty="0" err="1" smtClean="0"/>
              <a:t>Maps</a:t>
            </a:r>
            <a:r>
              <a:rPr lang="de-DE" altLang="de-DE" dirty="0" smtClean="0"/>
              <a:t> </a:t>
            </a:r>
            <a:r>
              <a:rPr lang="de-DE" altLang="de-DE" dirty="0" err="1"/>
              <a:t>and</a:t>
            </a:r>
            <a:r>
              <a:rPr lang="de-DE" altLang="de-DE" dirty="0"/>
              <a:t> </a:t>
            </a:r>
            <a:r>
              <a:rPr lang="de-DE" altLang="de-DE" dirty="0" err="1" smtClean="0"/>
              <a:t>MapQuest</a:t>
            </a:r>
            <a:endParaRPr lang="de-DE" altLang="de-DE" dirty="0" smtClean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altLang="de-DE" dirty="0" smtClean="0"/>
              <a:t>2012:		</a:t>
            </a:r>
            <a:r>
              <a:rPr lang="de-DE" altLang="de-DE" dirty="0" err="1" smtClean="0"/>
              <a:t>ODBl</a:t>
            </a:r>
            <a:r>
              <a:rPr lang="de-DE" altLang="de-DE" dirty="0" smtClean="0"/>
              <a:t> –Lizenz, OSM </a:t>
            </a:r>
            <a:r>
              <a:rPr lang="de-DE" altLang="de-DE" dirty="0" err="1" smtClean="0"/>
              <a:t>integrated</a:t>
            </a:r>
            <a:r>
              <a:rPr lang="de-DE" altLang="de-DE" dirty="0" smtClean="0"/>
              <a:t> in </a:t>
            </a:r>
            <a:r>
              <a:rPr lang="de-DE" altLang="de-DE" dirty="0"/>
              <a:t>iOS </a:t>
            </a:r>
            <a:r>
              <a:rPr lang="de-DE" altLang="de-DE" dirty="0" err="1"/>
              <a:t>maps</a:t>
            </a:r>
            <a:r>
              <a:rPr lang="de-DE" altLang="de-DE" dirty="0"/>
              <a:t> </a:t>
            </a:r>
            <a:r>
              <a:rPr lang="de-DE" altLang="de-DE" sz="1400" dirty="0" smtClean="0"/>
              <a:t/>
            </a:r>
            <a:br>
              <a:rPr lang="de-DE" altLang="de-DE" sz="1400" dirty="0" smtClean="0"/>
            </a:br>
            <a:r>
              <a:rPr lang="de-DE" altLang="de-DE" sz="1400" dirty="0" smtClean="0"/>
              <a:t>		</a:t>
            </a:r>
            <a:r>
              <a:rPr lang="de-DE" altLang="de-DE" sz="900" dirty="0" smtClean="0">
                <a:hlinkClick r:id="rId2"/>
              </a:rPr>
              <a:t>https</a:t>
            </a:r>
            <a:r>
              <a:rPr lang="de-DE" altLang="de-DE" sz="900" dirty="0">
                <a:hlinkClick r:id="rId2"/>
              </a:rPr>
              <a:t>://</a:t>
            </a:r>
            <a:r>
              <a:rPr lang="de-DE" altLang="de-DE" sz="900" dirty="0" smtClean="0">
                <a:hlinkClick r:id="rId2"/>
              </a:rPr>
              <a:t>www.theverge.com/2012/6/11/3078987/apple-tomtom-openstreemap-ios-6-maps-app</a:t>
            </a:r>
            <a:endParaRPr lang="de-DE" altLang="de-DE" sz="900" dirty="0" smtClean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altLang="de-DE" dirty="0" smtClean="0"/>
              <a:t>2013: 		1,000,000 registered </a:t>
            </a:r>
            <a:r>
              <a:rPr lang="de-DE" altLang="de-DE" dirty="0" err="1" smtClean="0"/>
              <a:t>users</a:t>
            </a:r>
            <a:endParaRPr lang="de-DE" altLang="de-DE" sz="4400" dirty="0" smtClean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altLang="de-DE" dirty="0" smtClean="0"/>
              <a:t>2019:		„State </a:t>
            </a:r>
            <a:r>
              <a:rPr lang="de-DE" altLang="de-DE" dirty="0" err="1" smtClean="0"/>
              <a:t>of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the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Map</a:t>
            </a:r>
            <a:r>
              <a:rPr lang="de-DE" altLang="de-DE" dirty="0" smtClean="0"/>
              <a:t>“-Konferenz in Heidelberg</a:t>
            </a:r>
            <a:endParaRPr lang="de-DE" altLang="de-DE" dirty="0"/>
          </a:p>
          <a:p>
            <a:pPr>
              <a:lnSpc>
                <a:spcPct val="90000"/>
              </a:lnSpc>
            </a:pPr>
            <a:endParaRPr lang="de-DE" altLang="de-DE" sz="1400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/>
              <a:t>The </a:t>
            </a:r>
            <a:r>
              <a:rPr lang="en-US" altLang="de-DE" dirty="0" err="1"/>
              <a:t>OpenStreetMap</a:t>
            </a:r>
            <a:r>
              <a:rPr lang="en-US" altLang="de-DE" dirty="0"/>
              <a:t> Project - History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3860800"/>
            <a:ext cx="7561263" cy="2305050"/>
          </a:xfrm>
        </p:spPr>
        <p:txBody>
          <a:bodyPr/>
          <a:lstStyle/>
          <a:p>
            <a:pPr algn="r"/>
            <a:r>
              <a:rPr lang="de-DE" altLang="de-DE" sz="4400"/>
              <a:t>  A closer look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VGI - Motivation </a:t>
            </a:r>
            <a:r>
              <a:rPr lang="de-DE" altLang="de-DE" dirty="0" err="1"/>
              <a:t>for</a:t>
            </a:r>
            <a:r>
              <a:rPr lang="de-DE" altLang="de-DE" dirty="0"/>
              <a:t> </a:t>
            </a:r>
            <a:r>
              <a:rPr lang="de-DE" altLang="de-DE" dirty="0" err="1"/>
              <a:t>crowd-sourcing</a:t>
            </a:r>
            <a:r>
              <a:rPr lang="de-DE" altLang="de-DE" dirty="0"/>
              <a:t> </a:t>
            </a:r>
            <a:r>
              <a:rPr lang="de-DE" altLang="de-DE" dirty="0" err="1"/>
              <a:t>success</a:t>
            </a:r>
            <a:endParaRPr lang="de-DE" altLang="de-DE" dirty="0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de-DE" dirty="0"/>
              <a:t>Non-monetary </a:t>
            </a:r>
            <a:r>
              <a:rPr lang="en-US" altLang="de-DE" dirty="0" smtClean="0"/>
              <a:t>motivation, like</a:t>
            </a:r>
            <a:endParaRPr lang="en-US" altLang="de-DE" dirty="0"/>
          </a:p>
          <a:p>
            <a:pPr lvl="1">
              <a:lnSpc>
                <a:spcPct val="90000"/>
              </a:lnSpc>
            </a:pPr>
            <a:r>
              <a:rPr lang="en-US" altLang="de-DE" dirty="0" smtClean="0"/>
              <a:t>Trust</a:t>
            </a:r>
          </a:p>
          <a:p>
            <a:pPr lvl="1">
              <a:lnSpc>
                <a:spcPct val="90000"/>
              </a:lnSpc>
            </a:pPr>
            <a:r>
              <a:rPr lang="en-US" altLang="de-DE" dirty="0" smtClean="0"/>
              <a:t>Give </a:t>
            </a:r>
            <a:r>
              <a:rPr lang="en-US" altLang="de-DE" dirty="0"/>
              <a:t>people ownership</a:t>
            </a:r>
          </a:p>
          <a:p>
            <a:pPr lvl="1">
              <a:lnSpc>
                <a:spcPct val="90000"/>
              </a:lnSpc>
            </a:pPr>
            <a:r>
              <a:rPr lang="en-US" altLang="de-DE" dirty="0"/>
              <a:t>Create a short feedback loop - </a:t>
            </a:r>
          </a:p>
          <a:p>
            <a:pPr lvl="1">
              <a:lnSpc>
                <a:spcPct val="90000"/>
              </a:lnSpc>
            </a:pPr>
            <a:r>
              <a:rPr lang="en-US" altLang="de-DE" dirty="0"/>
              <a:t>Allow especially talented people to do amazing things</a:t>
            </a:r>
          </a:p>
          <a:p>
            <a:pPr lvl="1">
              <a:lnSpc>
                <a:spcPct val="90000"/>
              </a:lnSpc>
            </a:pPr>
            <a:r>
              <a:rPr lang="en-US" altLang="de-DE" dirty="0"/>
              <a:t>Discrete multi-size pieces</a:t>
            </a:r>
          </a:p>
          <a:p>
            <a:pPr lvl="1">
              <a:lnSpc>
                <a:spcPct val="90000"/>
              </a:lnSpc>
            </a:pPr>
            <a:r>
              <a:rPr lang="en-US" altLang="de-DE" dirty="0"/>
              <a:t>Low-cost integration</a:t>
            </a:r>
          </a:p>
          <a:p>
            <a:pPr lvl="1">
              <a:lnSpc>
                <a:spcPct val="90000"/>
              </a:lnSpc>
            </a:pPr>
            <a:r>
              <a:rPr lang="en-US" altLang="de-DE" dirty="0"/>
              <a:t>Fun</a:t>
            </a:r>
          </a:p>
          <a:p>
            <a:pPr lvl="1">
              <a:lnSpc>
                <a:spcPct val="90000"/>
              </a:lnSpc>
            </a:pPr>
            <a:r>
              <a:rPr lang="en-US" altLang="de-DE" dirty="0"/>
              <a:t>Short time needs</a:t>
            </a:r>
          </a:p>
          <a:p>
            <a:pPr lvl="1">
              <a:lnSpc>
                <a:spcPct val="90000"/>
              </a:lnSpc>
            </a:pPr>
            <a:r>
              <a:rPr lang="en-US" altLang="de-DE" dirty="0"/>
              <a:t>Fun</a:t>
            </a:r>
            <a:endParaRPr lang="de-DE" altLang="de-DE" dirty="0"/>
          </a:p>
        </p:txBody>
      </p:sp>
      <p:sp>
        <p:nvSpPr>
          <p:cNvPr id="2" name="Rechteck 1"/>
          <p:cNvSpPr/>
          <p:nvPr/>
        </p:nvSpPr>
        <p:spPr>
          <a:xfrm>
            <a:off x="5796136" y="4710506"/>
            <a:ext cx="14766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sz="1400" dirty="0" smtClean="0">
                <a:latin typeface="Calibri" panose="020F0502020204030204" pitchFamily="34" charset="0"/>
              </a:rPr>
              <a:t> [Nick </a:t>
            </a:r>
            <a:r>
              <a:rPr lang="de-DE" altLang="de-DE" sz="1400" dirty="0">
                <a:latin typeface="Calibri" panose="020F0502020204030204" pitchFamily="34" charset="0"/>
              </a:rPr>
              <a:t>Black </a:t>
            </a:r>
            <a:r>
              <a:rPr lang="de-DE" altLang="de-DE" sz="1400" dirty="0" smtClean="0">
                <a:latin typeface="Calibri" panose="020F0502020204030204" pitchFamily="34" charset="0"/>
              </a:rPr>
              <a:t>2007]</a:t>
            </a:r>
            <a:endParaRPr lang="de-DE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52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Direct</a:t>
            </a:r>
            <a:r>
              <a:rPr lang="de-DE" dirty="0" smtClean="0"/>
              <a:t>, personal Feedback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5444" y="1337761"/>
            <a:ext cx="2301721" cy="511557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1332126"/>
            <a:ext cx="2304256" cy="512121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059832" y="6529113"/>
            <a:ext cx="36722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Calibri" panose="020F0502020204030204" pitchFamily="34" charset="0"/>
              </a:rPr>
              <a:t>Source: Street </a:t>
            </a:r>
            <a:r>
              <a:rPr lang="de-DE" sz="1400" dirty="0" err="1" smtClean="0">
                <a:latin typeface="Calibri" panose="020F0502020204030204" pitchFamily="34" charset="0"/>
              </a:rPr>
              <a:t>Complete</a:t>
            </a:r>
            <a:r>
              <a:rPr lang="de-DE" sz="1400" dirty="0" smtClean="0">
                <a:latin typeface="Calibri" panose="020F0502020204030204" pitchFamily="34" charset="0"/>
              </a:rPr>
              <a:t> App</a:t>
            </a:r>
          </a:p>
        </p:txBody>
      </p:sp>
    </p:spTree>
    <p:extLst>
      <p:ext uri="{BB962C8B-B14F-4D97-AF65-F5344CB8AC3E}">
        <p14:creationId xmlns:p14="http://schemas.microsoft.com/office/powerpoint/2010/main" val="1880501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Openly-licensed </a:t>
            </a:r>
            <a:r>
              <a:rPr lang="en-US"/>
              <a:t>data from national mapping agencies and other </a:t>
            </a:r>
            <a:r>
              <a:rPr lang="en-US" smtClean="0"/>
              <a:t>sources, like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de-DE" dirty="0" smtClean="0"/>
              <a:t>Austria</a:t>
            </a:r>
            <a:r>
              <a:rPr lang="de-DE" dirty="0"/>
              <a:t>: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/>
              <a:t>from</a:t>
            </a:r>
            <a:r>
              <a:rPr lang="de-DE" dirty="0"/>
              <a:t> Stadt Wien (</a:t>
            </a:r>
            <a:r>
              <a:rPr lang="de-DE" dirty="0" err="1"/>
              <a:t>under</a:t>
            </a:r>
            <a:r>
              <a:rPr lang="de-DE" dirty="0"/>
              <a:t> CC BY), Land Vorarlberg </a:t>
            </a:r>
            <a:r>
              <a:rPr lang="de-DE" dirty="0" err="1"/>
              <a:t>and</a:t>
            </a:r>
            <a:r>
              <a:rPr lang="de-DE" dirty="0"/>
              <a:t> Land Tirol (</a:t>
            </a:r>
            <a:r>
              <a:rPr lang="de-DE" dirty="0" err="1"/>
              <a:t>under</a:t>
            </a:r>
            <a:r>
              <a:rPr lang="de-DE" dirty="0"/>
              <a:t> CC BY AT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amendments</a:t>
            </a:r>
            <a:r>
              <a:rPr lang="de-DE" dirty="0"/>
              <a:t>).</a:t>
            </a:r>
          </a:p>
          <a:p>
            <a:pPr>
              <a:spcAft>
                <a:spcPts val="0"/>
              </a:spcAft>
            </a:pPr>
            <a:r>
              <a:rPr lang="de-DE" dirty="0" smtClean="0"/>
              <a:t>Canada</a:t>
            </a:r>
            <a:r>
              <a:rPr lang="de-DE" dirty="0"/>
              <a:t>: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GeoBase</a:t>
            </a:r>
            <a:r>
              <a:rPr lang="de-DE" dirty="0"/>
              <a:t>®, </a:t>
            </a:r>
            <a:r>
              <a:rPr lang="de-DE" dirty="0" err="1"/>
              <a:t>GeoGratis</a:t>
            </a:r>
            <a:r>
              <a:rPr lang="de-DE" dirty="0"/>
              <a:t> (© Department </a:t>
            </a:r>
            <a:r>
              <a:rPr lang="de-DE" dirty="0" err="1"/>
              <a:t>of</a:t>
            </a:r>
            <a:r>
              <a:rPr lang="de-DE" dirty="0"/>
              <a:t> Natural Resources Canada), </a:t>
            </a:r>
            <a:r>
              <a:rPr lang="de-DE" dirty="0" err="1"/>
              <a:t>CanVec</a:t>
            </a:r>
            <a:r>
              <a:rPr lang="de-DE" dirty="0"/>
              <a:t> (© Department </a:t>
            </a:r>
            <a:r>
              <a:rPr lang="de-DE" dirty="0" err="1"/>
              <a:t>of</a:t>
            </a:r>
            <a:r>
              <a:rPr lang="de-DE" dirty="0"/>
              <a:t> Natural Resources Canada),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StatCan</a:t>
            </a:r>
            <a:r>
              <a:rPr lang="de-DE" dirty="0"/>
              <a:t> (</a:t>
            </a:r>
            <a:r>
              <a:rPr lang="de-DE" dirty="0" err="1"/>
              <a:t>Geography</a:t>
            </a:r>
            <a:r>
              <a:rPr lang="de-DE" dirty="0"/>
              <a:t> Division, </a:t>
            </a:r>
            <a:r>
              <a:rPr lang="de-DE" dirty="0" err="1"/>
              <a:t>Statistics</a:t>
            </a:r>
            <a:r>
              <a:rPr lang="de-DE" dirty="0"/>
              <a:t> Canada).</a:t>
            </a:r>
          </a:p>
          <a:p>
            <a:pPr>
              <a:spcAft>
                <a:spcPts val="0"/>
              </a:spcAft>
            </a:pPr>
            <a:r>
              <a:rPr lang="de-DE" dirty="0" err="1" smtClean="0"/>
              <a:t>Finland</a:t>
            </a:r>
            <a:r>
              <a:rPr lang="de-DE" dirty="0"/>
              <a:t>: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National Land Survey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Finland's</a:t>
            </a:r>
            <a:r>
              <a:rPr lang="de-DE" dirty="0"/>
              <a:t> </a:t>
            </a:r>
            <a:r>
              <a:rPr lang="de-DE" dirty="0" err="1"/>
              <a:t>Topographic</a:t>
            </a:r>
            <a:r>
              <a:rPr lang="de-DE" dirty="0"/>
              <a:t> Database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datasets</a:t>
            </a:r>
            <a:r>
              <a:rPr lang="de-DE" dirty="0"/>
              <a:t>, </a:t>
            </a:r>
            <a:r>
              <a:rPr lang="de-DE" dirty="0" err="1"/>
              <a:t>under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NLSFI </a:t>
            </a:r>
            <a:r>
              <a:rPr lang="de-DE" dirty="0" err="1"/>
              <a:t>License</a:t>
            </a:r>
            <a:r>
              <a:rPr lang="de-DE" dirty="0"/>
              <a:t>.</a:t>
            </a:r>
          </a:p>
          <a:p>
            <a:pPr>
              <a:spcAft>
                <a:spcPts val="0"/>
              </a:spcAft>
            </a:pPr>
            <a:r>
              <a:rPr lang="de-DE" dirty="0" smtClean="0"/>
              <a:t>France</a:t>
            </a:r>
            <a:r>
              <a:rPr lang="de-DE" dirty="0"/>
              <a:t>: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/>
              <a:t>sourced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Direction</a:t>
            </a:r>
            <a:r>
              <a:rPr lang="de-DE" dirty="0"/>
              <a:t> </a:t>
            </a:r>
            <a:r>
              <a:rPr lang="de-DE" dirty="0" err="1"/>
              <a:t>Générale</a:t>
            </a:r>
            <a:r>
              <a:rPr lang="de-DE" dirty="0"/>
              <a:t> des </a:t>
            </a:r>
            <a:r>
              <a:rPr lang="de-DE" dirty="0" err="1"/>
              <a:t>Impôts</a:t>
            </a:r>
            <a:r>
              <a:rPr lang="de-DE" dirty="0"/>
              <a:t>.</a:t>
            </a:r>
          </a:p>
          <a:p>
            <a:pPr>
              <a:spcAft>
                <a:spcPts val="0"/>
              </a:spcAft>
            </a:pPr>
            <a:r>
              <a:rPr lang="de-DE" dirty="0" err="1" smtClean="0"/>
              <a:t>Netherlands</a:t>
            </a:r>
            <a:r>
              <a:rPr lang="de-DE" dirty="0"/>
              <a:t>: </a:t>
            </a:r>
            <a:r>
              <a:rPr lang="de-DE" dirty="0" smtClean="0"/>
              <a:t>© </a:t>
            </a:r>
            <a:r>
              <a:rPr lang="de-DE" dirty="0"/>
              <a:t>AND </a:t>
            </a:r>
            <a:r>
              <a:rPr lang="de-DE" dirty="0" err="1"/>
              <a:t>data</a:t>
            </a:r>
            <a:r>
              <a:rPr lang="de-DE" dirty="0"/>
              <a:t>, 2007 (www.and.com)</a:t>
            </a:r>
          </a:p>
          <a:p>
            <a:pPr>
              <a:spcAft>
                <a:spcPts val="0"/>
              </a:spcAft>
            </a:pPr>
            <a:r>
              <a:rPr lang="de-DE" dirty="0" smtClean="0"/>
              <a:t>New </a:t>
            </a:r>
            <a:r>
              <a:rPr lang="de-DE" dirty="0" err="1"/>
              <a:t>Zealand</a:t>
            </a:r>
            <a:r>
              <a:rPr lang="de-DE" dirty="0"/>
              <a:t>: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/>
              <a:t>sourced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Land Information New </a:t>
            </a:r>
            <a:r>
              <a:rPr lang="de-DE" dirty="0" err="1"/>
              <a:t>Zealand</a:t>
            </a:r>
            <a:r>
              <a:rPr lang="de-DE" dirty="0"/>
              <a:t>. </a:t>
            </a:r>
            <a:r>
              <a:rPr lang="de-DE" dirty="0" err="1"/>
              <a:t>Crown</a:t>
            </a:r>
            <a:r>
              <a:rPr lang="de-DE" dirty="0"/>
              <a:t> Copyright </a:t>
            </a:r>
            <a:r>
              <a:rPr lang="de-DE" dirty="0" err="1"/>
              <a:t>reserved</a:t>
            </a:r>
            <a:r>
              <a:rPr lang="de-DE" dirty="0"/>
              <a:t>.</a:t>
            </a:r>
          </a:p>
          <a:p>
            <a:pPr>
              <a:spcAft>
                <a:spcPts val="0"/>
              </a:spcAft>
            </a:pPr>
            <a:r>
              <a:rPr lang="de-DE" dirty="0" err="1" smtClean="0"/>
              <a:t>Slovenia</a:t>
            </a:r>
            <a:r>
              <a:rPr lang="de-DE" dirty="0"/>
              <a:t>: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Surveying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Mapping Authority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Ministry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Agriculture</a:t>
            </a:r>
            <a:r>
              <a:rPr lang="de-DE" dirty="0"/>
              <a:t>, </a:t>
            </a:r>
            <a:r>
              <a:rPr lang="de-DE" dirty="0" err="1"/>
              <a:t>Forestry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Food (</a:t>
            </a:r>
            <a:r>
              <a:rPr lang="de-DE" dirty="0" err="1"/>
              <a:t>public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Slovenia</a:t>
            </a:r>
            <a:r>
              <a:rPr lang="de-DE" dirty="0"/>
              <a:t>).</a:t>
            </a:r>
          </a:p>
          <a:p>
            <a:pPr>
              <a:spcAft>
                <a:spcPts val="0"/>
              </a:spcAft>
            </a:pPr>
            <a:r>
              <a:rPr lang="de-DE" dirty="0" smtClean="0"/>
              <a:t>South </a:t>
            </a:r>
            <a:r>
              <a:rPr lang="de-DE" dirty="0" err="1"/>
              <a:t>Africa</a:t>
            </a:r>
            <a:r>
              <a:rPr lang="de-DE" dirty="0"/>
              <a:t>: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/>
              <a:t>sourced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Chief </a:t>
            </a:r>
            <a:r>
              <a:rPr lang="de-DE" dirty="0" err="1"/>
              <a:t>Directorate</a:t>
            </a:r>
            <a:r>
              <a:rPr lang="de-DE" dirty="0"/>
              <a:t>: National Geo-</a:t>
            </a:r>
            <a:r>
              <a:rPr lang="de-DE" dirty="0" err="1"/>
              <a:t>Spatial</a:t>
            </a:r>
            <a:r>
              <a:rPr lang="de-DE" dirty="0"/>
              <a:t> Information, State </a:t>
            </a:r>
            <a:r>
              <a:rPr lang="de-DE" dirty="0" err="1"/>
              <a:t>copyright</a:t>
            </a:r>
            <a:r>
              <a:rPr lang="de-DE" dirty="0"/>
              <a:t> </a:t>
            </a:r>
            <a:r>
              <a:rPr lang="de-DE" dirty="0" err="1"/>
              <a:t>reserved</a:t>
            </a:r>
            <a:r>
              <a:rPr lang="de-DE" dirty="0"/>
              <a:t>.</a:t>
            </a:r>
          </a:p>
          <a:p>
            <a:pPr>
              <a:spcAft>
                <a:spcPts val="0"/>
              </a:spcAft>
            </a:pPr>
            <a:r>
              <a:rPr lang="de-DE" dirty="0" smtClean="0"/>
              <a:t>United </a:t>
            </a:r>
            <a:r>
              <a:rPr lang="de-DE" dirty="0" err="1"/>
              <a:t>Kingdom</a:t>
            </a:r>
            <a:r>
              <a:rPr lang="de-DE" dirty="0"/>
              <a:t>: </a:t>
            </a:r>
            <a:r>
              <a:rPr lang="de-DE" dirty="0" err="1" smtClean="0"/>
              <a:t>Ordnance</a:t>
            </a:r>
            <a:r>
              <a:rPr lang="de-DE" dirty="0" smtClean="0"/>
              <a:t> </a:t>
            </a:r>
            <a:r>
              <a:rPr lang="de-DE" dirty="0"/>
              <a:t>Survey </a:t>
            </a:r>
            <a:r>
              <a:rPr lang="de-DE" dirty="0" err="1"/>
              <a:t>data</a:t>
            </a:r>
            <a:r>
              <a:rPr lang="de-DE" dirty="0"/>
              <a:t> © </a:t>
            </a:r>
            <a:r>
              <a:rPr lang="de-DE" dirty="0" err="1"/>
              <a:t>Crown</a:t>
            </a:r>
            <a:r>
              <a:rPr lang="de-DE" dirty="0"/>
              <a:t> </a:t>
            </a:r>
            <a:r>
              <a:rPr lang="de-DE" dirty="0" err="1"/>
              <a:t>copyright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database</a:t>
            </a:r>
            <a:r>
              <a:rPr lang="de-DE" dirty="0"/>
              <a:t> </a:t>
            </a:r>
            <a:r>
              <a:rPr lang="de-DE" dirty="0" err="1"/>
              <a:t>right</a:t>
            </a:r>
            <a:r>
              <a:rPr lang="de-DE" dirty="0"/>
              <a:t> 2010-12.</a:t>
            </a:r>
          </a:p>
          <a:p>
            <a:pPr>
              <a:spcAft>
                <a:spcPts val="0"/>
              </a:spcAft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722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Collaboration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smtClean="0"/>
              <a:t>Task Manager</a:t>
            </a:r>
            <a:r>
              <a:rPr lang="de-DE" dirty="0" smtClean="0"/>
              <a:t>: </a:t>
            </a:r>
            <a:r>
              <a:rPr lang="en-US" dirty="0" smtClean="0"/>
              <a:t>mapping tool designed and built for the Humanitarian OSM Team collaborative mapping. </a:t>
            </a:r>
          </a:p>
          <a:p>
            <a:pPr lvl="1"/>
            <a:r>
              <a:rPr lang="en-US" dirty="0" smtClean="0"/>
              <a:t>mapping jobs are divided into smaller tasks that can be completed rapidly. </a:t>
            </a:r>
          </a:p>
          <a:p>
            <a:pPr lvl="1"/>
            <a:r>
              <a:rPr lang="en-US" dirty="0" smtClean="0"/>
              <a:t>shows which areas need to be mapped and which areas need the mapping validated. </a:t>
            </a:r>
          </a:p>
          <a:p>
            <a:pPr lvl="1"/>
            <a:r>
              <a:rPr lang="de-DE" dirty="0" smtClean="0"/>
              <a:t>http://tasks.hotosm.org/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846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3860800"/>
            <a:ext cx="7561263" cy="2305050"/>
          </a:xfrm>
        </p:spPr>
        <p:txBody>
          <a:bodyPr/>
          <a:lstStyle/>
          <a:p>
            <a:pPr algn="r"/>
            <a:r>
              <a:rPr lang="de-DE" altLang="de-DE" sz="4400"/>
              <a:t> Ideas and Background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/>
          </a:p>
        </p:txBody>
      </p:sp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0"/>
          <a:stretch>
            <a:fillRect/>
          </a:stretch>
        </p:blipFill>
        <p:spPr bwMode="auto">
          <a:xfrm>
            <a:off x="1143000" y="1196975"/>
            <a:ext cx="1476375" cy="1143000"/>
          </a:xfrm>
          <a:prstGeom prst="rect">
            <a:avLst/>
          </a:prstGeom>
          <a:noFill/>
          <a:ln w="158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949575"/>
            <a:ext cx="1466850" cy="1162050"/>
          </a:xfrm>
          <a:prstGeom prst="rect">
            <a:avLst/>
          </a:prstGeom>
          <a:noFill/>
          <a:ln w="158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82" name="Picture 6" descr="CityStreet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702175"/>
            <a:ext cx="1447800" cy="1128713"/>
          </a:xfrm>
          <a:prstGeom prst="rect">
            <a:avLst/>
          </a:prstGeom>
          <a:noFill/>
          <a:ln w="158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83" name="Line 7"/>
          <p:cNvSpPr>
            <a:spLocks noChangeShapeType="1"/>
          </p:cNvSpPr>
          <p:nvPr/>
        </p:nvSpPr>
        <p:spPr bwMode="auto">
          <a:xfrm>
            <a:off x="762000" y="2644775"/>
            <a:ext cx="76200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1384" name="Line 8"/>
          <p:cNvSpPr>
            <a:spLocks noChangeShapeType="1"/>
          </p:cNvSpPr>
          <p:nvPr/>
        </p:nvSpPr>
        <p:spPr bwMode="auto">
          <a:xfrm>
            <a:off x="762000" y="4397375"/>
            <a:ext cx="76200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1385" name="AutoShape 9"/>
          <p:cNvSpPr>
            <a:spLocks noChangeArrowheads="1"/>
          </p:cNvSpPr>
          <p:nvPr/>
        </p:nvSpPr>
        <p:spPr bwMode="auto">
          <a:xfrm>
            <a:off x="3810000" y="1349375"/>
            <a:ext cx="3733800" cy="381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0" hangingPunct="0"/>
            <a:r>
              <a:rPr lang="en-US" altLang="zh-CN">
                <a:ea typeface="宋体" pitchFamily="2" charset="-122"/>
              </a:rPr>
              <a:t>GPS, the most common way</a:t>
            </a:r>
          </a:p>
        </p:txBody>
      </p:sp>
      <p:sp>
        <p:nvSpPr>
          <p:cNvPr id="101386" name="AutoShape 10"/>
          <p:cNvSpPr>
            <a:spLocks noChangeArrowheads="1"/>
          </p:cNvSpPr>
          <p:nvPr/>
        </p:nvSpPr>
        <p:spPr bwMode="auto">
          <a:xfrm>
            <a:off x="3810000" y="1958975"/>
            <a:ext cx="3733800" cy="381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zh-CN">
                <a:ea typeface="宋体" pitchFamily="2" charset="-122"/>
              </a:rPr>
              <a:t>With recording additional details</a:t>
            </a:r>
          </a:p>
        </p:txBody>
      </p:sp>
      <p:sp>
        <p:nvSpPr>
          <p:cNvPr id="101387" name="AutoShape 11"/>
          <p:cNvSpPr>
            <a:spLocks noChangeArrowheads="1"/>
          </p:cNvSpPr>
          <p:nvPr/>
        </p:nvSpPr>
        <p:spPr bwMode="auto">
          <a:xfrm>
            <a:off x="7315200" y="1349375"/>
            <a:ext cx="1600200" cy="609600"/>
          </a:xfrm>
          <a:prstGeom prst="wedgeRoundRectCallout">
            <a:avLst>
              <a:gd name="adj1" fmla="val -72125"/>
              <a:gd name="adj2" fmla="val 4140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0" hangingPunct="0"/>
            <a:r>
              <a:rPr lang="en-US" altLang="zh-CN" sz="1600">
                <a:ea typeface="宋体" pitchFamily="2" charset="-122"/>
              </a:rPr>
              <a:t>Street names, amenities…</a:t>
            </a:r>
          </a:p>
        </p:txBody>
      </p:sp>
      <p:sp>
        <p:nvSpPr>
          <p:cNvPr id="101388" name="AutoShape 12"/>
          <p:cNvSpPr>
            <a:spLocks noChangeArrowheads="1"/>
          </p:cNvSpPr>
          <p:nvPr/>
        </p:nvSpPr>
        <p:spPr bwMode="auto">
          <a:xfrm>
            <a:off x="3810000" y="2873375"/>
            <a:ext cx="3733800" cy="381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zh-CN">
                <a:ea typeface="宋体" pitchFamily="2" charset="-122"/>
              </a:rPr>
              <a:t>Yahoo! And Bing Aerial Imagery</a:t>
            </a:r>
          </a:p>
        </p:txBody>
      </p:sp>
      <p:sp>
        <p:nvSpPr>
          <p:cNvPr id="101389" name="AutoShape 13"/>
          <p:cNvSpPr>
            <a:spLocks noChangeArrowheads="1"/>
          </p:cNvSpPr>
          <p:nvPr/>
        </p:nvSpPr>
        <p:spPr bwMode="auto">
          <a:xfrm>
            <a:off x="3810000" y="3482975"/>
            <a:ext cx="3733800" cy="685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zh-CN">
                <a:ea typeface="宋体" pitchFamily="2" charset="-122"/>
              </a:rPr>
              <a:t>Digitizing over the imagery and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zh-CN">
                <a:ea typeface="宋体" pitchFamily="2" charset="-122"/>
              </a:rPr>
              <a:t>then more complete surveying</a:t>
            </a:r>
          </a:p>
        </p:txBody>
      </p:sp>
      <p:sp>
        <p:nvSpPr>
          <p:cNvPr id="101390" name="AutoShape 14"/>
          <p:cNvSpPr>
            <a:spLocks noChangeArrowheads="1"/>
          </p:cNvSpPr>
          <p:nvPr/>
        </p:nvSpPr>
        <p:spPr bwMode="auto">
          <a:xfrm>
            <a:off x="7391400" y="2720975"/>
            <a:ext cx="1524000" cy="838200"/>
          </a:xfrm>
          <a:prstGeom prst="wedgeRoundRectCallout">
            <a:avLst>
              <a:gd name="adj1" fmla="val -75625"/>
              <a:gd name="adj2" fmla="val 3560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0" hangingPunct="0"/>
            <a:r>
              <a:rPr lang="en-US" altLang="zh-CN" sz="1600">
                <a:ea typeface="宋体" pitchFamily="2" charset="-122"/>
              </a:rPr>
              <a:t>Potlatch,</a:t>
            </a:r>
          </a:p>
          <a:p>
            <a:pPr eaLnBrk="0" hangingPunct="0"/>
            <a:r>
              <a:rPr lang="en-US" altLang="zh-CN" sz="1600">
                <a:ea typeface="宋体" pitchFamily="2" charset="-122"/>
              </a:rPr>
              <a:t>YWMS plug-in for JOSM</a:t>
            </a:r>
          </a:p>
        </p:txBody>
      </p:sp>
      <p:sp>
        <p:nvSpPr>
          <p:cNvPr id="101391" name="AutoShape 15"/>
          <p:cNvSpPr>
            <a:spLocks noChangeArrowheads="1"/>
          </p:cNvSpPr>
          <p:nvPr/>
        </p:nvSpPr>
        <p:spPr bwMode="auto">
          <a:xfrm>
            <a:off x="3810000" y="4778375"/>
            <a:ext cx="3733800" cy="381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zh-CN">
                <a:ea typeface="宋体" pitchFamily="2" charset="-122"/>
              </a:rPr>
              <a:t>Private photography or maps</a:t>
            </a:r>
          </a:p>
        </p:txBody>
      </p:sp>
      <p:sp>
        <p:nvSpPr>
          <p:cNvPr id="101392" name="AutoShape 16"/>
          <p:cNvSpPr>
            <a:spLocks noChangeArrowheads="1"/>
          </p:cNvSpPr>
          <p:nvPr/>
        </p:nvSpPr>
        <p:spPr bwMode="auto">
          <a:xfrm>
            <a:off x="3810000" y="5387975"/>
            <a:ext cx="3733800" cy="381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zh-CN">
                <a:ea typeface="宋体" pitchFamily="2" charset="-122"/>
              </a:rPr>
              <a:t>Completely free to copy and use</a:t>
            </a:r>
          </a:p>
        </p:txBody>
      </p:sp>
      <p:sp>
        <p:nvSpPr>
          <p:cNvPr id="101393" name="AutoShape 17"/>
          <p:cNvSpPr>
            <a:spLocks noChangeArrowheads="1"/>
          </p:cNvSpPr>
          <p:nvPr/>
        </p:nvSpPr>
        <p:spPr bwMode="auto">
          <a:xfrm>
            <a:off x="3851275" y="6169025"/>
            <a:ext cx="3733800" cy="381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zh-CN">
                <a:ea typeface="宋体" pitchFamily="2" charset="-122"/>
              </a:rPr>
              <a:t>Data donations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Data upload</a:t>
            </a:r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838200" y="2362200"/>
            <a:ext cx="1371600" cy="609600"/>
          </a:xfrm>
          <a:prstGeom prst="rect">
            <a:avLst/>
          </a:prstGeom>
          <a:solidFill>
            <a:srgbClr val="99CC00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marL="342900" indent="-342900">
              <a:spcAft>
                <a:spcPct val="5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lnSpc>
                <a:spcPct val="80000"/>
              </a:lnSpc>
              <a:buClr>
                <a:schemeClr val="hlink"/>
              </a:buClr>
              <a:buSzPct val="6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1200" b="1" dirty="0">
                <a:ea typeface="宋体" pitchFamily="2" charset="-122"/>
              </a:rPr>
              <a:t>GPS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1200" b="1" dirty="0" smtClean="0">
                <a:ea typeface="宋体" pitchFamily="2" charset="-122"/>
              </a:rPr>
              <a:t>Device</a:t>
            </a:r>
            <a:endParaRPr lang="en-US" altLang="zh-CN" sz="1200" b="1" dirty="0">
              <a:ea typeface="宋体" pitchFamily="2" charset="-122"/>
            </a:endParaRPr>
          </a:p>
        </p:txBody>
      </p:sp>
      <p:sp>
        <p:nvSpPr>
          <p:cNvPr id="102405" name="Line 5"/>
          <p:cNvSpPr>
            <a:spLocks noChangeShapeType="1"/>
          </p:cNvSpPr>
          <p:nvPr/>
        </p:nvSpPr>
        <p:spPr bwMode="auto">
          <a:xfrm flipV="1">
            <a:off x="2286000" y="2590800"/>
            <a:ext cx="914400" cy="0"/>
          </a:xfrm>
          <a:prstGeom prst="line">
            <a:avLst/>
          </a:prstGeom>
          <a:noFill/>
          <a:ln w="38100">
            <a:solidFill>
              <a:srgbClr val="66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406" name="AutoShape 6"/>
          <p:cNvSpPr>
            <a:spLocks noChangeArrowheads="1"/>
          </p:cNvSpPr>
          <p:nvPr/>
        </p:nvSpPr>
        <p:spPr bwMode="auto">
          <a:xfrm>
            <a:off x="3200400" y="4038600"/>
            <a:ext cx="1676400" cy="609600"/>
          </a:xfrm>
          <a:prstGeom prst="flowChartAlternateProcess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altLang="zh-CN" sz="1600" b="1">
                <a:ea typeface="宋体" pitchFamily="2" charset="-122"/>
              </a:rPr>
              <a:t>GPS Traces</a:t>
            </a:r>
            <a:endParaRPr lang="zh-CN" altLang="en-US" sz="1600" b="1">
              <a:ea typeface="宋体" pitchFamily="2" charset="-122"/>
            </a:endParaRPr>
          </a:p>
        </p:txBody>
      </p:sp>
      <p:sp>
        <p:nvSpPr>
          <p:cNvPr id="102407" name="Rectangle 7"/>
          <p:cNvSpPr>
            <a:spLocks noChangeArrowheads="1"/>
          </p:cNvSpPr>
          <p:nvPr/>
        </p:nvSpPr>
        <p:spPr bwMode="auto">
          <a:xfrm>
            <a:off x="3200400" y="2362200"/>
            <a:ext cx="1752600" cy="609600"/>
          </a:xfrm>
          <a:prstGeom prst="rect">
            <a:avLst/>
          </a:prstGeom>
          <a:solidFill>
            <a:srgbClr val="9966FF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66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marL="342900" indent="-342900">
              <a:spcAft>
                <a:spcPct val="5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lnSpc>
                <a:spcPct val="80000"/>
              </a:lnSpc>
              <a:buClr>
                <a:schemeClr val="hlink"/>
              </a:buClr>
              <a:buSzPct val="6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1200" b="1">
                <a:ea typeface="宋体" pitchFamily="2" charset="-122"/>
              </a:rPr>
              <a:t>GPX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1200" b="1">
                <a:ea typeface="宋体" pitchFamily="2" charset="-122"/>
              </a:rPr>
              <a:t>WGS84 Datum</a:t>
            </a:r>
          </a:p>
        </p:txBody>
      </p:sp>
      <p:sp>
        <p:nvSpPr>
          <p:cNvPr id="102408" name="Line 8"/>
          <p:cNvSpPr>
            <a:spLocks noChangeShapeType="1"/>
          </p:cNvSpPr>
          <p:nvPr/>
        </p:nvSpPr>
        <p:spPr bwMode="auto">
          <a:xfrm>
            <a:off x="4114800" y="2971800"/>
            <a:ext cx="0" cy="990600"/>
          </a:xfrm>
          <a:prstGeom prst="line">
            <a:avLst/>
          </a:prstGeom>
          <a:noFill/>
          <a:ln w="38100">
            <a:solidFill>
              <a:srgbClr val="66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409" name="Rectangle 9"/>
          <p:cNvSpPr>
            <a:spLocks noChangeArrowheads="1"/>
          </p:cNvSpPr>
          <p:nvPr/>
        </p:nvSpPr>
        <p:spPr bwMode="auto">
          <a:xfrm>
            <a:off x="3352800" y="5715000"/>
            <a:ext cx="1371600" cy="533400"/>
          </a:xfrm>
          <a:prstGeom prst="rect">
            <a:avLst/>
          </a:prstGeom>
          <a:solidFill>
            <a:schemeClr val="hlink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marL="342900" indent="-342900">
              <a:spcAft>
                <a:spcPct val="5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lnSpc>
                <a:spcPct val="80000"/>
              </a:lnSpc>
              <a:buClr>
                <a:schemeClr val="hlink"/>
              </a:buClr>
              <a:buSzPct val="6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1200" b="1">
                <a:ea typeface="宋体" pitchFamily="2" charset="-122"/>
              </a:rPr>
              <a:t>Database</a:t>
            </a:r>
          </a:p>
        </p:txBody>
      </p:sp>
      <p:sp>
        <p:nvSpPr>
          <p:cNvPr id="102410" name="Line 10"/>
          <p:cNvSpPr>
            <a:spLocks noChangeShapeType="1"/>
          </p:cNvSpPr>
          <p:nvPr/>
        </p:nvSpPr>
        <p:spPr bwMode="auto">
          <a:xfrm>
            <a:off x="4114800" y="4648200"/>
            <a:ext cx="0" cy="990600"/>
          </a:xfrm>
          <a:prstGeom prst="line">
            <a:avLst/>
          </a:prstGeom>
          <a:noFill/>
          <a:ln w="38100">
            <a:solidFill>
              <a:srgbClr val="66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412" name="Rectangle 12"/>
          <p:cNvSpPr>
            <a:spLocks noChangeArrowheads="1"/>
          </p:cNvSpPr>
          <p:nvPr/>
        </p:nvSpPr>
        <p:spPr bwMode="auto">
          <a:xfrm>
            <a:off x="838200" y="3284984"/>
            <a:ext cx="1371600" cy="228600"/>
          </a:xfrm>
          <a:prstGeom prst="rect">
            <a:avLst/>
          </a:prstGeom>
          <a:solidFill>
            <a:srgbClr val="99FF33"/>
          </a:solidFill>
          <a:ln w="190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FF33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 marL="342900" indent="-342900">
              <a:spcAft>
                <a:spcPct val="5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lnSpc>
                <a:spcPct val="80000"/>
              </a:lnSpc>
              <a:buClr>
                <a:schemeClr val="hlink"/>
              </a:buClr>
              <a:buSzPct val="6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1000" b="1" dirty="0" smtClean="0">
                <a:latin typeface="Arial"/>
                <a:ea typeface="宋体" pitchFamily="2" charset="-122"/>
              </a:rPr>
              <a:t>Field papers</a:t>
            </a:r>
            <a:endParaRPr lang="en-US" altLang="zh-CN" sz="1000" b="1" dirty="0">
              <a:ea typeface="宋体" pitchFamily="2" charset="-122"/>
            </a:endParaRPr>
          </a:p>
        </p:txBody>
      </p:sp>
      <p:pic>
        <p:nvPicPr>
          <p:cNvPr id="10241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068638"/>
            <a:ext cx="2501900" cy="1943100"/>
          </a:xfrm>
          <a:prstGeom prst="rect">
            <a:avLst/>
          </a:prstGeom>
          <a:noFill/>
          <a:ln w="19050">
            <a:solidFill>
              <a:srgbClr val="C0C0C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28"/>
            <a:ext cx="9144000" cy="6836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5364088" y="1268760"/>
            <a:ext cx="3474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http://fieldpapers.org/?locale=en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470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Feature Creation</a:t>
            </a:r>
          </a:p>
        </p:txBody>
      </p:sp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" r="1529"/>
          <a:stretch>
            <a:fillRect/>
          </a:stretch>
        </p:blipFill>
        <p:spPr bwMode="auto">
          <a:xfrm>
            <a:off x="755650" y="2708275"/>
            <a:ext cx="3317875" cy="2519363"/>
          </a:xfrm>
          <a:prstGeom prst="rect">
            <a:avLst/>
          </a:prstGeom>
          <a:noFill/>
          <a:ln w="19050">
            <a:solidFill>
              <a:srgbClr val="C0C0C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708275"/>
            <a:ext cx="3319462" cy="2536825"/>
          </a:xfrm>
          <a:prstGeom prst="rect">
            <a:avLst/>
          </a:prstGeom>
          <a:noFill/>
          <a:ln w="19050">
            <a:solidFill>
              <a:srgbClr val="C0C0C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430" name="AutoShape 6"/>
          <p:cNvSpPr>
            <a:spLocks noChangeArrowheads="1"/>
          </p:cNvSpPr>
          <p:nvPr/>
        </p:nvSpPr>
        <p:spPr bwMode="auto">
          <a:xfrm>
            <a:off x="4500563" y="3644900"/>
            <a:ext cx="576262" cy="6477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/>
              <a:t>Basic Objects Types</a:t>
            </a:r>
            <a:endParaRPr lang="de-DE" altLang="de-DE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341438"/>
            <a:ext cx="5761038" cy="48244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de-DE" dirty="0"/>
              <a:t>“The simplest solution which could work!”</a:t>
            </a:r>
          </a:p>
          <a:p>
            <a:pPr>
              <a:lnSpc>
                <a:spcPct val="90000"/>
              </a:lnSpc>
            </a:pPr>
            <a:endParaRPr lang="en-US" altLang="de-DE" dirty="0"/>
          </a:p>
          <a:p>
            <a:pPr>
              <a:lnSpc>
                <a:spcPct val="90000"/>
              </a:lnSpc>
            </a:pPr>
            <a:r>
              <a:rPr lang="en-US" altLang="de-DE" dirty="0"/>
              <a:t>Nodes (point objects)</a:t>
            </a:r>
          </a:p>
          <a:p>
            <a:pPr>
              <a:lnSpc>
                <a:spcPct val="90000"/>
              </a:lnSpc>
            </a:pPr>
            <a:r>
              <a:rPr lang="en-US" altLang="de-DE" dirty="0"/>
              <a:t>Ways (</a:t>
            </a:r>
            <a:r>
              <a:rPr lang="en-US" altLang="de-DE" dirty="0" err="1"/>
              <a:t>linestrings</a:t>
            </a:r>
            <a:r>
              <a:rPr lang="en-US" altLang="de-DE" dirty="0"/>
              <a:t>, linear rings, used for polygons as well)</a:t>
            </a:r>
          </a:p>
          <a:p>
            <a:pPr>
              <a:lnSpc>
                <a:spcPct val="90000"/>
              </a:lnSpc>
            </a:pPr>
            <a:r>
              <a:rPr lang="en-US" altLang="de-DE" dirty="0"/>
              <a:t>Relations (compound objects)</a:t>
            </a:r>
          </a:p>
          <a:p>
            <a:pPr>
              <a:lnSpc>
                <a:spcPct val="90000"/>
              </a:lnSpc>
            </a:pPr>
            <a:endParaRPr lang="en-US" altLang="de-DE" dirty="0"/>
          </a:p>
          <a:p>
            <a:pPr>
              <a:lnSpc>
                <a:spcPct val="90000"/>
              </a:lnSpc>
            </a:pPr>
            <a:r>
              <a:rPr lang="en-US" altLang="de-DE" dirty="0"/>
              <a:t>For Geospatial Community: Uncommon data model, not fitting to standards.</a:t>
            </a:r>
          </a:p>
          <a:p>
            <a:pPr>
              <a:lnSpc>
                <a:spcPct val="90000"/>
              </a:lnSpc>
            </a:pPr>
            <a:endParaRPr lang="de-DE" altLang="de-DE" dirty="0"/>
          </a:p>
        </p:txBody>
      </p:sp>
      <p:sp>
        <p:nvSpPr>
          <p:cNvPr id="36868" name="AutoShape 4"/>
          <p:cNvSpPr>
            <a:spLocks/>
          </p:cNvSpPr>
          <p:nvPr/>
        </p:nvSpPr>
        <p:spPr bwMode="auto">
          <a:xfrm>
            <a:off x="7956550" y="2565400"/>
            <a:ext cx="215900" cy="1871663"/>
          </a:xfrm>
          <a:prstGeom prst="rightBrace">
            <a:avLst>
              <a:gd name="adj1" fmla="val 72243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869" name="AutoShape 5"/>
          <p:cNvSpPr>
            <a:spLocks/>
          </p:cNvSpPr>
          <p:nvPr/>
        </p:nvSpPr>
        <p:spPr bwMode="auto">
          <a:xfrm>
            <a:off x="6588125" y="2565400"/>
            <a:ext cx="360363" cy="2376488"/>
          </a:xfrm>
          <a:prstGeom prst="rightBrace">
            <a:avLst>
              <a:gd name="adj1" fmla="val 5495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7143750" y="2513013"/>
            <a:ext cx="1543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/>
              <a:t>Geomtetrical </a:t>
            </a:r>
            <a:br>
              <a:rPr lang="de-DE" altLang="de-DE"/>
            </a:br>
            <a:r>
              <a:rPr lang="de-DE" altLang="de-DE"/>
              <a:t>Objects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7235825" y="5308600"/>
            <a:ext cx="108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/>
              <a:t>Features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7235825" y="3429000"/>
            <a:ext cx="69215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dirty="0"/>
              <a:t>+</a:t>
            </a:r>
          </a:p>
          <a:p>
            <a:endParaRPr lang="de-DE" altLang="de-DE" dirty="0"/>
          </a:p>
          <a:p>
            <a:r>
              <a:rPr lang="de-DE" altLang="de-DE" dirty="0"/>
              <a:t>Tags</a:t>
            </a:r>
            <a:br>
              <a:rPr lang="de-DE" altLang="de-DE" dirty="0"/>
            </a:br>
            <a:endParaRPr lang="de-DE" altLang="de-DE" dirty="0"/>
          </a:p>
          <a:p>
            <a:r>
              <a:rPr lang="de-DE" altLang="de-DE" dirty="0"/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01675"/>
            <a:ext cx="403860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90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Node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>
                <a:ea typeface="宋体" pitchFamily="2" charset="-122"/>
              </a:rPr>
              <a:t>a point that consists of latitude and longitude</a:t>
            </a:r>
          </a:p>
          <a:p>
            <a:endParaRPr lang="en-US" altLang="zh-CN" sz="1600">
              <a:ea typeface="宋体" pitchFamily="2" charset="-122"/>
            </a:endParaRPr>
          </a:p>
          <a:p>
            <a:r>
              <a:rPr lang="en-US" altLang="zh-CN">
                <a:ea typeface="宋体" pitchFamily="2" charset="-122"/>
              </a:rPr>
              <a:t>can be a vertex of a way (or of many ways)</a:t>
            </a:r>
          </a:p>
          <a:p>
            <a:r>
              <a:rPr lang="en-US" altLang="zh-CN">
                <a:ea typeface="宋体" pitchFamily="2" charset="-122"/>
              </a:rPr>
              <a:t>can represent point features, e.g. a bus station or postal address, and all of kinds of points of interesting (POI), having at least one tag</a:t>
            </a:r>
          </a:p>
          <a:p>
            <a:endParaRPr lang="de-DE" altLang="de-DE"/>
          </a:p>
        </p:txBody>
      </p:sp>
      <p:pic>
        <p:nvPicPr>
          <p:cNvPr id="93188" name="Picture 4" descr="http://wiki.openstreetmap.org/images/thumb/7/74/Paddington_Station.jpg/100px-Paddington_St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038" y="4619625"/>
            <a:ext cx="19431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9" name="Picture 5" descr="http://wiki.openstreetmap.org/images/thumb/8/80/Mapping-Features-Railroad-With-Station.png/100px-Mapping-Features-Railroad-With-Stat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652963"/>
            <a:ext cx="19431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3190" name="AutoShape 6"/>
          <p:cNvCxnSpPr>
            <a:cxnSpLocks noChangeShapeType="1"/>
            <a:stCxn id="93189" idx="3"/>
            <a:endCxn id="93188" idx="1"/>
          </p:cNvCxnSpPr>
          <p:nvPr/>
        </p:nvCxnSpPr>
        <p:spPr bwMode="auto">
          <a:xfrm>
            <a:off x="4643438" y="5348288"/>
            <a:ext cx="990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3191" name="Picture 7" descr="Image:Mf_nod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5033963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076325"/>
            <a:ext cx="3838575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/>
          </a:p>
        </p:txBody>
      </p:sp>
      <p:sp>
        <p:nvSpPr>
          <p:cNvPr id="94216" name="Rectangle 8"/>
          <p:cNvSpPr>
            <a:spLocks noChangeArrowheads="1"/>
          </p:cNvSpPr>
          <p:nvPr/>
        </p:nvSpPr>
        <p:spPr bwMode="auto">
          <a:xfrm>
            <a:off x="2699792" y="2420938"/>
            <a:ext cx="6191250" cy="1754326"/>
          </a:xfrm>
          <a:prstGeom prst="rect">
            <a:avLst/>
          </a:prstGeom>
          <a:noFill/>
          <a:ln w="9525" algn="ctr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dirty="0">
                <a:latin typeface="Courier New" pitchFamily="49" charset="0"/>
                <a:ea typeface="宋体" pitchFamily="2" charset="-122"/>
              </a:rPr>
              <a:t>&lt;node id=“874039” </a:t>
            </a:r>
            <a:r>
              <a:rPr lang="en-US" altLang="zh-CN" dirty="0" err="1">
                <a:latin typeface="Courier New" pitchFamily="49" charset="0"/>
                <a:ea typeface="宋体" pitchFamily="2" charset="-122"/>
              </a:rPr>
              <a:t>lat</a:t>
            </a:r>
            <a:r>
              <a:rPr lang="en-US" altLang="zh-CN" dirty="0">
                <a:latin typeface="Courier New" pitchFamily="49" charset="0"/>
                <a:ea typeface="宋体" pitchFamily="2" charset="-122"/>
              </a:rPr>
              <a:t>=“48.7728093” </a:t>
            </a:r>
            <a:r>
              <a:rPr lang="en-US" altLang="zh-CN" dirty="0" err="1">
                <a:latin typeface="Courier New" pitchFamily="49" charset="0"/>
                <a:ea typeface="宋体" pitchFamily="2" charset="-122"/>
              </a:rPr>
              <a:t>lon</a:t>
            </a:r>
            <a:r>
              <a:rPr lang="en-US" altLang="zh-CN" dirty="0">
                <a:latin typeface="Courier New" pitchFamily="49" charset="0"/>
                <a:ea typeface="宋体" pitchFamily="2" charset="-122"/>
              </a:rPr>
              <a:t>=“9.1771907</a:t>
            </a:r>
            <a:r>
              <a:rPr lang="en-US" altLang="zh-CN" dirty="0" smtClean="0">
                <a:latin typeface="Courier New" pitchFamily="49" charset="0"/>
                <a:ea typeface="宋体" pitchFamily="2" charset="-122"/>
              </a:rPr>
              <a:t>”&gt;</a:t>
            </a:r>
            <a:endParaRPr lang="en-US" altLang="zh-CN" dirty="0">
              <a:latin typeface="Courier New" pitchFamily="49" charset="0"/>
              <a:ea typeface="宋体" pitchFamily="2" charset="-122"/>
            </a:endParaRPr>
          </a:p>
          <a:p>
            <a:r>
              <a:rPr lang="en-US" altLang="zh-CN" dirty="0" smtClean="0">
                <a:latin typeface="Courier New" pitchFamily="49" charset="0"/>
                <a:ea typeface="宋体" pitchFamily="2" charset="-122"/>
              </a:rPr>
              <a:t>  &lt;</a:t>
            </a:r>
            <a:r>
              <a:rPr lang="en-US" altLang="zh-CN" dirty="0">
                <a:latin typeface="Courier New" pitchFamily="49" charset="0"/>
                <a:ea typeface="宋体" pitchFamily="2" charset="-122"/>
              </a:rPr>
              <a:t>tag k=“name” v=“</a:t>
            </a:r>
            <a:r>
              <a:rPr lang="en-US" altLang="zh-CN" dirty="0" err="1">
                <a:latin typeface="Courier New" pitchFamily="49" charset="0"/>
                <a:ea typeface="宋体" pitchFamily="2" charset="-122"/>
              </a:rPr>
              <a:t>Oblomow</a:t>
            </a:r>
            <a:r>
              <a:rPr lang="en-US" altLang="zh-CN" dirty="0">
                <a:latin typeface="Courier New" pitchFamily="49" charset="0"/>
                <a:ea typeface="宋体" pitchFamily="2" charset="-122"/>
              </a:rPr>
              <a:t>” /&gt;</a:t>
            </a:r>
          </a:p>
          <a:p>
            <a:r>
              <a:rPr lang="en-US" altLang="zh-CN" dirty="0" smtClean="0">
                <a:latin typeface="Courier New" pitchFamily="49" charset="0"/>
                <a:ea typeface="宋体" pitchFamily="2" charset="-122"/>
              </a:rPr>
              <a:t>  &lt;</a:t>
            </a:r>
            <a:r>
              <a:rPr lang="en-US" altLang="zh-CN" dirty="0">
                <a:latin typeface="Courier New" pitchFamily="49" charset="0"/>
                <a:ea typeface="宋体" pitchFamily="2" charset="-122"/>
              </a:rPr>
              <a:t>tag k=“</a:t>
            </a:r>
            <a:r>
              <a:rPr lang="en-US" altLang="zh-CN" dirty="0" err="1">
                <a:latin typeface="Courier New" pitchFamily="49" charset="0"/>
                <a:ea typeface="宋体" pitchFamily="2" charset="-122"/>
              </a:rPr>
              <a:t>created_by</a:t>
            </a:r>
            <a:r>
              <a:rPr lang="en-US" altLang="zh-CN" dirty="0">
                <a:latin typeface="Courier New" pitchFamily="49" charset="0"/>
                <a:ea typeface="宋体" pitchFamily="2" charset="-122"/>
              </a:rPr>
              <a:t>” v=“Potlatch” /&gt;</a:t>
            </a:r>
          </a:p>
          <a:p>
            <a:r>
              <a:rPr lang="en-US" altLang="zh-CN" dirty="0" smtClean="0">
                <a:latin typeface="Courier New" pitchFamily="49" charset="0"/>
                <a:ea typeface="宋体" pitchFamily="2" charset="-122"/>
              </a:rPr>
              <a:t>  &lt;</a:t>
            </a:r>
            <a:r>
              <a:rPr lang="en-US" altLang="zh-CN" dirty="0">
                <a:latin typeface="Courier New" pitchFamily="49" charset="0"/>
                <a:ea typeface="宋体" pitchFamily="2" charset="-122"/>
              </a:rPr>
              <a:t>tag k=“amenity” v=“</a:t>
            </a:r>
            <a:r>
              <a:rPr lang="en-US" altLang="zh-CN" dirty="0" err="1">
                <a:latin typeface="Courier New" pitchFamily="49" charset="0"/>
                <a:ea typeface="宋体" pitchFamily="2" charset="-122"/>
              </a:rPr>
              <a:t>phonebox</a:t>
            </a:r>
            <a:r>
              <a:rPr lang="en-US" altLang="zh-CN" dirty="0">
                <a:latin typeface="Courier New" pitchFamily="49" charset="0"/>
                <a:ea typeface="宋体" pitchFamily="2" charset="-122"/>
              </a:rPr>
              <a:t>” </a:t>
            </a:r>
            <a:r>
              <a:rPr lang="en-US" altLang="zh-CN" dirty="0" smtClean="0">
                <a:latin typeface="Courier New" pitchFamily="49" charset="0"/>
                <a:ea typeface="宋体" pitchFamily="2" charset="-122"/>
              </a:rPr>
              <a:t>/&gt;</a:t>
            </a:r>
          </a:p>
          <a:p>
            <a:r>
              <a:rPr lang="en-US" altLang="zh-CN" dirty="0" smtClean="0">
                <a:latin typeface="Courier New" pitchFamily="49" charset="0"/>
                <a:ea typeface="宋体" pitchFamily="2" charset="-122"/>
              </a:rPr>
              <a:t>&lt;/node&gt;</a:t>
            </a:r>
            <a:endParaRPr lang="en-US" altLang="zh-CN" dirty="0">
              <a:latin typeface="Courier New" pitchFamily="49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Way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>
                <a:ea typeface="宋体" pitchFamily="2" charset="-122"/>
              </a:rPr>
              <a:t>A linear feature characterized by uniform properties</a:t>
            </a:r>
          </a:p>
          <a:p>
            <a:pPr>
              <a:buFont typeface="Wingdings" pitchFamily="2" charset="2"/>
              <a:buNone/>
            </a:pPr>
            <a:r>
              <a:rPr lang="en-US" altLang="zh-CN">
                <a:ea typeface="宋体" pitchFamily="2" charset="-122"/>
              </a:rPr>
              <a:t>	e.g. motorway maybe mark using a way 		  tagging with highway=motorway</a:t>
            </a:r>
          </a:p>
          <a:p>
            <a:pPr>
              <a:buFont typeface="Wingdings" pitchFamily="2" charset="2"/>
              <a:buNone/>
            </a:pPr>
            <a:endParaRPr lang="en-US" altLang="zh-CN">
              <a:ea typeface="宋体" pitchFamily="2" charset="-122"/>
            </a:endParaRPr>
          </a:p>
          <a:p>
            <a:r>
              <a:rPr lang="en-US" altLang="zh-CN">
                <a:ea typeface="宋体" pitchFamily="2" charset="-122"/>
              </a:rPr>
              <a:t>Ways can be split into shorter way if different properties exist (e.g. different material)</a:t>
            </a:r>
          </a:p>
          <a:p>
            <a:endParaRPr lang="de-DE" altLang="de-DE"/>
          </a:p>
        </p:txBody>
      </p:sp>
      <p:pic>
        <p:nvPicPr>
          <p:cNvPr id="95236" name="Picture 4" descr="Image:Rendering-highway_motorway_neut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3" y="4949825"/>
            <a:ext cx="1981200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7" name="Picture 5" descr="http://wiki.openstreetmap.org/images/thumb/6/60/Motorway-photo.jpg/100px-Motorway-pho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513" y="4924425"/>
            <a:ext cx="19431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5238" name="AutoShape 6"/>
          <p:cNvCxnSpPr>
            <a:cxnSpLocks noChangeShapeType="1"/>
            <a:stCxn id="95236" idx="3"/>
            <a:endCxn id="95237" idx="1"/>
          </p:cNvCxnSpPr>
          <p:nvPr/>
        </p:nvCxnSpPr>
        <p:spPr bwMode="auto">
          <a:xfrm flipV="1">
            <a:off x="5103813" y="5653088"/>
            <a:ext cx="1028700" cy="9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5239" name="Picture 7" descr="Image:Mf_wa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3721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/>
          </a:p>
        </p:txBody>
      </p:sp>
      <p:pic>
        <p:nvPicPr>
          <p:cNvPr id="96264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196752"/>
            <a:ext cx="8356600" cy="2425700"/>
          </a:xfrm>
          <a:noFill/>
          <a:ln cap="flat" algn="ctr">
            <a:solidFill>
              <a:schemeClr val="tx1"/>
            </a:solidFill>
            <a:prstDash val="dash"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836712"/>
            <a:ext cx="385762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Was ist OpenStreetMap und wer ist daran beteiligt?</a:t>
            </a:r>
          </a:p>
          <a:p>
            <a:r>
              <a:rPr lang="de-DE" dirty="0"/>
              <a:t>Wie sind OSM-Daten strukturiert, wie ist die Attributtabelle aufgebaut?</a:t>
            </a:r>
          </a:p>
          <a:p>
            <a:r>
              <a:rPr lang="de-DE" dirty="0"/>
              <a:t>Welche Downloadmöglichkeiten gibt es?</a:t>
            </a:r>
          </a:p>
          <a:p>
            <a:r>
              <a:rPr lang="de-DE" dirty="0"/>
              <a:t>Welche Formate gibt es und wo liegen die Vor- und Nachteile?</a:t>
            </a:r>
          </a:p>
          <a:p>
            <a:r>
              <a:rPr lang="de-DE" dirty="0"/>
              <a:t>Wie kann ich OSM-Daten zielgerichtet herunterladen?</a:t>
            </a:r>
          </a:p>
          <a:p>
            <a:r>
              <a:rPr lang="de-DE" dirty="0"/>
              <a:t>Wie bringe ich OSM-Daten in mein GIS?</a:t>
            </a:r>
          </a:p>
          <a:p>
            <a:r>
              <a:rPr lang="de-DE" dirty="0"/>
              <a:t>Welche Werkzeuge gibt es noch um OSM-Daten zu verarbeiten?</a:t>
            </a:r>
          </a:p>
          <a:p>
            <a:r>
              <a:rPr lang="de-DE" dirty="0" smtClean="0"/>
              <a:t>Wie </a:t>
            </a:r>
            <a:r>
              <a:rPr lang="de-DE" dirty="0"/>
              <a:t>sind OpenStreetMap-Daten lizenziert</a:t>
            </a:r>
            <a:r>
              <a:rPr lang="de-DE" dirty="0" smtClean="0"/>
              <a:t>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373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Closed ways: Areal Features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/>
              <a:t>Should have appropriate tag, e.g. landuse</a:t>
            </a:r>
          </a:p>
          <a:p>
            <a:r>
              <a:rPr lang="de-DE" altLang="de-DE"/>
              <a:t>First node = last node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Relation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ea typeface="宋体" pitchFamily="2" charset="-122"/>
              </a:rPr>
              <a:t>basically </a:t>
            </a:r>
            <a:r>
              <a:rPr lang="en-US" altLang="zh-CN" dirty="0" smtClean="0">
                <a:ea typeface="宋体" pitchFamily="2" charset="-122"/>
              </a:rPr>
              <a:t>an </a:t>
            </a:r>
            <a:r>
              <a:rPr lang="en-US" dirty="0"/>
              <a:t>ordered lists of nodes, ways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relations </a:t>
            </a:r>
            <a:r>
              <a:rPr lang="en-US" altLang="zh-CN" dirty="0" smtClean="0">
                <a:ea typeface="宋体" pitchFamily="2" charset="-122"/>
              </a:rPr>
              <a:t>where </a:t>
            </a:r>
            <a:r>
              <a:rPr lang="en-US" altLang="zh-CN" dirty="0">
                <a:ea typeface="宋体" pitchFamily="2" charset="-122"/>
              </a:rPr>
              <a:t>each object may </a:t>
            </a:r>
            <a:r>
              <a:rPr lang="en-US" altLang="zh-CN" dirty="0" smtClean="0">
                <a:ea typeface="宋体" pitchFamily="2" charset="-122"/>
              </a:rPr>
              <a:t>have a specific role</a:t>
            </a:r>
            <a:endParaRPr lang="en-US" altLang="zh-CN" sz="2000" dirty="0">
              <a:ea typeface="宋体" pitchFamily="2" charset="-122"/>
            </a:endParaRPr>
          </a:p>
          <a:p>
            <a:r>
              <a:rPr lang="en-US" altLang="zh-CN" dirty="0">
                <a:ea typeface="宋体" pitchFamily="2" charset="-122"/>
              </a:rPr>
              <a:t>specifying relationships between objects</a:t>
            </a:r>
            <a:r>
              <a:rPr lang="en-US" altLang="zh-CN" dirty="0" smtClean="0">
                <a:ea typeface="宋体" pitchFamily="2" charset="-122"/>
              </a:rPr>
              <a:t>,</a:t>
            </a:r>
            <a:endParaRPr lang="en-US" altLang="zh-CN" dirty="0">
              <a:ea typeface="宋体" pitchFamily="2" charset="-122"/>
            </a:endParaRPr>
          </a:p>
          <a:p>
            <a:endParaRPr lang="de-DE" altLang="de-DE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54" y="2564904"/>
            <a:ext cx="6349808" cy="4032448"/>
          </a:xfrm>
          <a:prstGeom prst="rect">
            <a:avLst/>
          </a:prstGeom>
          <a:noFill/>
          <a:ln cap="flat" algn="ctr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9" descr="C:\Users\behr\AppData\Local\Temp\SNAGHTML2f16f56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8" y="908720"/>
            <a:ext cx="4257675" cy="554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Prof. </a:t>
            </a:r>
            <a:r>
              <a:rPr lang="de-DE" altLang="en-US" smtClean="0"/>
              <a:t>Dr.-Ing. </a:t>
            </a:r>
            <a:r>
              <a:rPr lang="en-US" altLang="en-US" smtClean="0"/>
              <a:t>Franz-Josef Behr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-108520" y="0"/>
            <a:ext cx="9361040" cy="6858000"/>
          </a:xfrm>
          <a:prstGeom prst="rect">
            <a:avLst/>
          </a:prstGeom>
          <a:solidFill>
            <a:srgbClr val="FF9900"/>
          </a:solidFill>
        </p:spPr>
        <p:txBody>
          <a:bodyPr wrap="square" rtlCol="0" anchor="ctr">
            <a:spAutoFit/>
          </a:bodyPr>
          <a:lstStyle/>
          <a:p>
            <a:pPr algn="ctr"/>
            <a:endParaRPr lang="de-DE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3182938"/>
            <a:ext cx="7772400" cy="1470025"/>
          </a:xfrm>
          <a:prstGeom prst="rect">
            <a:avLst/>
          </a:prstGeom>
          <a:ex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Tahom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Tahom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Tahom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Tahom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Tahoma" pitchFamily="34" charset="0"/>
              </a:defRPr>
            </a:lvl9pPr>
          </a:lstStyle>
          <a:p>
            <a:pPr algn="r">
              <a:defRPr/>
            </a:pPr>
            <a:r>
              <a:rPr lang="de-DE" kern="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Tagging</a:t>
            </a:r>
            <a:endParaRPr lang="de-DE" kern="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39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Physical Tags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de-DE"/>
              <a:t>Highway (roads, paths, intersection features…)</a:t>
            </a:r>
          </a:p>
          <a:p>
            <a:r>
              <a:rPr lang="en-US" altLang="de-DE"/>
              <a:t>Waterway (river, boatyard; mooring…)</a:t>
            </a:r>
          </a:p>
          <a:p>
            <a:r>
              <a:rPr lang="en-US" altLang="de-DE"/>
              <a:t>Railway (track, stop, intersection...)</a:t>
            </a:r>
          </a:p>
          <a:p>
            <a:r>
              <a:rPr lang="en-US" altLang="de-DE"/>
              <a:t>Amenity (parking, post_box, place_of_worship…)</a:t>
            </a:r>
          </a:p>
          <a:p>
            <a:r>
              <a:rPr lang="en-US" altLang="de-DE"/>
              <a:t>Landuse (farm, forest, landfill, military…)</a:t>
            </a:r>
          </a:p>
          <a:p>
            <a:r>
              <a:rPr lang="en-US" altLang="de-DE"/>
              <a:t>Natural (spring, wood, water, coastline…)</a:t>
            </a:r>
          </a:p>
          <a:p>
            <a:r>
              <a:rPr lang="en-US" altLang="de-DE"/>
              <a:t>……</a:t>
            </a:r>
          </a:p>
          <a:p>
            <a:endParaRPr lang="de-DE" altLang="de-DE"/>
          </a:p>
        </p:txBody>
      </p:sp>
      <p:sp>
        <p:nvSpPr>
          <p:cNvPr id="106500" name="AutoShape 4"/>
          <p:cNvSpPr>
            <a:spLocks noChangeArrowheads="1"/>
          </p:cNvSpPr>
          <p:nvPr/>
        </p:nvSpPr>
        <p:spPr bwMode="auto">
          <a:xfrm>
            <a:off x="6372200" y="260350"/>
            <a:ext cx="2209800" cy="685800"/>
          </a:xfrm>
          <a:prstGeom prst="wedgeRoundRectCallout">
            <a:avLst>
              <a:gd name="adj1" fmla="val -74856"/>
              <a:gd name="adj2" fmla="val 10138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r>
              <a:rPr lang="en-US" altLang="zh-CN" sz="1600">
                <a:ea typeface="宋体" pitchFamily="2" charset="-122"/>
              </a:rPr>
              <a:t>highway=motorway</a:t>
            </a:r>
          </a:p>
          <a:p>
            <a:pPr eaLnBrk="0" hangingPunct="0"/>
            <a:r>
              <a:rPr lang="en-US" altLang="zh-CN" sz="1600">
                <a:ea typeface="宋体" pitchFamily="2" charset="-122"/>
              </a:rPr>
              <a:t>highway=cycleway</a:t>
            </a:r>
          </a:p>
        </p:txBody>
      </p:sp>
      <p:sp>
        <p:nvSpPr>
          <p:cNvPr id="106501" name="AutoShape 5"/>
          <p:cNvSpPr>
            <a:spLocks noChangeArrowheads="1"/>
          </p:cNvSpPr>
          <p:nvPr/>
        </p:nvSpPr>
        <p:spPr bwMode="auto">
          <a:xfrm>
            <a:off x="6156325" y="1773238"/>
            <a:ext cx="2743200" cy="914400"/>
          </a:xfrm>
          <a:prstGeom prst="wedgeRoundRectCallout">
            <a:avLst>
              <a:gd name="adj1" fmla="val -64005"/>
              <a:gd name="adj2" fmla="val 4375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r>
              <a:rPr lang="en-US" altLang="zh-CN" sz="1600">
                <a:ea typeface="宋体" pitchFamily="2" charset="-122"/>
              </a:rPr>
              <a:t>railway=subway</a:t>
            </a:r>
          </a:p>
          <a:p>
            <a:pPr eaLnBrk="0" hangingPunct="0"/>
            <a:r>
              <a:rPr lang="en-US" altLang="zh-CN" sz="1600">
                <a:ea typeface="宋体" pitchFamily="2" charset="-122"/>
              </a:rPr>
              <a:t>railway=station</a:t>
            </a:r>
          </a:p>
          <a:p>
            <a:pPr eaLnBrk="0" hangingPunct="0"/>
            <a:r>
              <a:rPr lang="en-US" altLang="zh-CN" sz="1600">
                <a:ea typeface="宋体" pitchFamily="2" charset="-122"/>
              </a:rPr>
              <a:t>railway=subway_entrance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Non-Physical Tags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de-DE"/>
              <a:t>Route (bus, ferry…)</a:t>
            </a:r>
          </a:p>
          <a:p>
            <a:r>
              <a:rPr lang="en-US" altLang="de-DE"/>
              <a:t>Sport (football, swimming…)</a:t>
            </a:r>
          </a:p>
          <a:p>
            <a:r>
              <a:rPr lang="en-US" altLang="de-DE"/>
              <a:t>Properties (area, lane, layer, width…)</a:t>
            </a:r>
          </a:p>
          <a:p>
            <a:r>
              <a:rPr lang="en-US" altLang="de-DE"/>
              <a:t>Restrictions (oneway, maxspeed, toll…)</a:t>
            </a:r>
          </a:p>
          <a:p>
            <a:r>
              <a:rPr lang="en-US" altLang="de-DE"/>
              <a:t>……</a:t>
            </a:r>
          </a:p>
          <a:p>
            <a:endParaRPr lang="de-DE" altLang="de-DE"/>
          </a:p>
        </p:txBody>
      </p:sp>
      <p:sp>
        <p:nvSpPr>
          <p:cNvPr id="107524" name="AutoShape 4"/>
          <p:cNvSpPr>
            <a:spLocks noChangeArrowheads="1"/>
          </p:cNvSpPr>
          <p:nvPr/>
        </p:nvSpPr>
        <p:spPr bwMode="auto">
          <a:xfrm>
            <a:off x="6732588" y="1196975"/>
            <a:ext cx="1524000" cy="914400"/>
          </a:xfrm>
          <a:prstGeom prst="wedgeRoundRectCallout">
            <a:avLst>
              <a:gd name="adj1" fmla="val -103440"/>
              <a:gd name="adj2" fmla="val 202606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altLang="zh-CN" sz="1600" b="1"/>
              <a:t>area=yes</a:t>
            </a:r>
          </a:p>
          <a:p>
            <a:pPr algn="ctr"/>
            <a:r>
              <a:rPr lang="en-US" altLang="zh-CN" sz="1600" b="1"/>
              <a:t>lane=4</a:t>
            </a:r>
          </a:p>
          <a:p>
            <a:pPr algn="ctr"/>
            <a:r>
              <a:rPr lang="en-US" altLang="zh-CN" sz="1600" b="1"/>
              <a:t>layer=1</a:t>
            </a:r>
          </a:p>
        </p:txBody>
      </p:sp>
      <p:sp>
        <p:nvSpPr>
          <p:cNvPr id="107525" name="AutoShape 5"/>
          <p:cNvSpPr>
            <a:spLocks noChangeArrowheads="1"/>
          </p:cNvSpPr>
          <p:nvPr/>
        </p:nvSpPr>
        <p:spPr bwMode="auto">
          <a:xfrm>
            <a:off x="7037388" y="3330575"/>
            <a:ext cx="1600200" cy="914400"/>
          </a:xfrm>
          <a:prstGeom prst="wedgeRoundRectCallout">
            <a:avLst>
              <a:gd name="adj1" fmla="val -100398"/>
              <a:gd name="adj2" fmla="val 1580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r>
              <a:rPr lang="en-US" altLang="zh-CN" sz="1600">
                <a:ea typeface="宋体" pitchFamily="2" charset="-122"/>
              </a:rPr>
              <a:t>oneway=yes</a:t>
            </a:r>
          </a:p>
          <a:p>
            <a:pPr eaLnBrk="0" hangingPunct="0"/>
            <a:r>
              <a:rPr lang="en-US" altLang="zh-CN" sz="1600">
                <a:ea typeface="宋体" pitchFamily="2" charset="-122"/>
              </a:rPr>
              <a:t>maxspeed=40</a:t>
            </a:r>
          </a:p>
          <a:p>
            <a:pPr eaLnBrk="0" hangingPunct="0"/>
            <a:r>
              <a:rPr lang="en-US" altLang="zh-CN" sz="1600">
                <a:ea typeface="宋体" pitchFamily="2" charset="-122"/>
              </a:rPr>
              <a:t>toll=yes</a:t>
            </a:r>
          </a:p>
        </p:txBody>
      </p:sp>
      <p:sp>
        <p:nvSpPr>
          <p:cNvPr id="107526" name="Rectangle 6"/>
          <p:cNvSpPr>
            <a:spLocks noChangeArrowheads="1"/>
          </p:cNvSpPr>
          <p:nvPr/>
        </p:nvSpPr>
        <p:spPr bwMode="auto">
          <a:xfrm>
            <a:off x="228600" y="6019800"/>
            <a:ext cx="822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Aft>
                <a:spcPct val="5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lnSpc>
                <a:spcPct val="80000"/>
              </a:lnSpc>
              <a:buClr>
                <a:schemeClr val="hlink"/>
              </a:buClr>
              <a:buSzPct val="6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zh-CN" sz="1400">
                <a:ea typeface="宋体" pitchFamily="2" charset="-122"/>
              </a:rPr>
              <a:t>Details: http://wiki.openstreetmap.org/index.php/Map_Features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Further Tags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628775"/>
            <a:ext cx="8135938" cy="4537075"/>
          </a:xfrm>
        </p:spPr>
        <p:txBody>
          <a:bodyPr/>
          <a:lstStyle/>
          <a:p>
            <a:r>
              <a:rPr lang="de-DE" altLang="de-DE"/>
              <a:t>Naming tags</a:t>
            </a:r>
          </a:p>
          <a:p>
            <a:pPr lvl="1"/>
            <a:r>
              <a:rPr lang="de-DE" altLang="de-DE"/>
              <a:t>Name</a:t>
            </a:r>
          </a:p>
          <a:p>
            <a:pPr lvl="1"/>
            <a:r>
              <a:rPr lang="de-DE" altLang="de-DE"/>
              <a:t>References (ref…), e.g. for street numbers</a:t>
            </a:r>
          </a:p>
          <a:p>
            <a:pPr lvl="1"/>
            <a:r>
              <a:rPr lang="de-DE" altLang="de-DE"/>
              <a:t>……</a:t>
            </a:r>
          </a:p>
          <a:p>
            <a:pPr lvl="1"/>
            <a:endParaRPr lang="de-DE" altLang="de-DE"/>
          </a:p>
          <a:p>
            <a:pPr lvl="1"/>
            <a:endParaRPr lang="de-DE" altLang="de-DE"/>
          </a:p>
          <a:p>
            <a:pPr lvl="1"/>
            <a:endParaRPr lang="de-DE" altLang="de-DE"/>
          </a:p>
          <a:p>
            <a:r>
              <a:rPr lang="en-US" altLang="de-DE"/>
              <a:t>Annotation</a:t>
            </a:r>
          </a:p>
          <a:p>
            <a:pPr lvl="1"/>
            <a:r>
              <a:rPr lang="en-US" altLang="de-DE"/>
              <a:t>note, </a:t>
            </a:r>
          </a:p>
          <a:p>
            <a:pPr lvl="1"/>
            <a:r>
              <a:rPr lang="en-US" altLang="de-DE"/>
              <a:t>Description</a:t>
            </a:r>
          </a:p>
          <a:p>
            <a:pPr lvl="1"/>
            <a:endParaRPr lang="en-US" altLang="de-DE"/>
          </a:p>
          <a:p>
            <a:r>
              <a:rPr lang="en-US" altLang="de-DE"/>
              <a:t>Metatags</a:t>
            </a:r>
          </a:p>
          <a:p>
            <a:pPr lvl="1"/>
            <a:r>
              <a:rPr lang="en-US" altLang="de-DE"/>
              <a:t>created_by</a:t>
            </a:r>
          </a:p>
          <a:p>
            <a:pPr lvl="1"/>
            <a:r>
              <a:rPr lang="en-US" altLang="de-DE"/>
              <a:t>version</a:t>
            </a:r>
          </a:p>
          <a:p>
            <a:endParaRPr lang="de-DE" altLang="de-DE"/>
          </a:p>
          <a:p>
            <a:pPr lvl="1"/>
            <a:endParaRPr lang="de-DE" altLang="de-DE"/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808038" y="28733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 altLang="de-DE"/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533400" y="6292850"/>
            <a:ext cx="822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Aft>
                <a:spcPct val="5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lnSpc>
                <a:spcPct val="80000"/>
              </a:lnSpc>
              <a:buClr>
                <a:schemeClr val="hlink"/>
              </a:buClr>
              <a:buSzPct val="6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zh-CN" sz="1400">
                <a:ea typeface="宋体" pitchFamily="2" charset="-122"/>
              </a:rPr>
              <a:t>Details: http://wiki.openstreetmap.org/index.php/Map_Features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Wiki.openstreetmap.org</a:t>
            </a:r>
          </a:p>
        </p:txBody>
      </p:sp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6413" cy="662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684213" y="6453188"/>
            <a:ext cx="41758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altLang="de-DE" sz="1200" dirty="0"/>
              <a:t>Source: https://wiki.openstreetmap.org/wiki/DE:Map_Features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/>
          </a:p>
        </p:txBody>
      </p:sp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268413"/>
            <a:ext cx="6619875" cy="472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468313" y="6308725"/>
            <a:ext cx="27543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/>
              <a:t>Source: Frederik Ramm, Geofabrik.de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8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3860800"/>
            <a:ext cx="7561263" cy="2305050"/>
          </a:xfrm>
        </p:spPr>
        <p:txBody>
          <a:bodyPr/>
          <a:lstStyle/>
          <a:p>
            <a:pPr marL="0" indent="0" algn="r">
              <a:buNone/>
            </a:pPr>
            <a:r>
              <a:rPr lang="de-DE" altLang="de-DE" sz="4400" dirty="0" smtClean="0"/>
              <a:t>Tools</a:t>
            </a:r>
            <a:br>
              <a:rPr lang="de-DE" altLang="de-DE" sz="4400" dirty="0" smtClean="0"/>
            </a:br>
            <a:r>
              <a:rPr lang="de-DE" altLang="de-DE" sz="4400" dirty="0" err="1" smtClean="0"/>
              <a:t>and</a:t>
            </a:r>
            <a:r>
              <a:rPr lang="de-DE" altLang="de-DE" sz="4400" dirty="0" smtClean="0"/>
              <a:t> Data Provision</a:t>
            </a:r>
            <a:endParaRPr lang="de-DE" altLang="de-DE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Problems </a:t>
            </a:r>
            <a:r>
              <a:rPr lang="de-DE" altLang="de-DE" dirty="0" err="1"/>
              <a:t>of</a:t>
            </a:r>
            <a:r>
              <a:rPr lang="de-DE" altLang="de-DE" dirty="0"/>
              <a:t> „traditional“ </a:t>
            </a:r>
            <a:r>
              <a:rPr lang="de-DE" altLang="de-DE" dirty="0" err="1" smtClean="0"/>
              <a:t>navigational</a:t>
            </a:r>
            <a:r>
              <a:rPr lang="de-DE" altLang="de-DE" dirty="0" smtClean="0"/>
              <a:t> </a:t>
            </a:r>
            <a:r>
              <a:rPr lang="de-DE" altLang="de-DE" dirty="0" err="1"/>
              <a:t>data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Map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outdated</a:t>
            </a:r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Routing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outdated</a:t>
            </a:r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Vendors</a:t>
            </a:r>
            <a:r>
              <a:rPr lang="de-DE" dirty="0" smtClean="0"/>
              <a:t> </a:t>
            </a:r>
            <a:r>
              <a:rPr lang="de-DE" dirty="0" err="1" smtClean="0"/>
              <a:t>change</a:t>
            </a:r>
            <a:r>
              <a:rPr lang="de-DE" dirty="0" smtClean="0"/>
              <a:t> </a:t>
            </a:r>
            <a:r>
              <a:rPr lang="de-DE" dirty="0" err="1" smtClean="0"/>
              <a:t>their</a:t>
            </a:r>
            <a:r>
              <a:rPr lang="de-DE" dirty="0" smtClean="0"/>
              <a:t> </a:t>
            </a:r>
            <a:r>
              <a:rPr lang="de-DE" dirty="0" err="1" smtClean="0"/>
              <a:t>policies</a:t>
            </a:r>
            <a:r>
              <a:rPr lang="de-DE" dirty="0" smtClean="0"/>
              <a:t>:</a:t>
            </a:r>
          </a:p>
          <a:p>
            <a:endParaRPr lang="de-DE" dirty="0"/>
          </a:p>
          <a:p>
            <a:endParaRPr lang="de-DE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922" y="3398059"/>
            <a:ext cx="2605367" cy="117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857648" y="6207695"/>
            <a:ext cx="32533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latin typeface="Calibri" panose="020F0502020204030204" pitchFamily="34" charset="0"/>
                <a:hlinkClick r:id="rId3"/>
              </a:rPr>
              <a:t>https://</a:t>
            </a:r>
            <a:r>
              <a:rPr lang="de-DE" sz="1200" dirty="0" smtClean="0">
                <a:latin typeface="Calibri" panose="020F0502020204030204" pitchFamily="34" charset="0"/>
                <a:hlinkClick r:id="rId3"/>
              </a:rPr>
              <a:t>www.sanparks.org/tourism/-</a:t>
            </a:r>
            <a:br>
              <a:rPr lang="de-DE" sz="1200" dirty="0" smtClean="0">
                <a:latin typeface="Calibri" panose="020F0502020204030204" pitchFamily="34" charset="0"/>
                <a:hlinkClick r:id="rId3"/>
              </a:rPr>
            </a:br>
            <a:r>
              <a:rPr lang="de-DE" sz="1200" dirty="0" err="1" smtClean="0">
                <a:latin typeface="Calibri" panose="020F0502020204030204" pitchFamily="34" charset="0"/>
                <a:hlinkClick r:id="rId3"/>
              </a:rPr>
              <a:t>maps</a:t>
            </a:r>
            <a:r>
              <a:rPr lang="de-DE" sz="1200" dirty="0" smtClean="0">
                <a:latin typeface="Calibri" panose="020F0502020204030204" pitchFamily="34" charset="0"/>
                <a:hlinkClick r:id="rId3"/>
              </a:rPr>
              <a:t>/</a:t>
            </a:r>
            <a:r>
              <a:rPr lang="de-DE" sz="1200" dirty="0" err="1" smtClean="0">
                <a:latin typeface="Calibri" panose="020F0502020204030204" pitchFamily="34" charset="0"/>
                <a:hlinkClick r:id="rId3"/>
              </a:rPr>
              <a:t>default.php?p_id</a:t>
            </a:r>
            <a:r>
              <a:rPr lang="de-DE" sz="1200" dirty="0" smtClean="0">
                <a:latin typeface="Calibri" panose="020F0502020204030204" pitchFamily="34" charset="0"/>
                <a:hlinkClick r:id="rId3"/>
              </a:rPr>
              <a:t>=11</a:t>
            </a:r>
            <a:r>
              <a:rPr lang="de-DE" sz="1200" dirty="0" smtClean="0">
                <a:latin typeface="Calibri" panose="020F0502020204030204" pitchFamily="34" charset="0"/>
              </a:rPr>
              <a:t> [2018-10-10]</a:t>
            </a:r>
            <a:endParaRPr lang="de-DE" sz="1200" dirty="0">
              <a:latin typeface="Calibri" panose="020F050202020403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57648" y="4232121"/>
            <a:ext cx="13551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>
                <a:latin typeface="Calibri" panose="020F0502020204030204" pitchFamily="34" charset="0"/>
              </a:rPr>
              <a:t>Source: FJ Behr</a:t>
            </a:r>
            <a:endParaRPr lang="de-DE" sz="1200" dirty="0">
              <a:latin typeface="Calibri" panose="020F0502020204030204" pitchFamily="34" charset="0"/>
            </a:endParaRPr>
          </a:p>
        </p:txBody>
      </p:sp>
      <p:pic>
        <p:nvPicPr>
          <p:cNvPr id="8" name="Picture 4" descr="problembsp_5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835" y="1011542"/>
            <a:ext cx="2606454" cy="194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behr\AppData\Local\Temp\SNAGHTMLc7480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677" y="5067967"/>
            <a:ext cx="2913636" cy="181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857648" y="1916832"/>
            <a:ext cx="3642344" cy="5539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000" dirty="0"/>
              <a:t>http://</a:t>
            </a:r>
            <a:r>
              <a:rPr lang="de-DE" altLang="de-DE" sz="1000" dirty="0" smtClean="0"/>
              <a:t>maps.google.de/maps?</a:t>
            </a:r>
            <a:br>
              <a:rPr lang="de-DE" altLang="de-DE" sz="1000" dirty="0" smtClean="0"/>
            </a:br>
            <a:r>
              <a:rPr lang="de-DE" altLang="de-DE" sz="1000" dirty="0" smtClean="0"/>
              <a:t>q=l%C3%BCbeck&amp;ie=UTF8&amp;oe=utf-8&amp;</a:t>
            </a:r>
            <a:br>
              <a:rPr lang="de-DE" altLang="de-DE" sz="1000" dirty="0" smtClean="0"/>
            </a:br>
            <a:r>
              <a:rPr lang="de-DE" altLang="de-DE" sz="1000" dirty="0" err="1" smtClean="0"/>
              <a:t>ll</a:t>
            </a:r>
            <a:r>
              <a:rPr lang="de-DE" altLang="de-DE" sz="1000" dirty="0" smtClean="0"/>
              <a:t>=53.829294,10.684354&amp;spn=0.009308,0.027895&amp;t=</a:t>
            </a:r>
            <a:r>
              <a:rPr lang="de-DE" altLang="de-DE" sz="1000" dirty="0" err="1" smtClean="0"/>
              <a:t>h&amp;z</a:t>
            </a:r>
            <a:r>
              <a:rPr lang="de-DE" altLang="de-DE" sz="1000" dirty="0" smtClean="0"/>
              <a:t>=16</a:t>
            </a:r>
            <a:endParaRPr lang="de-DE" altLang="de-DE" sz="1000" dirty="0"/>
          </a:p>
        </p:txBody>
      </p:sp>
    </p:spTree>
    <p:extLst>
      <p:ext uri="{BB962C8B-B14F-4D97-AF65-F5344CB8AC3E}">
        <p14:creationId xmlns:p14="http://schemas.microsoft.com/office/powerpoint/2010/main" val="383087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architecture</a:t>
            </a:r>
            <a:r>
              <a:rPr lang="de-DE" dirty="0" smtClean="0"/>
              <a:t> in 2008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194" name="Picture 2" descr="C:\Users\behr\AppData\Local\Temp\SNAGHTMLaea0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88840"/>
            <a:ext cx="5838825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364088" y="6306435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Calibri" panose="020F0502020204030204" pitchFamily="34" charset="0"/>
              </a:rPr>
              <a:t>[Michael Maron (2008)]</a:t>
            </a:r>
            <a:endParaRPr lang="de-DE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69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 bwMode="auto">
          <a:xfrm>
            <a:off x="-36512" y="620688"/>
            <a:ext cx="9180512" cy="6840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50" name="Picture 2" descr="C:\Users\behr\AppData\Local\Temp\SNAGHTML3cd14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362191" cy="570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179512" y="6381328"/>
            <a:ext cx="82809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latin typeface="Calibri" panose="020F0502020204030204" pitchFamily="34" charset="0"/>
                <a:hlinkClick r:id="rId3"/>
              </a:rPr>
              <a:t>https://</a:t>
            </a:r>
            <a:r>
              <a:rPr lang="de-DE" sz="1200" dirty="0" smtClean="0">
                <a:latin typeface="Calibri" panose="020F0502020204030204" pitchFamily="34" charset="0"/>
                <a:hlinkClick r:id="rId3"/>
              </a:rPr>
              <a:t>wiki.openstreetmap.org/wiki/File:OSM_Components.svg</a:t>
            </a:r>
            <a:r>
              <a:rPr lang="de-DE" sz="1200" dirty="0" smtClean="0">
                <a:latin typeface="Calibri" panose="020F0502020204030204" pitchFamily="34" charset="0"/>
              </a:rPr>
              <a:t> [2020-11-11]</a:t>
            </a:r>
            <a:endParaRPr lang="de-DE" sz="1200" dirty="0">
              <a:latin typeface="Calibri" panose="020F0502020204030204" pitchFamily="34" charset="0"/>
            </a:endParaRPr>
          </a:p>
        </p:txBody>
      </p:sp>
      <p:sp>
        <p:nvSpPr>
          <p:cNvPr id="4" name="Rechteck 3"/>
          <p:cNvSpPr/>
          <p:nvPr/>
        </p:nvSpPr>
        <p:spPr bwMode="auto">
          <a:xfrm>
            <a:off x="1619672" y="4581128"/>
            <a:ext cx="5184576" cy="936104"/>
          </a:xfrm>
          <a:prstGeom prst="rect">
            <a:avLst/>
          </a:prstGeom>
          <a:solidFill>
            <a:srgbClr val="339966">
              <a:alpha val="14902"/>
            </a:srgb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6804248" y="4725144"/>
            <a:ext cx="2232248" cy="1440160"/>
          </a:xfrm>
          <a:prstGeom prst="rect">
            <a:avLst/>
          </a:prstGeom>
          <a:solidFill>
            <a:srgbClr val="339966">
              <a:alpha val="14902"/>
            </a:srgb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5292080" y="1124744"/>
            <a:ext cx="3528392" cy="648072"/>
          </a:xfrm>
          <a:prstGeom prst="rect">
            <a:avLst/>
          </a:prstGeom>
          <a:solidFill>
            <a:srgbClr val="990099">
              <a:alpha val="14902"/>
            </a:srgb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395536" y="2924944"/>
            <a:ext cx="936104" cy="792088"/>
          </a:xfrm>
          <a:prstGeom prst="rect">
            <a:avLst/>
          </a:prstGeom>
          <a:solidFill>
            <a:schemeClr val="tx1">
              <a:lumMod val="50000"/>
              <a:lumOff val="50000"/>
              <a:alpha val="14902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395536" y="1844825"/>
            <a:ext cx="3240360" cy="936104"/>
          </a:xfrm>
          <a:prstGeom prst="rect">
            <a:avLst/>
          </a:prstGeom>
          <a:solidFill>
            <a:srgbClr val="00B0F0">
              <a:alpha val="14902"/>
            </a:srgb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395536" y="252158"/>
            <a:ext cx="1620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err="1" smtClean="0"/>
              <a:t>And</a:t>
            </a:r>
            <a:r>
              <a:rPr lang="de-DE" dirty="0" smtClean="0"/>
              <a:t> 2020…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864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/>
              <a:t>Data Editing </a:t>
            </a:r>
            <a:r>
              <a:rPr lang="en-US" altLang="de-DE" sz="1800" dirty="0"/>
              <a:t>[</a:t>
            </a:r>
            <a:r>
              <a:rPr lang="en-US" altLang="de-DE" sz="1800" dirty="0">
                <a:hlinkClick r:id="rId2"/>
              </a:rPr>
              <a:t>https://</a:t>
            </a:r>
            <a:r>
              <a:rPr lang="en-US" altLang="de-DE" sz="1800" dirty="0" smtClean="0">
                <a:hlinkClick r:id="rId2"/>
              </a:rPr>
              <a:t>wiki.openstreetmap.org/wiki/Editors</a:t>
            </a:r>
            <a:r>
              <a:rPr lang="en-US" altLang="de-DE" sz="1800" dirty="0" smtClean="0"/>
              <a:t>]</a:t>
            </a:r>
            <a:endParaRPr lang="en-US" altLang="de-DE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de-DE" dirty="0"/>
              <a:t>ID – “an overall usable tool for novice users” </a:t>
            </a:r>
            <a:r>
              <a:rPr lang="en-US" altLang="de-DE" sz="1400" dirty="0"/>
              <a:t>(Behrens 2014, https://repositum.tuwien.at/retrieve/15557 [</a:t>
            </a:r>
            <a:r>
              <a:rPr lang="en-US" altLang="de-DE" sz="1400" dirty="0" smtClean="0"/>
              <a:t>2020-11-11])</a:t>
            </a:r>
            <a:endParaRPr lang="en-US" altLang="de-DE" sz="1400" dirty="0"/>
          </a:p>
          <a:p>
            <a:r>
              <a:rPr lang="en-US" altLang="de-DE" dirty="0"/>
              <a:t>JOSM </a:t>
            </a:r>
            <a:r>
              <a:rPr lang="en-US" altLang="de-DE" dirty="0" smtClean="0"/>
              <a:t>– for more experienced users, highly effective </a:t>
            </a:r>
            <a:endParaRPr lang="en-US" altLang="de-DE" dirty="0"/>
          </a:p>
          <a:p>
            <a:r>
              <a:rPr lang="de-DE" altLang="de-DE" dirty="0" err="1" smtClean="0"/>
              <a:t>Others</a:t>
            </a:r>
            <a:r>
              <a:rPr lang="de-DE" altLang="de-DE" dirty="0" smtClean="0"/>
              <a:t> (</a:t>
            </a:r>
            <a:r>
              <a:rPr lang="de-DE" altLang="de-DE" dirty="0" err="1" smtClean="0"/>
              <a:t>Mercaartor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or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using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ArcGIS</a:t>
            </a:r>
            <a:r>
              <a:rPr lang="de-DE" altLang="de-DE" dirty="0" smtClean="0"/>
              <a:t>, QGIS, …)</a:t>
            </a:r>
            <a:endParaRPr lang="de-DE" altLang="de-DE" dirty="0"/>
          </a:p>
        </p:txBody>
      </p:sp>
      <p:pic>
        <p:nvPicPr>
          <p:cNvPr id="5122" name="Picture 2" descr="C:\Users\behr\AppData\Local\Temp\SNAGHTML9344c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704778"/>
            <a:ext cx="318135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899592" y="5589240"/>
            <a:ext cx="432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/>
              <a:t>My</a:t>
            </a:r>
            <a:r>
              <a:rPr lang="de-DE" sz="1400" dirty="0" smtClean="0"/>
              <a:t> personal (</a:t>
            </a:r>
            <a:r>
              <a:rPr lang="de-DE" sz="1400" dirty="0" err="1" smtClean="0"/>
              <a:t>historical</a:t>
            </a:r>
            <a:r>
              <a:rPr lang="de-DE" sz="1400" dirty="0" smtClean="0"/>
              <a:t>) </a:t>
            </a:r>
            <a:r>
              <a:rPr lang="de-DE" sz="1400" dirty="0" err="1" smtClean="0"/>
              <a:t>preferences</a:t>
            </a:r>
            <a:r>
              <a:rPr lang="de-DE" sz="1400" dirty="0" smtClean="0"/>
              <a:t> (2020-11-12]</a:t>
            </a:r>
            <a:endParaRPr lang="de-DE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Data </a:t>
            </a:r>
            <a:r>
              <a:rPr lang="de-DE" dirty="0" err="1" smtClean="0"/>
              <a:t>Editing</a:t>
            </a:r>
            <a:r>
              <a:rPr lang="de-DE" dirty="0" smtClean="0"/>
              <a:t>: </a:t>
            </a:r>
            <a:r>
              <a:rPr lang="de-DE" dirty="0" err="1" smtClean="0"/>
              <a:t>id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72" y="1131865"/>
            <a:ext cx="7973268" cy="545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055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/>
              <a:t>Data Editing: </a:t>
            </a:r>
            <a:r>
              <a:rPr lang="de-DE" altLang="de-DE"/>
              <a:t>JOSM</a:t>
            </a:r>
          </a:p>
        </p:txBody>
      </p:sp>
      <p:pic>
        <p:nvPicPr>
          <p:cNvPr id="57348" name="Picture 4" descr="josm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980728"/>
            <a:ext cx="8028534" cy="55451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Planet.osm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Planet.osm</a:t>
            </a:r>
            <a:r>
              <a:rPr lang="en-US" dirty="0"/>
              <a:t> is the </a:t>
            </a:r>
            <a:r>
              <a:rPr lang="en-US" dirty="0" err="1"/>
              <a:t>OpenStreetMap</a:t>
            </a:r>
            <a:r>
              <a:rPr lang="en-US" dirty="0"/>
              <a:t> data in one file: all the nodes, ways and relations that make up our map.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new version is released every </a:t>
            </a:r>
            <a:r>
              <a:rPr lang="en-US" dirty="0" smtClean="0"/>
              <a:t>week, </a:t>
            </a:r>
            <a:r>
              <a:rPr lang="de-DE" dirty="0" err="1" smtClean="0"/>
              <a:t>Wednesday</a:t>
            </a:r>
            <a:r>
              <a:rPr lang="de-DE" dirty="0" smtClean="0"/>
              <a:t> </a:t>
            </a:r>
            <a:r>
              <a:rPr lang="de-DE" dirty="0" err="1"/>
              <a:t>morning</a:t>
            </a:r>
            <a:r>
              <a:rPr lang="en-US" dirty="0" smtClean="0"/>
              <a:t>. </a:t>
            </a:r>
          </a:p>
          <a:p>
            <a:r>
              <a:rPr lang="en-US" dirty="0" smtClean="0"/>
              <a:t>Big (2020-11-12): </a:t>
            </a:r>
          </a:p>
          <a:p>
            <a:pPr lvl="1"/>
            <a:r>
              <a:rPr lang="en-US" strike="sngStrike" dirty="0" smtClean="0"/>
              <a:t>XML </a:t>
            </a:r>
            <a:r>
              <a:rPr lang="en-US" strike="sngStrike" dirty="0"/>
              <a:t>variant over 784.5GB uncompressed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96GB </a:t>
            </a:r>
            <a:r>
              <a:rPr lang="en-US" dirty="0"/>
              <a:t>bz2 compressed and </a:t>
            </a:r>
            <a:endParaRPr lang="en-US" dirty="0" smtClean="0"/>
          </a:p>
          <a:p>
            <a:pPr lvl="1"/>
            <a:r>
              <a:rPr lang="en-US" dirty="0" smtClean="0"/>
              <a:t>54GB PBF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905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Data rendering for visualization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altLang="de-DE" dirty="0" err="1" smtClean="0"/>
              <a:t>Mapnik</a:t>
            </a:r>
            <a:endParaRPr lang="de-DE" altLang="de-DE" dirty="0"/>
          </a:p>
          <a:p>
            <a:pPr lvl="1">
              <a:lnSpc>
                <a:spcPct val="70000"/>
              </a:lnSpc>
            </a:pPr>
            <a:r>
              <a:rPr lang="de-DE" altLang="de-DE" dirty="0" err="1"/>
              <a:t>Programmed</a:t>
            </a:r>
            <a:r>
              <a:rPr lang="de-DE" altLang="de-DE" dirty="0"/>
              <a:t> in C, </a:t>
            </a:r>
            <a:r>
              <a:rPr lang="de-DE" altLang="de-DE" dirty="0" err="1"/>
              <a:t>very</a:t>
            </a:r>
            <a:r>
              <a:rPr lang="de-DE" altLang="de-DE" dirty="0"/>
              <a:t> </a:t>
            </a:r>
            <a:r>
              <a:rPr lang="de-DE" altLang="de-DE" dirty="0" err="1"/>
              <a:t>efficient</a:t>
            </a:r>
            <a:endParaRPr lang="de-DE" altLang="de-DE" dirty="0"/>
          </a:p>
          <a:p>
            <a:pPr lvl="1">
              <a:lnSpc>
                <a:spcPct val="70000"/>
              </a:lnSpc>
            </a:pPr>
            <a:r>
              <a:rPr lang="de-DE" altLang="de-DE" dirty="0"/>
              <a:t>Can </a:t>
            </a:r>
            <a:r>
              <a:rPr lang="de-DE" altLang="de-DE" dirty="0" err="1"/>
              <a:t>be</a:t>
            </a:r>
            <a:r>
              <a:rPr lang="de-DE" altLang="de-DE" dirty="0"/>
              <a:t> </a:t>
            </a:r>
            <a:r>
              <a:rPr lang="de-DE" altLang="de-DE" dirty="0" err="1"/>
              <a:t>used</a:t>
            </a:r>
            <a:r>
              <a:rPr lang="de-DE" altLang="de-DE" dirty="0"/>
              <a:t> </a:t>
            </a:r>
            <a:r>
              <a:rPr lang="de-DE" altLang="de-DE" dirty="0" err="1"/>
              <a:t>for</a:t>
            </a:r>
            <a:r>
              <a:rPr lang="de-DE" altLang="de-DE" dirty="0"/>
              <a:t> </a:t>
            </a:r>
          </a:p>
          <a:p>
            <a:pPr lvl="2">
              <a:lnSpc>
                <a:spcPct val="90000"/>
              </a:lnSpc>
            </a:pPr>
            <a:r>
              <a:rPr lang="de-DE" altLang="de-DE" dirty="0"/>
              <a:t>OSM, </a:t>
            </a:r>
          </a:p>
          <a:p>
            <a:pPr lvl="2">
              <a:lnSpc>
                <a:spcPct val="90000"/>
              </a:lnSpc>
            </a:pPr>
            <a:r>
              <a:rPr lang="de-DE" altLang="de-DE" dirty="0"/>
              <a:t>but also </a:t>
            </a:r>
            <a:r>
              <a:rPr lang="de-DE" altLang="de-DE" dirty="0" err="1"/>
              <a:t>for</a:t>
            </a:r>
            <a:r>
              <a:rPr lang="de-DE" altLang="de-DE" dirty="0"/>
              <a:t> </a:t>
            </a:r>
            <a:r>
              <a:rPr lang="de-DE" altLang="de-DE" dirty="0" err="1"/>
              <a:t>data</a:t>
            </a:r>
            <a:r>
              <a:rPr lang="de-DE" altLang="de-DE" dirty="0"/>
              <a:t> in Shape </a:t>
            </a:r>
            <a:r>
              <a:rPr lang="de-DE" altLang="de-DE" dirty="0" err="1"/>
              <a:t>format</a:t>
            </a:r>
            <a:endParaRPr lang="de-DE" altLang="de-DE" dirty="0"/>
          </a:p>
          <a:p>
            <a:pPr lvl="2">
              <a:lnSpc>
                <a:spcPct val="90000"/>
              </a:lnSpc>
            </a:pPr>
            <a:r>
              <a:rPr lang="de-DE" altLang="de-DE" dirty="0"/>
              <a:t>Data </a:t>
            </a:r>
            <a:r>
              <a:rPr lang="de-DE" altLang="de-DE" dirty="0" err="1"/>
              <a:t>from</a:t>
            </a:r>
            <a:r>
              <a:rPr lang="de-DE" altLang="de-DE" dirty="0"/>
              <a:t> </a:t>
            </a:r>
            <a:r>
              <a:rPr lang="de-DE" altLang="de-DE" dirty="0" err="1"/>
              <a:t>PostGIS</a:t>
            </a:r>
            <a:r>
              <a:rPr lang="de-DE" altLang="de-DE" dirty="0"/>
              <a:t> </a:t>
            </a:r>
            <a:r>
              <a:rPr lang="de-DE" altLang="de-DE" dirty="0" err="1"/>
              <a:t>geo</a:t>
            </a:r>
            <a:r>
              <a:rPr lang="de-DE" altLang="de-DE" dirty="0"/>
              <a:t> </a:t>
            </a:r>
            <a:r>
              <a:rPr lang="de-DE" altLang="de-DE" dirty="0" err="1" smtClean="0"/>
              <a:t>database</a:t>
            </a:r>
            <a:endParaRPr lang="de-DE" altLang="de-DE" dirty="0" smtClean="0"/>
          </a:p>
          <a:p>
            <a:pPr lvl="2">
              <a:lnSpc>
                <a:spcPct val="90000"/>
              </a:lnSpc>
            </a:pPr>
            <a:endParaRPr lang="de-DE" altLang="de-DE" dirty="0" smtClean="0"/>
          </a:p>
          <a:p>
            <a:r>
              <a:rPr lang="en-GB" altLang="de-DE" dirty="0"/>
              <a:t>For the </a:t>
            </a:r>
            <a:r>
              <a:rPr lang="en-GB" altLang="de-DE" dirty="0" err="1"/>
              <a:t>Slippy</a:t>
            </a:r>
            <a:r>
              <a:rPr lang="en-GB" altLang="de-DE" dirty="0"/>
              <a:t> Map on OSM’s main site.</a:t>
            </a:r>
          </a:p>
          <a:p>
            <a:endParaRPr lang="en-GB" altLang="de-DE" dirty="0"/>
          </a:p>
          <a:p>
            <a:r>
              <a:rPr lang="en-GB" altLang="de-DE" dirty="0"/>
              <a:t>For special purpose cartography</a:t>
            </a:r>
            <a:endParaRPr lang="de-DE" altLang="de-DE" dirty="0"/>
          </a:p>
          <a:p>
            <a:pPr lvl="2">
              <a:lnSpc>
                <a:spcPct val="90000"/>
              </a:lnSpc>
            </a:pPr>
            <a:endParaRPr lang="de-DE" altLang="de-DE" dirty="0"/>
          </a:p>
          <a:p>
            <a:pPr>
              <a:lnSpc>
                <a:spcPct val="90000"/>
              </a:lnSpc>
            </a:pPr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Render Styles</a:t>
            </a:r>
          </a:p>
        </p:txBody>
      </p:sp>
      <p:pic>
        <p:nvPicPr>
          <p:cNvPr id="138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51162"/>
            <a:ext cx="3131969" cy="2402025"/>
          </a:xfrm>
          <a:prstGeom prst="rect">
            <a:avLst/>
          </a:prstGeom>
          <a:noFill/>
          <a:ln w="9525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8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273933"/>
            <a:ext cx="3100848" cy="2396367"/>
          </a:xfrm>
          <a:prstGeom prst="rect">
            <a:avLst/>
          </a:prstGeom>
          <a:noFill/>
          <a:ln w="9525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824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648" y="4076625"/>
            <a:ext cx="3106506" cy="2376562"/>
          </a:xfrm>
          <a:prstGeom prst="rect">
            <a:avLst/>
          </a:prstGeom>
          <a:noFill/>
          <a:ln w="9525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8248" name="Rectangle 8"/>
          <p:cNvSpPr>
            <a:spLocks noChangeArrowheads="1"/>
          </p:cNvSpPr>
          <p:nvPr/>
        </p:nvSpPr>
        <p:spPr bwMode="auto">
          <a:xfrm>
            <a:off x="784572" y="6568901"/>
            <a:ext cx="62357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000" dirty="0"/>
              <a:t>http://tools.geofabrik.de/mc/index.html?mt0=googlemap&amp;mt1=mapnik&amp;lon=76.294384&amp;lat=9.9262423&amp;z=12</a:t>
            </a:r>
          </a:p>
        </p:txBody>
      </p:sp>
      <p:pic>
        <p:nvPicPr>
          <p:cNvPr id="13824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80152"/>
            <a:ext cx="3079628" cy="2481244"/>
          </a:xfrm>
          <a:prstGeom prst="rect">
            <a:avLst/>
          </a:prstGeom>
          <a:noFill/>
          <a:ln w="9525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APIs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de-DE" dirty="0"/>
              <a:t>Overpass API, see </a:t>
            </a:r>
            <a:r>
              <a:rPr lang="en-US" altLang="de-DE" dirty="0">
                <a:hlinkClick r:id="rId2"/>
              </a:rPr>
              <a:t>http://overpass-api.de/</a:t>
            </a:r>
            <a:r>
              <a:rPr lang="en-US" altLang="de-DE" dirty="0"/>
              <a:t> and </a:t>
            </a:r>
            <a:endParaRPr lang="en-US" altLang="de-DE" dirty="0" smtClean="0"/>
          </a:p>
          <a:p>
            <a:pPr lvl="1"/>
            <a:r>
              <a:rPr lang="en-US" altLang="de-DE" dirty="0" smtClean="0">
                <a:hlinkClick r:id="rId3"/>
              </a:rPr>
              <a:t>https</a:t>
            </a:r>
            <a:r>
              <a:rPr lang="en-US" altLang="de-DE" dirty="0">
                <a:hlinkClick r:id="rId3"/>
              </a:rPr>
              <a:t>://overpass-turbo.eu</a:t>
            </a:r>
            <a:r>
              <a:rPr lang="en-US" altLang="de-DE" dirty="0" smtClean="0">
                <a:hlinkClick r:id="rId3"/>
              </a:rPr>
              <a:t>/</a:t>
            </a:r>
            <a:endParaRPr lang="en-US" altLang="de-DE" dirty="0" smtClean="0"/>
          </a:p>
          <a:p>
            <a:pPr lvl="1"/>
            <a:r>
              <a:rPr lang="en-US" altLang="de-DE" dirty="0" smtClean="0">
                <a:hlinkClick r:id="rId4"/>
              </a:rPr>
              <a:t>https</a:t>
            </a:r>
            <a:r>
              <a:rPr lang="en-US" altLang="de-DE" dirty="0">
                <a:hlinkClick r:id="rId4"/>
              </a:rPr>
              <a:t>://</a:t>
            </a:r>
            <a:r>
              <a:rPr lang="en-US" altLang="de-DE" dirty="0" smtClean="0">
                <a:hlinkClick r:id="rId4"/>
              </a:rPr>
              <a:t>wiki.openstreetmap.org/wiki/Overpass_introduction</a:t>
            </a:r>
            <a:r>
              <a:rPr lang="en-US" altLang="de-DE" dirty="0" smtClean="0"/>
              <a:t> (with various examples of Overpass scripts</a:t>
            </a:r>
          </a:p>
          <a:p>
            <a:pPr lvl="1"/>
            <a:r>
              <a:rPr lang="en-US" altLang="de-DE" dirty="0">
                <a:hlinkClick r:id="rId5"/>
              </a:rPr>
              <a:t>https://</a:t>
            </a:r>
            <a:r>
              <a:rPr lang="en-US" altLang="de-DE" dirty="0" smtClean="0">
                <a:hlinkClick r:id="rId5"/>
              </a:rPr>
              <a:t>upload.wikimedia.org/wikipedia/commons/d/df/OpenStreetMap_thematic_maps_for_Wikipedia.pdf</a:t>
            </a:r>
            <a:r>
              <a:rPr lang="en-US" altLang="de-DE" dirty="0" smtClean="0"/>
              <a:t> (an intro)</a:t>
            </a:r>
            <a:endParaRPr lang="en-US" altLang="de-DE" dirty="0"/>
          </a:p>
          <a:p>
            <a:endParaRPr lang="en-US" altLang="de-DE" dirty="0" smtClean="0">
              <a:hlinkClick r:id="rId6"/>
            </a:endParaRPr>
          </a:p>
          <a:p>
            <a:r>
              <a:rPr lang="en-US" altLang="de-DE" dirty="0">
                <a:hlinkClick r:id="rId7"/>
              </a:rPr>
              <a:t>https://</a:t>
            </a:r>
            <a:r>
              <a:rPr lang="en-US" altLang="de-DE" dirty="0" smtClean="0">
                <a:hlinkClick r:id="rId7"/>
              </a:rPr>
              <a:t>wiki.openstreetmap.org/wiki/API_v0.6</a:t>
            </a:r>
          </a:p>
          <a:p>
            <a:pPr marL="717551" lvl="2" indent="-274638">
              <a:spcAft>
                <a:spcPct val="50000"/>
              </a:spcAft>
            </a:pPr>
            <a:r>
              <a:rPr lang="en-US" altLang="de-DE" dirty="0"/>
              <a:t>Some restrictions related to amount of data…</a:t>
            </a:r>
          </a:p>
          <a:p>
            <a:endParaRPr lang="en-US" altLang="de-DE" dirty="0">
              <a:hlinkClick r:id="rId7"/>
            </a:endParaRPr>
          </a:p>
          <a:p>
            <a:r>
              <a:rPr lang="en-US" altLang="de-DE" dirty="0" smtClean="0">
                <a:hlinkClick r:id="rId7"/>
              </a:rPr>
              <a:t>https</a:t>
            </a:r>
            <a:r>
              <a:rPr lang="en-US" altLang="de-DE" dirty="0">
                <a:hlinkClick r:id="rId7"/>
              </a:rPr>
              <a:t>://</a:t>
            </a:r>
            <a:r>
              <a:rPr lang="en-US" altLang="de-DE" dirty="0" smtClean="0">
                <a:hlinkClick r:id="rId7"/>
              </a:rPr>
              <a:t>wiki.openstreetmap.org/wiki/API_v0.7</a:t>
            </a:r>
            <a:r>
              <a:rPr lang="en-US" altLang="de-DE" dirty="0" smtClean="0"/>
              <a:t>: under development (2021-04-28)</a:t>
            </a:r>
            <a:endParaRPr lang="en-US" altLang="de-DE" dirty="0"/>
          </a:p>
          <a:p>
            <a:endParaRPr lang="en-US" altLang="de-DE" dirty="0"/>
          </a:p>
          <a:p>
            <a:r>
              <a:rPr lang="de-DE" altLang="de-DE" sz="2000" dirty="0" err="1" smtClean="0"/>
              <a:t>Others</a:t>
            </a:r>
            <a:r>
              <a:rPr lang="de-DE" altLang="de-DE" sz="2000" dirty="0" smtClean="0"/>
              <a:t>: </a:t>
            </a:r>
            <a:r>
              <a:rPr lang="de-DE" altLang="de-DE" sz="2000" dirty="0" err="1" smtClean="0"/>
              <a:t>see</a:t>
            </a:r>
            <a:r>
              <a:rPr lang="de-DE" altLang="de-DE" sz="2000" dirty="0" smtClean="0"/>
              <a:t> also </a:t>
            </a:r>
            <a:r>
              <a:rPr lang="de-DE" altLang="de-DE" sz="2000" dirty="0"/>
              <a:t>https://</a:t>
            </a:r>
            <a:r>
              <a:rPr lang="de-DE" altLang="de-DE" sz="2000" dirty="0" smtClean="0"/>
              <a:t>wiki.openstreetmap.org/wiki/Platform_Status</a:t>
            </a:r>
            <a:endParaRPr lang="de-DE" altLang="de-DE" sz="2000" dirty="0"/>
          </a:p>
        </p:txBody>
      </p:sp>
      <p:pic>
        <p:nvPicPr>
          <p:cNvPr id="3074" name="Picture 2" descr="C:\Users\behr\AppData\Local\Temp\SNAGHTML63ec6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301208"/>
            <a:ext cx="2088232" cy="88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power </a:t>
            </a:r>
            <a:r>
              <a:rPr lang="de-DE" dirty="0" err="1" smtClean="0"/>
              <a:t>of</a:t>
            </a:r>
            <a:r>
              <a:rPr lang="de-DE" dirty="0" smtClean="0"/>
              <a:t> an API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Evaluate http</a:t>
            </a:r>
            <a:r>
              <a:rPr lang="en-GB" dirty="0"/>
              <a:t>://overpass-turbo.eu/s/10nr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7344816" cy="4655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434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552" y="443515"/>
            <a:ext cx="5834895" cy="597097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693260"/>
            <a:ext cx="4354400" cy="5448443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1475656" y="6190348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</a:t>
            </a: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www.cbc.ca/news/canada/british-columbia/google-maps-non-existent-trail-removed-vancouver-north-shore-mount-fromme-1.7027120</a:t>
            </a: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[2023-11-15]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5120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Statistics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https://wiki.openstreetmap.org/wiki/Stats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>
                <a:hlinkClick r:id="rId2"/>
              </a:rPr>
              <a:t>https://osmstats.neis-one.org/</a:t>
            </a:r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/>
              <a:t>http://resultmaps.neis-one.org/</a:t>
            </a:r>
          </a:p>
        </p:txBody>
      </p:sp>
      <p:pic>
        <p:nvPicPr>
          <p:cNvPr id="4098" name="Picture 2" descr="C:\Users\behr\AppData\Local\Temp\SNAGHTML65da0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867936"/>
            <a:ext cx="2468371" cy="177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behr\AppData\Local\Temp\SNAGHTML676bb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884160"/>
            <a:ext cx="2468370" cy="190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behr\AppData\Local\Temp\SNAGHTML688e3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064792"/>
            <a:ext cx="2468372" cy="146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06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39266" name="Picture 2" descr="C:\Users\behr\AppData\Local\Temp\SNAGHTML2d32d7b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6"/>
            <a:ext cx="6623381" cy="633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behr\AppData\Local\Temp\SNAGHTML948ab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15" y="4005064"/>
            <a:ext cx="2614659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 rot="16200000">
            <a:off x="7672334" y="3866564"/>
            <a:ext cx="23775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/>
              <a:t>https://hdyc.neis-one.org/?fjbehr</a:t>
            </a:r>
          </a:p>
        </p:txBody>
      </p:sp>
    </p:spTree>
    <p:extLst>
      <p:ext uri="{BB962C8B-B14F-4D97-AF65-F5344CB8AC3E}">
        <p14:creationId xmlns:p14="http://schemas.microsoft.com/office/powerpoint/2010/main" val="91015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Copyright and License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OpenStreetMap® is open </a:t>
            </a:r>
            <a:r>
              <a:rPr lang="en-US" dirty="0" smtClean="0"/>
              <a:t>data, but has a license!</a:t>
            </a:r>
          </a:p>
          <a:p>
            <a:r>
              <a:rPr lang="en-US" dirty="0" smtClean="0"/>
              <a:t>Originally </a:t>
            </a:r>
            <a:r>
              <a:rPr lang="en-US" dirty="0"/>
              <a:t>published under the Creative Commons Attribution-</a:t>
            </a:r>
            <a:r>
              <a:rPr lang="en-US" dirty="0" err="1"/>
              <a:t>ShareAlike</a:t>
            </a:r>
            <a:r>
              <a:rPr lang="en-US" dirty="0"/>
              <a:t> </a:t>
            </a:r>
            <a:r>
              <a:rPr lang="en-US" dirty="0" err="1"/>
              <a:t>licence</a:t>
            </a:r>
            <a:r>
              <a:rPr lang="en-US" dirty="0"/>
              <a:t> (CC BY-SA)</a:t>
            </a:r>
          </a:p>
          <a:p>
            <a:r>
              <a:rPr lang="en-US" dirty="0" smtClean="0"/>
              <a:t>Since 2012 licensed </a:t>
            </a:r>
            <a:r>
              <a:rPr lang="en-US" dirty="0"/>
              <a:t>under the Open Data Commons Open Database License (</a:t>
            </a:r>
            <a:r>
              <a:rPr lang="en-US" dirty="0" err="1" smtClean="0"/>
              <a:t>ODbL</a:t>
            </a:r>
            <a:r>
              <a:rPr lang="en-US" dirty="0" smtClean="0"/>
              <a:t> [1]) </a:t>
            </a:r>
            <a:r>
              <a:rPr lang="en-US" dirty="0"/>
              <a:t>by the OpenStreetMap Foundation (</a:t>
            </a:r>
            <a:r>
              <a:rPr lang="en-US" dirty="0" smtClean="0"/>
              <a:t>OSMF [2]).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"</a:t>
            </a:r>
            <a:r>
              <a:rPr lang="en-US" dirty="0" smtClean="0">
                <a:solidFill>
                  <a:srgbClr val="0000CC"/>
                </a:solidFill>
              </a:rPr>
              <a:t>You </a:t>
            </a:r>
            <a:r>
              <a:rPr lang="en-US" dirty="0">
                <a:solidFill>
                  <a:srgbClr val="0000CC"/>
                </a:solidFill>
              </a:rPr>
              <a:t>are free to copy, distribute, transmit and adapt our data</a:t>
            </a:r>
            <a:r>
              <a:rPr lang="en-US" dirty="0"/>
              <a:t>, as long as you credit OpenStreetMap and its contributors. If you alter or build upon our data, you may distribute the result only under the same </a:t>
            </a:r>
            <a:r>
              <a:rPr lang="en-US" dirty="0" err="1"/>
              <a:t>licence</a:t>
            </a:r>
            <a:r>
              <a:rPr lang="en-US" dirty="0"/>
              <a:t>. The full legal code </a:t>
            </a:r>
            <a:r>
              <a:rPr lang="en-US" dirty="0" smtClean="0"/>
              <a:t>[1] explains </a:t>
            </a:r>
            <a:r>
              <a:rPr lang="en-US" dirty="0"/>
              <a:t>your rights and responsibilities. </a:t>
            </a:r>
            <a:r>
              <a:rPr lang="en-US" dirty="0" smtClean="0"/>
              <a:t>"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539552" y="5373216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smtClean="0"/>
              <a:t>[1]  https</a:t>
            </a:r>
            <a:r>
              <a:rPr lang="de-DE" sz="1400"/>
              <a:t>://opendatacommons.org/licenses/odbl/1.0</a:t>
            </a:r>
            <a:r>
              <a:rPr lang="de-DE" sz="1400" smtClean="0"/>
              <a:t>/</a:t>
            </a:r>
          </a:p>
          <a:p>
            <a:r>
              <a:rPr lang="en-US" sz="1400"/>
              <a:t>[2</a:t>
            </a:r>
            <a:r>
              <a:rPr lang="en-US" sz="1400" smtClean="0"/>
              <a:t>]  </a:t>
            </a:r>
            <a:r>
              <a:rPr lang="en-US" sz="1400"/>
              <a:t>http://wiki.osmfoundation.org/wiki/Main_Page</a:t>
            </a:r>
            <a:endParaRPr lang="de-DE" sz="1400"/>
          </a:p>
        </p:txBody>
      </p:sp>
    </p:spTree>
    <p:extLst>
      <p:ext uri="{BB962C8B-B14F-4D97-AF65-F5344CB8AC3E}">
        <p14:creationId xmlns:p14="http://schemas.microsoft.com/office/powerpoint/2010/main" val="165992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credit</a:t>
            </a:r>
            <a:r>
              <a:rPr lang="de-DE" dirty="0" smtClean="0"/>
              <a:t> OpenStreetMap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</a:t>
            </a:r>
            <a:r>
              <a:rPr lang="en-US" dirty="0" smtClean="0"/>
              <a:t>are required to </a:t>
            </a:r>
            <a:r>
              <a:rPr lang="en-US" dirty="0"/>
              <a:t>use the credit “© OpenStreetMap contributors”.</a:t>
            </a:r>
          </a:p>
          <a:p>
            <a:r>
              <a:rPr lang="en-US" dirty="0" smtClean="0"/>
              <a:t>Make </a:t>
            </a:r>
            <a:r>
              <a:rPr lang="en-US" dirty="0"/>
              <a:t>it clear that the data is available under the Open Database </a:t>
            </a:r>
            <a:r>
              <a:rPr lang="en-US" dirty="0" smtClean="0"/>
              <a:t>License!</a:t>
            </a:r>
          </a:p>
          <a:p>
            <a:r>
              <a:rPr lang="en-US" dirty="0" smtClean="0"/>
              <a:t>If </a:t>
            </a:r>
            <a:r>
              <a:rPr lang="en-US" dirty="0"/>
              <a:t>using </a:t>
            </a:r>
            <a:r>
              <a:rPr lang="en-US" dirty="0" smtClean="0"/>
              <a:t>OSM map </a:t>
            </a:r>
            <a:r>
              <a:rPr lang="en-US" dirty="0"/>
              <a:t>tiles, that the cartography is licensed as CC </a:t>
            </a:r>
            <a:r>
              <a:rPr lang="en-US" dirty="0" smtClean="0"/>
              <a:t>BY-SA (by </a:t>
            </a:r>
            <a:r>
              <a:rPr lang="en-US" dirty="0"/>
              <a:t>linking to </a:t>
            </a:r>
            <a:r>
              <a:rPr lang="en-US" dirty="0" smtClean="0"/>
              <a:t>the </a:t>
            </a:r>
            <a:r>
              <a:rPr lang="en-US" dirty="0"/>
              <a:t>copyright </a:t>
            </a:r>
            <a:r>
              <a:rPr lang="en-US" dirty="0" smtClean="0"/>
              <a:t>page).</a:t>
            </a:r>
          </a:p>
          <a:p>
            <a:r>
              <a:rPr lang="en-US" dirty="0" smtClean="0"/>
              <a:t>Distributing </a:t>
            </a:r>
            <a:r>
              <a:rPr lang="en-US" dirty="0"/>
              <a:t>OSM in a data </a:t>
            </a:r>
            <a:r>
              <a:rPr lang="en-US" dirty="0" smtClean="0"/>
              <a:t>form? Name </a:t>
            </a:r>
            <a:r>
              <a:rPr lang="en-US" dirty="0"/>
              <a:t>and link </a:t>
            </a:r>
            <a:r>
              <a:rPr lang="en-US" dirty="0" err="1" smtClean="0"/>
              <a:t>explicitely</a:t>
            </a:r>
            <a:r>
              <a:rPr lang="en-US" dirty="0" smtClean="0"/>
              <a:t> directly </a:t>
            </a:r>
            <a:r>
              <a:rPr lang="en-US" dirty="0"/>
              <a:t>to the license(s).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media where links are not possible (e.g. printed works</a:t>
            </a:r>
            <a:r>
              <a:rPr lang="en-US" dirty="0" smtClean="0"/>
              <a:t>): Direct </a:t>
            </a:r>
            <a:r>
              <a:rPr lang="en-US" dirty="0"/>
              <a:t>your readers to openstreetmap.org (perhaps by expanding 'OpenStreetMap' to this full address), to opendatacommons.org, and if relevant, to creativecommons.org.</a:t>
            </a:r>
          </a:p>
          <a:p>
            <a:endParaRPr lang="en-US" dirty="0"/>
          </a:p>
          <a:p>
            <a:r>
              <a:rPr lang="en-US" dirty="0"/>
              <a:t>For a </a:t>
            </a:r>
            <a:r>
              <a:rPr lang="en-US" dirty="0" err="1"/>
              <a:t>browsable</a:t>
            </a:r>
            <a:r>
              <a:rPr lang="en-US" dirty="0"/>
              <a:t> electronic map, the credit should appear in the corner of the map. </a:t>
            </a:r>
            <a:endParaRPr lang="de-DE" dirty="0"/>
          </a:p>
        </p:txBody>
      </p:sp>
      <p:pic>
        <p:nvPicPr>
          <p:cNvPr id="7170" name="Picture 2" descr="C:\Users\behr\AppData\Local\Temp\SNAGHTMLa436d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79" y="5373216"/>
            <a:ext cx="5054675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Gerade Verbindung mit Pfeil 4"/>
          <p:cNvCxnSpPr/>
          <p:nvPr/>
        </p:nvCxnSpPr>
        <p:spPr bwMode="auto">
          <a:xfrm>
            <a:off x="4644008" y="5229200"/>
            <a:ext cx="1152128" cy="11521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0551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b="1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11188" y="1700213"/>
            <a:ext cx="8135937" cy="4824412"/>
          </a:xfrm>
          <a:noFill/>
          <a:ln/>
        </p:spPr>
        <p:txBody>
          <a:bodyPr/>
          <a:lstStyle/>
          <a:p>
            <a:pPr marL="342900" indent="-342900"/>
            <a:r>
              <a:rPr lang="de-DE" altLang="de-DE">
                <a:solidFill>
                  <a:schemeClr val="bg1"/>
                </a:solidFill>
              </a:rPr>
              <a:t>Copyright not by Teleatlas, Navteq, Google, . . .</a:t>
            </a:r>
          </a:p>
          <a:p>
            <a:pPr marL="342900" indent="-342900"/>
            <a:r>
              <a:rPr lang="de-DE" altLang="de-DE">
                <a:solidFill>
                  <a:schemeClr val="bg1"/>
                </a:solidFill>
              </a:rPr>
              <a:t>Data, NOT images,</a:t>
            </a:r>
          </a:p>
          <a:p>
            <a:pPr marL="342900" indent="-342900"/>
            <a:r>
              <a:rPr lang="de-DE" altLang="de-DE">
                <a:solidFill>
                  <a:schemeClr val="bg1"/>
                </a:solidFill>
              </a:rPr>
              <a:t>No censoring</a:t>
            </a:r>
          </a:p>
          <a:p>
            <a:pPr marL="342900" indent="-342900"/>
            <a:r>
              <a:rPr lang="de-DE" altLang="de-DE">
                <a:solidFill>
                  <a:schemeClr val="bg1"/>
                </a:solidFill>
              </a:rPr>
              <a:t>no restrictions on use</a:t>
            </a:r>
          </a:p>
          <a:p>
            <a:pPr marL="342900" indent="-342900"/>
            <a:r>
              <a:rPr lang="en-US" altLang="de-DE">
                <a:solidFill>
                  <a:schemeClr val="bg1"/>
                </a:solidFill>
              </a:rPr>
              <a:t>Encouraging people from using them in creative, productive or unexpected ways.</a:t>
            </a:r>
            <a:r>
              <a:rPr lang="de-DE" altLang="de-DE">
                <a:solidFill>
                  <a:schemeClr val="bg1"/>
                </a:solidFill>
              </a:rPr>
              <a:t> </a:t>
            </a:r>
          </a:p>
          <a:p>
            <a:pPr marL="342900" indent="-342900"/>
            <a:r>
              <a:rPr lang="de-DE" altLang="de-DE">
                <a:solidFill>
                  <a:schemeClr val="bg1"/>
                </a:solidFill>
              </a:rPr>
              <a:t>Fun ;-)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>
                <a:solidFill>
                  <a:schemeClr val="bg1"/>
                </a:solidFill>
              </a:rPr>
              <a:t>Your gain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de-DE" dirty="0" smtClean="0">
                <a:solidFill>
                  <a:schemeClr val="bg1"/>
                </a:solidFill>
              </a:rPr>
              <a:t>It’s </a:t>
            </a:r>
            <a:r>
              <a:rPr lang="en-US" altLang="de-DE" dirty="0">
                <a:solidFill>
                  <a:schemeClr val="bg1"/>
                </a:solidFill>
              </a:rPr>
              <a:t>your map, your </a:t>
            </a:r>
            <a:r>
              <a:rPr lang="en-US" altLang="de-DE" dirty="0" smtClean="0">
                <a:solidFill>
                  <a:schemeClr val="bg1"/>
                </a:solidFill>
              </a:rPr>
              <a:t>project!</a:t>
            </a:r>
            <a:endParaRPr lang="en-US" altLang="de-DE" dirty="0">
              <a:solidFill>
                <a:schemeClr val="bg1"/>
              </a:solidFill>
            </a:endParaRPr>
          </a:p>
          <a:p>
            <a:r>
              <a:rPr lang="en-US" altLang="de-DE" dirty="0">
                <a:solidFill>
                  <a:schemeClr val="bg1"/>
                </a:solidFill>
              </a:rPr>
              <a:t>You see very soon the results of </a:t>
            </a:r>
            <a:r>
              <a:rPr lang="en-US" altLang="de-DE" dirty="0" smtClean="0">
                <a:solidFill>
                  <a:schemeClr val="bg1"/>
                </a:solidFill>
              </a:rPr>
              <a:t>your hard work!</a:t>
            </a:r>
            <a:endParaRPr lang="en-US" altLang="de-DE" dirty="0">
              <a:solidFill>
                <a:schemeClr val="bg1"/>
              </a:solidFill>
            </a:endParaRPr>
          </a:p>
          <a:p>
            <a:r>
              <a:rPr lang="en-US" altLang="de-DE" dirty="0">
                <a:solidFill>
                  <a:schemeClr val="bg1"/>
                </a:solidFill>
              </a:rPr>
              <a:t>You have </a:t>
            </a:r>
            <a:r>
              <a:rPr lang="en-US" altLang="de-DE" dirty="0" smtClean="0">
                <a:solidFill>
                  <a:schemeClr val="bg1"/>
                </a:solidFill>
              </a:rPr>
              <a:t>some kind of ownership </a:t>
            </a:r>
            <a:r>
              <a:rPr lang="en-US" altLang="de-DE" dirty="0">
                <a:solidFill>
                  <a:schemeClr val="bg1"/>
                </a:solidFill>
              </a:rPr>
              <a:t>of the </a:t>
            </a:r>
            <a:r>
              <a:rPr lang="en-US" altLang="de-DE" dirty="0" smtClean="0">
                <a:solidFill>
                  <a:schemeClr val="bg1"/>
                </a:solidFill>
              </a:rPr>
              <a:t>data!</a:t>
            </a:r>
            <a:endParaRPr lang="en-US" altLang="de-DE" dirty="0">
              <a:solidFill>
                <a:schemeClr val="bg1"/>
              </a:solidFill>
            </a:endParaRPr>
          </a:p>
          <a:p>
            <a:r>
              <a:rPr lang="en-US" altLang="de-DE" dirty="0" smtClean="0">
                <a:solidFill>
                  <a:schemeClr val="bg1"/>
                </a:solidFill>
              </a:rPr>
              <a:t>Open Database </a:t>
            </a:r>
            <a:r>
              <a:rPr lang="en-US" altLang="de-DE" dirty="0">
                <a:solidFill>
                  <a:schemeClr val="bg1"/>
                </a:solidFill>
              </a:rPr>
              <a:t>License - Trusted, </a:t>
            </a:r>
            <a:r>
              <a:rPr lang="en-US" altLang="de-DE" dirty="0" err="1">
                <a:solidFill>
                  <a:schemeClr val="bg1"/>
                </a:solidFill>
              </a:rPr>
              <a:t>inpedendent</a:t>
            </a:r>
            <a:r>
              <a:rPr lang="en-US" altLang="de-DE" dirty="0">
                <a:solidFill>
                  <a:schemeClr val="bg1"/>
                </a:solidFill>
              </a:rPr>
              <a:t> third party, Copyright assigned to the OpenStreetMap </a:t>
            </a:r>
            <a:r>
              <a:rPr lang="en-US" altLang="de-DE" dirty="0" smtClean="0">
                <a:solidFill>
                  <a:schemeClr val="bg1"/>
                </a:solidFill>
              </a:rPr>
              <a:t>Foundation.</a:t>
            </a:r>
            <a:endParaRPr lang="en-US" altLang="de-DE" dirty="0">
              <a:solidFill>
                <a:schemeClr val="bg1"/>
              </a:solidFill>
            </a:endParaRPr>
          </a:p>
          <a:p>
            <a:r>
              <a:rPr lang="en-US" altLang="de-DE" dirty="0" smtClean="0">
                <a:solidFill>
                  <a:schemeClr val="bg1"/>
                </a:solidFill>
              </a:rPr>
              <a:t>Something useful!</a:t>
            </a:r>
            <a:endParaRPr lang="en-US" altLang="de-DE" dirty="0">
              <a:solidFill>
                <a:schemeClr val="bg1"/>
              </a:solidFill>
            </a:endParaRPr>
          </a:p>
          <a:p>
            <a:r>
              <a:rPr lang="en-US" altLang="de-DE" dirty="0" err="1">
                <a:solidFill>
                  <a:schemeClr val="bg1"/>
                </a:solidFill>
              </a:rPr>
              <a:t>You’r</a:t>
            </a:r>
            <a:r>
              <a:rPr lang="en-US" altLang="de-DE" dirty="0">
                <a:solidFill>
                  <a:schemeClr val="bg1"/>
                </a:solidFill>
              </a:rPr>
              <a:t> part of the </a:t>
            </a:r>
            <a:r>
              <a:rPr lang="en-US" altLang="de-DE" dirty="0" smtClean="0">
                <a:solidFill>
                  <a:schemeClr val="bg1"/>
                </a:solidFill>
              </a:rPr>
              <a:t>community!</a:t>
            </a:r>
            <a:endParaRPr lang="de-DE" alt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References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 dirty="0"/>
              <a:t>Nick Black </a:t>
            </a:r>
            <a:r>
              <a:rPr lang="de-DE" altLang="de-DE" dirty="0" smtClean="0"/>
              <a:t>(2007): </a:t>
            </a:r>
            <a:r>
              <a:rPr lang="de-DE" altLang="de-DE" dirty="0" err="1"/>
              <a:t>How</a:t>
            </a:r>
            <a:r>
              <a:rPr lang="de-DE" altLang="de-DE" dirty="0"/>
              <a:t> OpenStreetMap </a:t>
            </a:r>
            <a:r>
              <a:rPr lang="de-DE" altLang="de-DE" dirty="0" err="1"/>
              <a:t>is</a:t>
            </a:r>
            <a:r>
              <a:rPr lang="de-DE" altLang="de-DE" dirty="0"/>
              <a:t> </a:t>
            </a:r>
            <a:r>
              <a:rPr lang="de-DE" altLang="de-DE" dirty="0" err="1"/>
              <a:t>mapping</a:t>
            </a:r>
            <a:r>
              <a:rPr lang="de-DE" altLang="de-DE" dirty="0"/>
              <a:t> </a:t>
            </a:r>
            <a:r>
              <a:rPr lang="de-DE" altLang="de-DE" dirty="0" err="1"/>
              <a:t>the</a:t>
            </a:r>
            <a:r>
              <a:rPr lang="de-DE" altLang="de-DE" dirty="0"/>
              <a:t> </a:t>
            </a:r>
            <a:r>
              <a:rPr lang="de-DE" altLang="de-DE" dirty="0" err="1" smtClean="0"/>
              <a:t>world</a:t>
            </a:r>
            <a:r>
              <a:rPr lang="de-DE" altLang="de-DE" dirty="0"/>
              <a:t>. </a:t>
            </a:r>
            <a:r>
              <a:rPr lang="de-DE" altLang="de-DE" dirty="0">
                <a:hlinkClick r:id="rId2"/>
              </a:rPr>
              <a:t>http://</a:t>
            </a:r>
            <a:r>
              <a:rPr lang="de-DE" altLang="de-DE" dirty="0" smtClean="0">
                <a:hlinkClick r:id="rId2"/>
              </a:rPr>
              <a:t>2007.foss4g.org/attachments/56/Nick_Black_OSM_FOSS4G2007.pdf</a:t>
            </a:r>
            <a:r>
              <a:rPr lang="de-DE" altLang="de-DE" dirty="0" smtClean="0"/>
              <a:t> [2020-11-12]</a:t>
            </a:r>
            <a:endParaRPr lang="de-DE" altLang="de-DE" dirty="0"/>
          </a:p>
          <a:p>
            <a:r>
              <a:rPr lang="de-DE" altLang="de-DE" dirty="0" smtClean="0"/>
              <a:t>Mikel </a:t>
            </a:r>
            <a:r>
              <a:rPr lang="de-DE" altLang="de-DE" dirty="0"/>
              <a:t>Maron </a:t>
            </a:r>
            <a:r>
              <a:rPr lang="de-DE" altLang="de-DE" dirty="0" smtClean="0"/>
              <a:t>(2008): </a:t>
            </a:r>
            <a:r>
              <a:rPr lang="de-DE" altLang="de-DE" dirty="0" err="1"/>
              <a:t>FreeMap</a:t>
            </a:r>
            <a:r>
              <a:rPr lang="de-DE" altLang="de-DE" dirty="0"/>
              <a:t> West Bank. Bethlehem, </a:t>
            </a:r>
            <a:r>
              <a:rPr lang="de-DE" altLang="de-DE" dirty="0">
                <a:hlinkClick r:id="rId3"/>
              </a:rPr>
              <a:t>https://</a:t>
            </a:r>
            <a:r>
              <a:rPr lang="de-DE" altLang="de-DE" dirty="0" smtClean="0">
                <a:hlinkClick r:id="rId3"/>
              </a:rPr>
              <a:t>www.slideshare.net/mikel_maron/palestine-west-bank-free-map-introduction-554753</a:t>
            </a:r>
            <a:r>
              <a:rPr lang="de-DE" altLang="de-DE" dirty="0" smtClean="0"/>
              <a:t> [2020-11-12]</a:t>
            </a:r>
          </a:p>
          <a:p>
            <a:r>
              <a:rPr lang="de-DE" altLang="de-DE" dirty="0"/>
              <a:t>Mikel Maron </a:t>
            </a:r>
            <a:r>
              <a:rPr lang="de-DE" altLang="de-DE" dirty="0" smtClean="0"/>
              <a:t>(2009): </a:t>
            </a:r>
            <a:r>
              <a:rPr lang="de-DE" altLang="de-DE" dirty="0"/>
              <a:t>Free </a:t>
            </a:r>
            <a:r>
              <a:rPr lang="de-DE" altLang="de-DE" dirty="0" err="1"/>
              <a:t>and</a:t>
            </a:r>
            <a:r>
              <a:rPr lang="de-DE" altLang="de-DE" dirty="0"/>
              <a:t> </a:t>
            </a:r>
            <a:r>
              <a:rPr lang="de-DE" altLang="de-DE" dirty="0" smtClean="0"/>
              <a:t>Open </a:t>
            </a:r>
            <a:r>
              <a:rPr lang="de-DE" altLang="de-DE" dirty="0" err="1" smtClean="0"/>
              <a:t>Palestine</a:t>
            </a:r>
            <a:r>
              <a:rPr lang="de-DE" altLang="de-DE" dirty="0" smtClean="0"/>
              <a:t>. </a:t>
            </a:r>
            <a:r>
              <a:rPr lang="de-DE" altLang="de-DE" dirty="0" smtClean="0">
                <a:hlinkClick r:id="rId4"/>
              </a:rPr>
              <a:t>https</a:t>
            </a:r>
            <a:r>
              <a:rPr lang="de-DE" altLang="de-DE" dirty="0">
                <a:hlinkClick r:id="rId4"/>
              </a:rPr>
              <a:t>://</a:t>
            </a:r>
            <a:r>
              <a:rPr lang="de-DE" altLang="de-DE" dirty="0" smtClean="0">
                <a:hlinkClick r:id="rId4"/>
              </a:rPr>
              <a:t>www.slideshare.net/mikel_maron/free-and-open-palestine</a:t>
            </a:r>
            <a:r>
              <a:rPr lang="de-DE" altLang="de-DE" dirty="0" smtClean="0"/>
              <a:t> </a:t>
            </a:r>
            <a:r>
              <a:rPr lang="de-DE" altLang="de-DE" dirty="0"/>
              <a:t>[2020-11-12</a:t>
            </a:r>
            <a:r>
              <a:rPr lang="de-DE" altLang="de-DE" dirty="0" smtClean="0"/>
              <a:t>]</a:t>
            </a:r>
          </a:p>
          <a:p>
            <a:r>
              <a:rPr lang="en-US" dirty="0" err="1"/>
              <a:t>Neis</a:t>
            </a:r>
            <a:r>
              <a:rPr lang="en-US" dirty="0"/>
              <a:t>, P.; </a:t>
            </a:r>
            <a:r>
              <a:rPr lang="en-US" dirty="0" err="1"/>
              <a:t>Zipf</a:t>
            </a:r>
            <a:r>
              <a:rPr lang="en-US" dirty="0"/>
              <a:t>, A. </a:t>
            </a:r>
            <a:r>
              <a:rPr lang="en-US" dirty="0" smtClean="0"/>
              <a:t>(2012) Analyzing </a:t>
            </a:r>
            <a:r>
              <a:rPr lang="en-US" dirty="0"/>
              <a:t>the Contributor Activity of a Volunteered Geographic Information Project — The Case of </a:t>
            </a:r>
            <a:r>
              <a:rPr lang="en-US" dirty="0" smtClean="0"/>
              <a:t>OpenStreetMap. </a:t>
            </a:r>
            <a:r>
              <a:rPr lang="de-DE" i="1" dirty="0" smtClean="0"/>
              <a:t>ISPRS </a:t>
            </a:r>
            <a:r>
              <a:rPr lang="de-DE" i="1" dirty="0"/>
              <a:t>Int. J. Geo-Inf.</a:t>
            </a:r>
            <a:r>
              <a:rPr lang="de-DE" dirty="0"/>
              <a:t> </a:t>
            </a:r>
            <a:r>
              <a:rPr lang="de-DE" b="1" dirty="0"/>
              <a:t>2012</a:t>
            </a:r>
            <a:r>
              <a:rPr lang="de-DE" dirty="0"/>
              <a:t>, </a:t>
            </a:r>
            <a:r>
              <a:rPr lang="de-DE" i="1" dirty="0"/>
              <a:t>1</a:t>
            </a:r>
            <a:r>
              <a:rPr lang="de-DE" dirty="0"/>
              <a:t>(2), 146-165; </a:t>
            </a:r>
            <a:r>
              <a:rPr lang="de-DE" dirty="0">
                <a:hlinkClick r:id="rId5"/>
              </a:rPr>
              <a:t>https://doi.org/10.3390/ijgi1020146</a:t>
            </a:r>
            <a:r>
              <a:rPr lang="de-DE" dirty="0"/>
              <a:t> </a:t>
            </a:r>
          </a:p>
          <a:p>
            <a:r>
              <a:rPr lang="en-US" dirty="0" err="1" smtClean="0"/>
              <a:t>Papapesios</a:t>
            </a:r>
            <a:r>
              <a:rPr lang="en-US" dirty="0"/>
              <a:t>, N., </a:t>
            </a:r>
            <a:r>
              <a:rPr lang="en-US" dirty="0" err="1"/>
              <a:t>Ellul</a:t>
            </a:r>
            <a:r>
              <a:rPr lang="en-US" dirty="0"/>
              <a:t>, C., </a:t>
            </a:r>
            <a:r>
              <a:rPr lang="en-US" dirty="0" err="1"/>
              <a:t>Shakir</a:t>
            </a:r>
            <a:r>
              <a:rPr lang="en-US" dirty="0"/>
              <a:t>, A. </a:t>
            </a:r>
            <a:r>
              <a:rPr lang="en-US" i="1" dirty="0"/>
              <a:t>et al.</a:t>
            </a:r>
            <a:r>
              <a:rPr lang="en-US" dirty="0"/>
              <a:t> </a:t>
            </a:r>
            <a:r>
              <a:rPr lang="en-US" dirty="0" smtClean="0"/>
              <a:t>(2019): Exploring </a:t>
            </a:r>
            <a:r>
              <a:rPr lang="en-US" dirty="0"/>
              <a:t>the use of crowdsourced geographic information in </a:t>
            </a:r>
            <a:r>
              <a:rPr lang="en-US" dirty="0" err="1"/>
              <a:t>defence</a:t>
            </a:r>
            <a:r>
              <a:rPr lang="en-US" dirty="0"/>
              <a:t>: challenges and opportunities. </a:t>
            </a:r>
            <a:r>
              <a:rPr lang="en-US" i="1" dirty="0"/>
              <a:t>J </a:t>
            </a:r>
            <a:r>
              <a:rPr lang="en-US" i="1" dirty="0" err="1"/>
              <a:t>Geogr</a:t>
            </a:r>
            <a:r>
              <a:rPr lang="en-US" i="1" dirty="0"/>
              <a:t> </a:t>
            </a:r>
            <a:r>
              <a:rPr lang="en-US" i="1" dirty="0" err="1"/>
              <a:t>Syst</a:t>
            </a:r>
            <a:r>
              <a:rPr lang="en-US" dirty="0"/>
              <a:t> </a:t>
            </a:r>
            <a:r>
              <a:rPr lang="en-US" b="1" dirty="0"/>
              <a:t>21, </a:t>
            </a:r>
            <a:r>
              <a:rPr lang="en-US" dirty="0"/>
              <a:t>133–160 (2019). </a:t>
            </a:r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doi.org/10.1007/s10109-018-0282-5</a:t>
            </a:r>
            <a:r>
              <a:rPr lang="en-US" dirty="0"/>
              <a:t>, </a:t>
            </a:r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www.mdpi.com/2220-9964/1/2/146/htm</a:t>
            </a:r>
            <a:r>
              <a:rPr lang="en-US" dirty="0" smtClean="0"/>
              <a:t> [2020-11-12]</a:t>
            </a:r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Further </a:t>
            </a:r>
            <a:r>
              <a:rPr lang="de-DE" dirty="0" err="1" smtClean="0"/>
              <a:t>readings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https://wiki.openstreetmap.org/wiki/Main_Page</a:t>
            </a:r>
          </a:p>
          <a:p>
            <a:r>
              <a:rPr lang="de-DE" dirty="0"/>
              <a:t>https://learnosm.org/en/</a:t>
            </a:r>
          </a:p>
          <a:p>
            <a:r>
              <a:rPr lang="de-DE" dirty="0">
                <a:hlinkClick r:id="rId2"/>
              </a:rPr>
              <a:t>https://weeklyosm.eu/</a:t>
            </a:r>
            <a:endParaRPr lang="de-DE" altLang="de-DE" dirty="0"/>
          </a:p>
          <a:p>
            <a:endParaRPr lang="de-DE" alt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049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Some motivating ideas…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en-US" altLang="de-DE" sz="2000" dirty="0"/>
              <a:t>"If you don't make [lower-resolution mapping data] publicly available, there will be </a:t>
            </a:r>
            <a:r>
              <a:rPr lang="en-US" altLang="de-DE" sz="2000" b="1" dirty="0"/>
              <a:t>people with their cars and GPS devices</a:t>
            </a:r>
            <a:r>
              <a:rPr lang="en-US" altLang="de-DE" sz="2000" dirty="0"/>
              <a:t>, driving around with their laptops," […] "They will be </a:t>
            </a:r>
            <a:r>
              <a:rPr lang="en-US" altLang="de-DE" sz="2000" b="1" dirty="0"/>
              <a:t>cataloguing every lane</a:t>
            </a:r>
            <a:r>
              <a:rPr lang="en-US" altLang="de-DE" sz="2000" dirty="0"/>
              <a:t>, and </a:t>
            </a:r>
            <a:r>
              <a:rPr lang="en-US" altLang="de-DE" sz="2000" b="1" dirty="0"/>
              <a:t>enjoying</a:t>
            </a:r>
            <a:r>
              <a:rPr lang="en-US" altLang="de-DE" sz="2000" dirty="0"/>
              <a:t> it, driving 4x4s behind your farm at the dead of night. There will, if necessary, be a </a:t>
            </a:r>
            <a:r>
              <a:rPr lang="en-US" altLang="de-DE" sz="2000" b="1" dirty="0"/>
              <a:t>grass-roots remapping</a:t>
            </a:r>
            <a:r>
              <a:rPr lang="en-US" altLang="de-DE" sz="2000" dirty="0"/>
              <a:t>.“</a:t>
            </a:r>
            <a:br>
              <a:rPr lang="en-US" altLang="de-DE" sz="2000" dirty="0"/>
            </a:br>
            <a:r>
              <a:rPr lang="en-US" altLang="de-DE" sz="2000" dirty="0"/>
              <a:t>Tim Berners-Lee, 2006 [1]</a:t>
            </a:r>
          </a:p>
          <a:p>
            <a:pPr>
              <a:buFont typeface="Wingdings" pitchFamily="2" charset="2"/>
              <a:buNone/>
            </a:pPr>
            <a:endParaRPr lang="de-DE" altLang="de-DE" sz="2000" dirty="0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34925" y="6055568"/>
            <a:ext cx="80248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400" dirty="0"/>
              <a:t>[1] </a:t>
            </a:r>
            <a:r>
              <a:rPr lang="de-DE" altLang="de-DE" sz="1400" dirty="0">
                <a:hlinkClick r:id="rId2"/>
              </a:rPr>
              <a:t>http://www.guardian.co.uk/society/2006/mar/23/epublic.technology#article_continue</a:t>
            </a:r>
            <a:r>
              <a:rPr lang="de-DE" altLang="de-DE" sz="1400" dirty="0"/>
              <a:t> [2008-10-22]</a:t>
            </a:r>
          </a:p>
        </p:txBody>
      </p:sp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10" y="3385790"/>
            <a:ext cx="1474788" cy="220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598" y="5112990"/>
            <a:ext cx="8572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34925" y="6436568"/>
            <a:ext cx="50149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400"/>
              <a:t>[2] http://www.flickr.com/photos/89142790@N00/3212369167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565400"/>
            <a:ext cx="8135938" cy="3600450"/>
          </a:xfrm>
        </p:spPr>
        <p:txBody>
          <a:bodyPr/>
          <a:lstStyle/>
          <a:p>
            <a:pPr marL="0" indent="0" algn="r">
              <a:buNone/>
            </a:pPr>
            <a:r>
              <a:rPr lang="en-US" altLang="de-DE" dirty="0" smtClean="0"/>
              <a:t>“…in almost every case, </a:t>
            </a:r>
            <a:r>
              <a:rPr lang="en-US" altLang="de-DE" b="1" dirty="0" smtClean="0"/>
              <a:t>a disruptive technology</a:t>
            </a:r>
            <a:r>
              <a:rPr lang="en-US" altLang="de-DE" dirty="0" smtClean="0"/>
              <a:t> enables a larger population of </a:t>
            </a:r>
            <a:r>
              <a:rPr lang="en-US" altLang="de-DE" b="1" dirty="0" smtClean="0"/>
              <a:t>less skilled people</a:t>
            </a:r>
            <a:r>
              <a:rPr lang="en-US" altLang="de-DE" dirty="0" smtClean="0"/>
              <a:t> to do things that historically only an expert could do. </a:t>
            </a:r>
            <a:br>
              <a:rPr lang="en-US" altLang="de-DE" dirty="0" smtClean="0"/>
            </a:br>
            <a:r>
              <a:rPr lang="en-US" altLang="de-DE" dirty="0" smtClean="0"/>
              <a:t>And to do it in a more convenient settings.</a:t>
            </a:r>
            <a:br>
              <a:rPr lang="en-US" altLang="de-DE" dirty="0" smtClean="0"/>
            </a:br>
            <a:r>
              <a:rPr lang="en-US" altLang="de-DE" dirty="0" smtClean="0"/>
              <a:t>… One of the […] mechanisms through which our lives have improved”</a:t>
            </a:r>
            <a:br>
              <a:rPr lang="en-US" altLang="de-DE" dirty="0" smtClean="0"/>
            </a:br>
            <a:r>
              <a:rPr lang="en-US" altLang="de-DE" dirty="0" smtClean="0"/>
              <a:t/>
            </a:r>
            <a:br>
              <a:rPr lang="en-US" altLang="de-DE" dirty="0" smtClean="0"/>
            </a:br>
            <a:r>
              <a:rPr lang="en-US" altLang="de-DE" sz="1800" dirty="0" smtClean="0"/>
              <a:t>Clayton Christensen (2010): How Will You Measure Your Life</a:t>
            </a:r>
            <a:endParaRPr lang="de-DE" altLang="de-DE" dirty="0"/>
          </a:p>
        </p:txBody>
      </p:sp>
      <p:pic>
        <p:nvPicPr>
          <p:cNvPr id="125957" name="Picture 5" descr="http://66.147.244.131/%7Eclaytor2/wp-content/uploads/2012/07/graph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21088" y="3429000"/>
            <a:ext cx="4438650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205038"/>
            <a:ext cx="8135938" cy="3529012"/>
          </a:xfrm>
        </p:spPr>
        <p:txBody>
          <a:bodyPr/>
          <a:lstStyle/>
          <a:p>
            <a:pPr marL="0" indent="0" algn="r">
              <a:buNone/>
            </a:pPr>
            <a:r>
              <a:rPr lang="en-US" altLang="de-DE" dirty="0"/>
              <a:t>“You could have a </a:t>
            </a:r>
            <a:r>
              <a:rPr lang="en-US" altLang="de-DE" b="1" dirty="0"/>
              <a:t>community</a:t>
            </a:r>
            <a:r>
              <a:rPr lang="en-US" altLang="de-DE" dirty="0"/>
              <a:t> capability </a:t>
            </a:r>
            <a:br>
              <a:rPr lang="en-US" altLang="de-DE" dirty="0"/>
            </a:br>
            <a:r>
              <a:rPr lang="en-US" altLang="de-DE" dirty="0"/>
              <a:t>where you took the </a:t>
            </a:r>
            <a:r>
              <a:rPr lang="en-US" altLang="de-DE" b="1" dirty="0"/>
              <a:t>GPS</a:t>
            </a:r>
            <a:r>
              <a:rPr lang="en-US" altLang="de-DE" dirty="0"/>
              <a:t> data of people driving around and started to see, </a:t>
            </a:r>
            <a:br>
              <a:rPr lang="en-US" altLang="de-DE" dirty="0"/>
            </a:br>
            <a:r>
              <a:rPr lang="en-US" altLang="de-DE" dirty="0"/>
              <a:t>oh, there’s a new road that we don’t have, a new route .. And so that data eventually should just </a:t>
            </a:r>
            <a:br>
              <a:rPr lang="en-US" altLang="de-DE" dirty="0"/>
            </a:br>
            <a:r>
              <a:rPr lang="en-US" altLang="de-DE" dirty="0"/>
              <a:t>come from the community </a:t>
            </a:r>
            <a:br>
              <a:rPr lang="en-US" altLang="de-DE" dirty="0"/>
            </a:br>
            <a:r>
              <a:rPr lang="en-US" altLang="de-DE" dirty="0"/>
              <a:t>with the right </a:t>
            </a:r>
            <a:r>
              <a:rPr lang="en-US" altLang="de-DE" b="1" dirty="0"/>
              <a:t>software infrastructure</a:t>
            </a:r>
            <a:r>
              <a:rPr lang="en-US" altLang="de-DE" dirty="0"/>
              <a:t>.” -- Bill Gates</a:t>
            </a:r>
            <a:endParaRPr lang="de-DE" alt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467544" y="6093296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latin typeface="Calibri" panose="020F0502020204030204" pitchFamily="34" charset="0"/>
              </a:rPr>
              <a:t>Cited</a:t>
            </a:r>
            <a:r>
              <a:rPr lang="de-DE" sz="1400" dirty="0" smtClean="0">
                <a:latin typeface="Calibri" panose="020F0502020204030204" pitchFamily="34" charset="0"/>
              </a:rPr>
              <a:t> </a:t>
            </a:r>
            <a:r>
              <a:rPr lang="de-DE" sz="1400" dirty="0" err="1" smtClean="0">
                <a:latin typeface="Calibri" panose="020F0502020204030204" pitchFamily="34" charset="0"/>
              </a:rPr>
              <a:t>based</a:t>
            </a:r>
            <a:r>
              <a:rPr lang="de-DE" sz="1400" dirty="0" smtClean="0">
                <a:latin typeface="Calibri" panose="020F0502020204030204" pitchFamily="34" charset="0"/>
              </a:rPr>
              <a:t> on </a:t>
            </a:r>
            <a:r>
              <a:rPr lang="de-DE" sz="1400" dirty="0" smtClean="0">
                <a:latin typeface="Calibri" panose="020F0502020204030204" pitchFamily="34" charset="0"/>
                <a:hlinkClick r:id="rId2"/>
              </a:rPr>
              <a:t>https://news.microsoft.com/speeches/bill-gates-microsoft-mix06-conference/#OVu0wkJzjoZKyycJ.97</a:t>
            </a:r>
            <a:r>
              <a:rPr lang="de-DE" sz="1400" dirty="0" smtClean="0">
                <a:latin typeface="Calibri" panose="020F0502020204030204" pitchFamily="34" charset="0"/>
              </a:rPr>
              <a:t> [2017-06-22]</a:t>
            </a:r>
            <a:endParaRPr lang="de-DE" sz="14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200" smtClean="0">
                <a:solidFill>
                  <a:srgbClr val="CA5100"/>
                </a:solidFill>
                <a:latin typeface="Century Gothic" pitchFamily="34" charset="0"/>
                <a:cs typeface="Arial" charset="0"/>
              </a:rPr>
              <a:t># </a:t>
            </a:r>
            <a:fld id="{18D46868-1336-4791-B535-BFD70F5FD7E2}" type="slidenum">
              <a:rPr lang="en-US" altLang="de-DE" sz="1200" smtClean="0">
                <a:solidFill>
                  <a:srgbClr val="CA5100"/>
                </a:solidFill>
                <a:latin typeface="Century Gothic" pitchFamily="34" charset="0"/>
                <a:cs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de-DE" sz="1200" smtClean="0">
              <a:solidFill>
                <a:srgbClr val="CA5100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altLang="de-DE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DE" altLang="de-DE" smtClean="0"/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642938" y="2714625"/>
            <a:ext cx="6100762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800">
                <a:latin typeface="Arial" charset="0"/>
              </a:rPr>
              <a:t>“Imagine looking at your computer screen and seeing reality – an image of your city, for instance, complete with moving traffic patterns, or a picture that sketches the state of an entire corporation at this second…. These will soon be available to anyone.”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800">
                <a:latin typeface="Arial" charset="0"/>
              </a:rPr>
              <a:t>		David Gelernter, 1991: “Mirror Worlds”</a:t>
            </a:r>
          </a:p>
        </p:txBody>
      </p:sp>
      <p:pic>
        <p:nvPicPr>
          <p:cNvPr id="307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006850"/>
            <a:ext cx="128587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773238"/>
            <a:ext cx="12668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Rectangle 9"/>
          <p:cNvSpPr>
            <a:spLocks noChangeArrowheads="1"/>
          </p:cNvSpPr>
          <p:nvPr/>
        </p:nvSpPr>
        <p:spPr bwMode="auto">
          <a:xfrm>
            <a:off x="5789613" y="6165850"/>
            <a:ext cx="3175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200">
                <a:latin typeface="Arial" charset="0"/>
              </a:rPr>
              <a:t>http://www.cs.yale.edu/people/gelernter.html</a:t>
            </a:r>
          </a:p>
        </p:txBody>
      </p:sp>
    </p:spTree>
    <p:extLst>
      <p:ext uri="{BB962C8B-B14F-4D97-AF65-F5344CB8AC3E}">
        <p14:creationId xmlns:p14="http://schemas.microsoft.com/office/powerpoint/2010/main" val="298110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hsen">
  <a:themeElements>
    <a:clrScheme name="Achsen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Achse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Calibri" panose="020F0502020204030204" pitchFamily="34" charset="0"/>
          </a:defRPr>
        </a:defPPr>
      </a:lstStyle>
    </a:txDef>
  </a:objectDefaults>
  <a:extraClrSchemeLst>
    <a:extraClrScheme>
      <a:clrScheme name="Achsen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hsen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hsen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hsen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hsen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hsen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hsen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hsen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AGSE_2010_Template_HFT</Template>
  <TotalTime>0</TotalTime>
  <Words>2092</Words>
  <Application>Microsoft Office PowerPoint</Application>
  <PresentationFormat>Bildschirmpräsentation (4:3)</PresentationFormat>
  <Paragraphs>315</Paragraphs>
  <Slides>57</Slides>
  <Notes>5</Notes>
  <HiddenSlides>4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57</vt:i4>
      </vt:variant>
    </vt:vector>
  </HeadingPairs>
  <TitlesOfParts>
    <vt:vector size="66" baseType="lpstr">
      <vt:lpstr>SimSun</vt:lpstr>
      <vt:lpstr>Arial</vt:lpstr>
      <vt:lpstr>Calibri</vt:lpstr>
      <vt:lpstr>Century Gothic</vt:lpstr>
      <vt:lpstr>Courier New</vt:lpstr>
      <vt:lpstr>Tahoma</vt:lpstr>
      <vt:lpstr>Times New Roman</vt:lpstr>
      <vt:lpstr>Wingdings</vt:lpstr>
      <vt:lpstr>Achsen</vt:lpstr>
      <vt:lpstr>OpenStreetMap: Its History, Data Structure, License and Ecosystem</vt:lpstr>
      <vt:lpstr>PowerPoint-Präsentation</vt:lpstr>
      <vt:lpstr>PowerPoint-Präsentation</vt:lpstr>
      <vt:lpstr>Problems of „traditional“ navigational data</vt:lpstr>
      <vt:lpstr>PowerPoint-Präsentation</vt:lpstr>
      <vt:lpstr>Some motivating ideas…</vt:lpstr>
      <vt:lpstr>PowerPoint-Präsentation</vt:lpstr>
      <vt:lpstr>PowerPoint-Präsentation</vt:lpstr>
      <vt:lpstr>PowerPoint-Präsentation</vt:lpstr>
      <vt:lpstr>PowerPoint-Präsentation</vt:lpstr>
      <vt:lpstr>The OpenStreetMap Equation</vt:lpstr>
      <vt:lpstr>How does it work? An overview</vt:lpstr>
      <vt:lpstr>PowerPoint-Präsentation</vt:lpstr>
      <vt:lpstr>The OpenStreetMap Project - History</vt:lpstr>
      <vt:lpstr>PowerPoint-Präsentation</vt:lpstr>
      <vt:lpstr>VGI - Motivation for crowd-sourcing success</vt:lpstr>
      <vt:lpstr>Direct, personal Feedback</vt:lpstr>
      <vt:lpstr>Openly-licensed data from national mapping agencies and other sources, like</vt:lpstr>
      <vt:lpstr>Collaboration</vt:lpstr>
      <vt:lpstr>PowerPoint-Präsentation</vt:lpstr>
      <vt:lpstr>Data upload</vt:lpstr>
      <vt:lpstr>PowerPoint-Präsentation</vt:lpstr>
      <vt:lpstr>Feature Creation</vt:lpstr>
      <vt:lpstr>Basic Objects Types</vt:lpstr>
      <vt:lpstr>PowerPoint-Präsentation</vt:lpstr>
      <vt:lpstr>Node</vt:lpstr>
      <vt:lpstr>PowerPoint-Präsentation</vt:lpstr>
      <vt:lpstr>Way</vt:lpstr>
      <vt:lpstr>PowerPoint-Präsentation</vt:lpstr>
      <vt:lpstr>Closed ways: Areal Features</vt:lpstr>
      <vt:lpstr>Relation</vt:lpstr>
      <vt:lpstr>PowerPoint-Präsentation</vt:lpstr>
      <vt:lpstr>Physical Tags</vt:lpstr>
      <vt:lpstr>Non-Physical Tags</vt:lpstr>
      <vt:lpstr>Further Tags</vt:lpstr>
      <vt:lpstr>Wiki.openstreetmap.org</vt:lpstr>
      <vt:lpstr>PowerPoint-Präsentation</vt:lpstr>
      <vt:lpstr>PowerPoint-Präsentation</vt:lpstr>
      <vt:lpstr>PowerPoint-Präsentation</vt:lpstr>
      <vt:lpstr>The architecture in 2008</vt:lpstr>
      <vt:lpstr>PowerPoint-Präsentation</vt:lpstr>
      <vt:lpstr>Data Editing [https://wiki.openstreetmap.org/wiki/Editors]</vt:lpstr>
      <vt:lpstr>Data Editing: id</vt:lpstr>
      <vt:lpstr>Data Editing: JOSM</vt:lpstr>
      <vt:lpstr>Planet.osm</vt:lpstr>
      <vt:lpstr>Data rendering for visualization</vt:lpstr>
      <vt:lpstr>Render Styles</vt:lpstr>
      <vt:lpstr>APIs</vt:lpstr>
      <vt:lpstr>The power of an API</vt:lpstr>
      <vt:lpstr>Statistics</vt:lpstr>
      <vt:lpstr>PowerPoint-Präsentation</vt:lpstr>
      <vt:lpstr>Copyright and License</vt:lpstr>
      <vt:lpstr>How to credit OpenStreetMap</vt:lpstr>
      <vt:lpstr>Summary</vt:lpstr>
      <vt:lpstr>Your gain</vt:lpstr>
      <vt:lpstr>References</vt:lpstr>
      <vt:lpstr>Further readings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2020-11-12T08:59:49Z</dcterms:created>
  <dcterms:modified xsi:type="dcterms:W3CDTF">2023-11-15T11:04:36Z</dcterms:modified>
</cp:coreProperties>
</file>