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820" r:id="rId2"/>
  </p:sldMasterIdLst>
  <p:notesMasterIdLst>
    <p:notesMasterId r:id="rId37"/>
  </p:notesMasterIdLst>
  <p:sldIdLst>
    <p:sldId id="412" r:id="rId3"/>
    <p:sldId id="600" r:id="rId4"/>
    <p:sldId id="698" r:id="rId5"/>
    <p:sldId id="721" r:id="rId6"/>
    <p:sldId id="726" r:id="rId7"/>
    <p:sldId id="722" r:id="rId8"/>
    <p:sldId id="735" r:id="rId9"/>
    <p:sldId id="723" r:id="rId10"/>
    <p:sldId id="724" r:id="rId11"/>
    <p:sldId id="704" r:id="rId12"/>
    <p:sldId id="731" r:id="rId13"/>
    <p:sldId id="705" r:id="rId14"/>
    <p:sldId id="727" r:id="rId15"/>
    <p:sldId id="706" r:id="rId16"/>
    <p:sldId id="708" r:id="rId17"/>
    <p:sldId id="728" r:id="rId18"/>
    <p:sldId id="710" r:id="rId19"/>
    <p:sldId id="711" r:id="rId20"/>
    <p:sldId id="712" r:id="rId21"/>
    <p:sldId id="713" r:id="rId22"/>
    <p:sldId id="733" r:id="rId23"/>
    <p:sldId id="734" r:id="rId24"/>
    <p:sldId id="729" r:id="rId25"/>
    <p:sldId id="714" r:id="rId26"/>
    <p:sldId id="715" r:id="rId27"/>
    <p:sldId id="716" r:id="rId28"/>
    <p:sldId id="725" r:id="rId29"/>
    <p:sldId id="717" r:id="rId30"/>
    <p:sldId id="718" r:id="rId31"/>
    <p:sldId id="686" r:id="rId32"/>
    <p:sldId id="730" r:id="rId33"/>
    <p:sldId id="732" r:id="rId34"/>
    <p:sldId id="703" r:id="rId35"/>
    <p:sldId id="701" r:id="rId36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75041D-A4F7-4AC7-B35C-4001043667D4}">
          <p14:sldIdLst>
            <p14:sldId id="412"/>
            <p14:sldId id="600"/>
          </p14:sldIdLst>
        </p14:section>
        <p14:section name="Architecture" id="{7B8C7970-D0D4-4FFC-B7C3-A0FD33D070E8}">
          <p14:sldIdLst>
            <p14:sldId id="698"/>
            <p14:sldId id="721"/>
          </p14:sldIdLst>
        </p14:section>
        <p14:section name="Presentation Tier" id="{8419BCE9-3C03-40B4-8C8C-A03E82965624}">
          <p14:sldIdLst>
            <p14:sldId id="726"/>
            <p14:sldId id="722"/>
            <p14:sldId id="735"/>
            <p14:sldId id="723"/>
            <p14:sldId id="724"/>
            <p14:sldId id="704"/>
            <p14:sldId id="731"/>
            <p14:sldId id="705"/>
            <p14:sldId id="727"/>
            <p14:sldId id="706"/>
            <p14:sldId id="708"/>
            <p14:sldId id="728"/>
            <p14:sldId id="710"/>
            <p14:sldId id="711"/>
            <p14:sldId id="712"/>
            <p14:sldId id="713"/>
            <p14:sldId id="733"/>
            <p14:sldId id="734"/>
            <p14:sldId id="729"/>
            <p14:sldId id="714"/>
            <p14:sldId id="715"/>
            <p14:sldId id="716"/>
            <p14:sldId id="725"/>
            <p14:sldId id="717"/>
            <p14:sldId id="718"/>
          </p14:sldIdLst>
        </p14:section>
        <p14:section name="Tools" id="{0284226B-811B-41CA-9B5C-200B3F4CD0AE}">
          <p14:sldIdLst/>
        </p14:section>
        <p14:section name="Use Cases" id="{F5BFC163-84FC-4D26-A209-CA34F1F029F4}">
          <p14:sldIdLst>
            <p14:sldId id="686"/>
          </p14:sldIdLst>
        </p14:section>
        <p14:section name="Summary" id="{0323E245-D113-4992-B9FB-0C5EF2186FF7}">
          <p14:sldIdLst>
            <p14:sldId id="730"/>
            <p14:sldId id="732"/>
            <p14:sldId id="703"/>
            <p14:sldId id="7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B67456"/>
    <a:srgbClr val="4F81BD"/>
    <a:srgbClr val="F22F1A"/>
    <a:srgbClr val="EAEAEA"/>
    <a:srgbClr val="333333"/>
    <a:srgbClr val="DDDDDD"/>
    <a:srgbClr val="B2B2B2"/>
    <a:srgbClr val="96969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84970" autoAdjust="0"/>
  </p:normalViewPr>
  <p:slideViewPr>
    <p:cSldViewPr snapToObjects="1">
      <p:cViewPr varScale="1">
        <p:scale>
          <a:sx n="123" d="100"/>
          <a:sy n="123" d="100"/>
        </p:scale>
        <p:origin x="1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fld id="{33F6518E-2FF0-4D33-A7BC-CDA4865470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9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 rot="16200000">
            <a:off x="-544513" y="2481263"/>
            <a:ext cx="12541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smtClean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0795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4D90D0D9-FF7F-4EBA-BC6A-38547E506867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99EA-2093-48EF-8CAA-15DAE6616858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3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12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0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9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0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45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800"/>
              </a:spcBef>
              <a:defRPr/>
            </a:lvl2pPr>
            <a:lvl3pPr>
              <a:spcBef>
                <a:spcPts val="1800"/>
              </a:spcBef>
              <a:defRPr/>
            </a:lvl3pPr>
            <a:lvl4pPr>
              <a:spcBef>
                <a:spcPts val="1800"/>
              </a:spcBef>
              <a:defRPr/>
            </a:lvl4pPr>
            <a:lvl5pPr>
              <a:spcBef>
                <a:spcPts val="18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28F7-13CB-4684-A182-5A0FB5B7FB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2624" y="1916832"/>
            <a:ext cx="7705799" cy="410445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19BC-6E4F-42CC-9EC6-D0C7D7723793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D6C6-1C2F-4750-8DF7-B3A258CA852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347" y="2924944"/>
            <a:ext cx="7189093" cy="1944216"/>
          </a:xfrm>
        </p:spPr>
        <p:txBody>
          <a:bodyPr/>
          <a:lstStyle>
            <a:lvl1pPr algn="r">
              <a:defRPr sz="2400" b="0" spc="300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6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16200000">
            <a:off x="-1585271" y="2332302"/>
            <a:ext cx="338009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smtClean="0">
                <a:solidFill>
                  <a:schemeClr val="bg1"/>
                </a:solidFill>
                <a:latin typeface="Tahoma" pitchFamily="34" charset="0"/>
              </a:rPr>
              <a:t>Quelloffene Softwarekomponenten </a:t>
            </a:r>
            <a:endParaRPr lang="de-DE" altLang="de-DE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10795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dirty="0" smtClean="0"/>
              <a:t>Klicken Sie, um die Formate des Vorlagentextes zu bearbeiten</a:t>
            </a:r>
          </a:p>
          <a:p>
            <a:pPr lvl="1"/>
            <a:r>
              <a:rPr lang="de-CH" altLang="de-CH" dirty="0" smtClean="0"/>
              <a:t>Zweite Ebene</a:t>
            </a:r>
          </a:p>
          <a:p>
            <a:pPr lvl="2"/>
            <a:r>
              <a:rPr lang="de-CH" altLang="de-CH" dirty="0" smtClean="0"/>
              <a:t>Dritte Ebene</a:t>
            </a:r>
          </a:p>
          <a:p>
            <a:pPr lvl="3"/>
            <a:r>
              <a:rPr lang="de-CH" altLang="de-CH" dirty="0" smtClean="0"/>
              <a:t>Vierte Ebene</a:t>
            </a:r>
          </a:p>
          <a:p>
            <a:pPr lvl="4"/>
            <a:r>
              <a:rPr lang="de-CH" altLang="de-CH" dirty="0" smtClean="0"/>
              <a:t>Fünfte Ebene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8B108CF-A63E-4CE4-9033-64CD7BD06FF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323850" y="6440488"/>
            <a:ext cx="37433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3" r:id="rId3"/>
    <p:sldLayoutId id="2147483814" r:id="rId4"/>
    <p:sldLayoutId id="2147483817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1">
            <a:lumMod val="95000"/>
          </a:schemeClr>
        </a:buClr>
        <a:buSzPct val="120000"/>
        <a:buFont typeface="Wingdings" panose="05000000000000000000" pitchFamily="2" charset="2"/>
        <a:buChar char="§"/>
        <a:defRPr sz="16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D9D9D9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D9D9D9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A78-C593-4DC3-B35B-E01EAD818E72}" type="datetimeFigureOut">
              <a:rPr lang="de-DE" smtClean="0"/>
              <a:t>23.10.2022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107950" y="614853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16200000">
            <a:off x="-2247119" y="3163768"/>
            <a:ext cx="470378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Interoperability, OGC Web Services and Standards</a:t>
            </a:r>
            <a:endParaRPr lang="de-DE" altLang="de-DE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1" name="Picture 11" descr="HFT_EK1_CMYK_maxH16m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1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3schools.com/browsers/browsers_mobile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b-engines.com/de/rank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" y="1"/>
            <a:ext cx="10978532" cy="71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50825" y="3735165"/>
            <a:ext cx="8893175" cy="7620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                                               Franz-Josef Behr, </a:t>
            </a:r>
            <a:r>
              <a:rPr lang="de-DE" altLang="de-DE" sz="2400" dirty="0" smtClean="0">
                <a:solidFill>
                  <a:schemeClr val="bg1"/>
                </a:solidFill>
              </a:rPr>
              <a:t>Stuttgart University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altLang="de-DE" sz="2400" dirty="0" smtClean="0">
                <a:solidFill>
                  <a:schemeClr val="bg1"/>
                </a:solidFill>
              </a:rPr>
              <a:t> Applied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Sciences</a:t>
            </a:r>
            <a:r>
              <a:rPr lang="de-DE" altLang="de-DE" sz="2400" dirty="0" smtClean="0">
                <a:solidFill>
                  <a:schemeClr val="bg1"/>
                </a:solidFill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</a:rPr>
            </a:br>
            <a:r>
              <a:rPr lang="en-US" altLang="de-DE" sz="2400" dirty="0">
                <a:solidFill>
                  <a:schemeClr val="bg1"/>
                </a:solidFill>
              </a:rPr>
              <a:t> Co-Chair: ICA Commission on SDI &amp; Standards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50825" y="4654327"/>
            <a:ext cx="8893175" cy="4318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en-US" altLang="de-DE" b="1" dirty="0">
                <a:solidFill>
                  <a:schemeClr val="bg1"/>
                </a:solidFill>
              </a:rPr>
              <a:t>15 July 2019, Tokyo, Japan</a:t>
            </a:r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50825" y="1196752"/>
            <a:ext cx="8893175" cy="1843088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bg1"/>
                </a:solidFill>
              </a:rPr>
              <a:t>Open source components </a:t>
            </a:r>
            <a:r>
              <a:rPr lang="en-US" altLang="de-DE" sz="2800" b="1" dirty="0" smtClean="0">
                <a:solidFill>
                  <a:schemeClr val="bg1"/>
                </a:solidFill>
              </a:rPr>
              <a:t>for</a:t>
            </a:r>
            <a:br>
              <a:rPr lang="en-US" altLang="de-DE" sz="2800" b="1" dirty="0" smtClean="0">
                <a:solidFill>
                  <a:schemeClr val="bg1"/>
                </a:solidFill>
              </a:rPr>
            </a:br>
            <a:r>
              <a:rPr lang="en-US" altLang="de-DE" sz="2800" b="1" dirty="0" smtClean="0">
                <a:solidFill>
                  <a:schemeClr val="bg1"/>
                </a:solidFill>
              </a:rPr>
              <a:t>Service-Oriented </a:t>
            </a:r>
            <a:r>
              <a:rPr lang="en-US" altLang="de-DE" sz="2800" b="1" dirty="0">
                <a:solidFill>
                  <a:schemeClr val="bg1"/>
                </a:solidFill>
              </a:rPr>
              <a:t>Mapping </a:t>
            </a:r>
            <a:r>
              <a:rPr lang="en-US" altLang="de-DE" sz="2800" b="1" dirty="0" smtClean="0">
                <a:solidFill>
                  <a:schemeClr val="bg1"/>
                </a:solidFill>
              </a:rPr>
              <a:t>applications</a:t>
            </a:r>
            <a:endParaRPr lang="en-US" altLang="de-DE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-2650161" y="3120404"/>
            <a:ext cx="6386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By</a:t>
            </a:r>
            <a:r>
              <a:rPr lang="de-DE" sz="1400" dirty="0">
                <a:solidFill>
                  <a:srgbClr val="FF0000"/>
                </a:solidFill>
              </a:rPr>
              <a:t> Hochschule für Technik </a:t>
            </a:r>
            <a:r>
              <a:rPr lang="de-DE" sz="1400" dirty="0" smtClean="0">
                <a:solidFill>
                  <a:srgbClr val="FF0000"/>
                </a:solidFill>
              </a:rPr>
              <a:t>Stuttgart </a:t>
            </a:r>
            <a:r>
              <a:rPr lang="de-DE" sz="1400" dirty="0">
                <a:solidFill>
                  <a:srgbClr val="FF0000"/>
                </a:solidFill>
              </a:rPr>
              <a:t>[CC BY-SA 3.0 (http://creativecommons.org/licenses/by-sa/3.0)], via Wikimedia </a:t>
            </a:r>
            <a:r>
              <a:rPr lang="de-DE" sz="1400" dirty="0" err="1">
                <a:solidFill>
                  <a:srgbClr val="FF0000"/>
                </a:solidFill>
              </a:rPr>
              <a:t>Commons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00089" y="60212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content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licensed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under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a Creative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Commons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-Lizenz CC BY-NC-SA. </a:t>
            </a:r>
          </a:p>
        </p:txBody>
      </p:sp>
      <p:pic>
        <p:nvPicPr>
          <p:cNvPr id="1026" name="Picture 2" descr="C:\Users\behr\AppData\Local\Temp\SNAGHTML2534e1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0096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53" y="3188396"/>
            <a:ext cx="4200235" cy="33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General Client </a:t>
            </a:r>
            <a:r>
              <a:rPr lang="de-DE" altLang="de-DE" dirty="0" err="1" smtClean="0"/>
              <a:t>programs</a:t>
            </a:r>
            <a:endParaRPr lang="de-DE" alt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89038"/>
            <a:ext cx="2620963" cy="4968875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HTTP </a:t>
            </a:r>
            <a:r>
              <a:rPr lang="de-DE" altLang="de-DE" sz="1800" dirty="0" err="1" smtClean="0"/>
              <a:t>clients</a:t>
            </a:r>
            <a:endParaRPr lang="de-DE" altLang="de-DE" sz="1800" dirty="0" smtClean="0"/>
          </a:p>
          <a:p>
            <a:pPr lvl="1"/>
            <a:r>
              <a:rPr lang="de-DE" altLang="de-DE" sz="1800" dirty="0"/>
              <a:t>Google Chrome</a:t>
            </a:r>
          </a:p>
          <a:p>
            <a:pPr lvl="1" eaLnBrk="1" hangingPunct="1"/>
            <a:r>
              <a:rPr lang="de-DE" altLang="de-DE" sz="1800" dirty="0" smtClean="0"/>
              <a:t>Firefox</a:t>
            </a:r>
          </a:p>
          <a:p>
            <a:pPr lvl="1" eaLnBrk="1" hangingPunct="1"/>
            <a:r>
              <a:rPr lang="de-DE" altLang="de-DE" sz="1800" dirty="0" smtClean="0"/>
              <a:t>Edge/Internet Explorer</a:t>
            </a:r>
          </a:p>
          <a:p>
            <a:pPr lvl="1" eaLnBrk="1" hangingPunct="1"/>
            <a:r>
              <a:rPr lang="de-DE" altLang="de-DE" sz="1800" dirty="0" smtClean="0"/>
              <a:t>Opera</a:t>
            </a:r>
          </a:p>
          <a:p>
            <a:pPr lvl="1" eaLnBrk="1" hangingPunct="1"/>
            <a:r>
              <a:rPr lang="de-DE" altLang="de-DE" sz="1800" dirty="0" smtClean="0"/>
              <a:t>Safari</a:t>
            </a:r>
          </a:p>
          <a:p>
            <a:pPr eaLnBrk="1" hangingPunct="1"/>
            <a:r>
              <a:rPr lang="de-DE" altLang="de-DE" sz="1800" dirty="0" smtClean="0"/>
              <a:t>FTP </a:t>
            </a:r>
            <a:r>
              <a:rPr lang="de-DE" altLang="de-DE" sz="1800" dirty="0" err="1" smtClean="0"/>
              <a:t>clients</a:t>
            </a:r>
            <a:endParaRPr lang="de-DE" altLang="de-DE" sz="1800" dirty="0" smtClean="0"/>
          </a:p>
          <a:p>
            <a:pPr lvl="1" eaLnBrk="1" hangingPunct="1"/>
            <a:r>
              <a:rPr lang="de-DE" altLang="de-DE" sz="1800" dirty="0" err="1" smtClean="0"/>
              <a:t>Filezilla</a:t>
            </a:r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Mail Clients</a:t>
            </a:r>
          </a:p>
          <a:p>
            <a:pPr lvl="1" eaLnBrk="1" hangingPunct="1"/>
            <a:r>
              <a:rPr lang="de-DE" altLang="de-DE" sz="1800" dirty="0" smtClean="0"/>
              <a:t>Thunderbird</a:t>
            </a:r>
          </a:p>
          <a:p>
            <a:pPr lvl="1" eaLnBrk="1" hangingPunct="1"/>
            <a:r>
              <a:rPr lang="de-DE" altLang="de-DE" sz="1800" dirty="0" smtClean="0"/>
              <a:t>Outlook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 rot="-5400000">
            <a:off x="6269287" y="2317975"/>
            <a:ext cx="41360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http://</a:t>
            </a:r>
            <a:r>
              <a:rPr lang="de-DE" altLang="de-DE" sz="1000" dirty="0" smtClean="0">
                <a:latin typeface="Arial" pitchFamily="34" charset="0"/>
              </a:rPr>
              <a:t>www.w3schools.com/browsers/browsers_stats.asp [2019-07-08]</a:t>
            </a:r>
            <a:endParaRPr lang="de-DE" altLang="de-DE" sz="1000" dirty="0">
              <a:latin typeface="Arial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 rot="-5400000">
            <a:off x="7129082" y="3341608"/>
            <a:ext cx="35686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000" dirty="0">
                <a:latin typeface="Arial" pitchFamily="34" charset="0"/>
              </a:rPr>
              <a:t>http://www.upsdell.com/BrowserNews/stat.htm [</a:t>
            </a:r>
            <a:r>
              <a:rPr lang="de-DE" altLang="de-DE" sz="1000" dirty="0" smtClean="0">
                <a:latin typeface="Arial" pitchFamily="34" charset="0"/>
              </a:rPr>
              <a:t>2019-07-08]</a:t>
            </a:r>
            <a:endParaRPr lang="de-DE" altLang="de-DE" sz="1000" dirty="0">
              <a:latin typeface="Arial" pitchFamily="34" charset="0"/>
            </a:endParaRP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 rot="-5400000">
            <a:off x="6813799" y="4716383"/>
            <a:ext cx="36231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http://</a:t>
            </a:r>
            <a:r>
              <a:rPr lang="de-DE" altLang="de-DE" sz="1000" dirty="0" smtClean="0">
                <a:latin typeface="Arial" pitchFamily="34" charset="0"/>
              </a:rPr>
              <a:t>gs.statcounter.com/browser-market-share [2019-07-08]</a:t>
            </a:r>
            <a:endParaRPr lang="de-DE" altLang="de-DE" sz="1000" dirty="0">
              <a:latin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25" y="6535890"/>
            <a:ext cx="5590406" cy="2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behr\AppData\Local\Temp\SNAGHTML5aa3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765748"/>
            <a:ext cx="2558750" cy="10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21" y="1189038"/>
            <a:ext cx="4546107" cy="16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07" y="3027938"/>
            <a:ext cx="2978231" cy="13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Market Share Worldwide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39552" y="6505599"/>
            <a:ext cx="4298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gs.statcounter.com/os-market-share [2019-07-08]</a:t>
            </a:r>
            <a:endParaRPr lang="de-DE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6628"/>
            <a:ext cx="6192688" cy="46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70624"/>
            <a:ext cx="752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Produkte: Mobile Devices</a:t>
            </a:r>
          </a:p>
        </p:txBody>
      </p:sp>
      <p:sp>
        <p:nvSpPr>
          <p:cNvPr id="16387" name="Rechteck 3"/>
          <p:cNvSpPr>
            <a:spLocks noChangeArrowheads="1"/>
          </p:cNvSpPr>
          <p:nvPr/>
        </p:nvSpPr>
        <p:spPr bwMode="auto">
          <a:xfrm>
            <a:off x="517524" y="6429376"/>
            <a:ext cx="5206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latin typeface="Arial" pitchFamily="34" charset="0"/>
                <a:hlinkClick r:id="rId2"/>
              </a:rPr>
              <a:t>http://</a:t>
            </a:r>
            <a:r>
              <a:rPr lang="de-DE" altLang="de-DE" sz="1200" dirty="0" smtClean="0">
                <a:latin typeface="Arial" pitchFamily="34" charset="0"/>
                <a:hlinkClick r:id="rId2"/>
              </a:rPr>
              <a:t>www.w3schools.com/browsers/browsers_mobile.asp</a:t>
            </a:r>
            <a:r>
              <a:rPr lang="de-DE" altLang="de-DE" sz="1200" dirty="0" smtClean="0">
                <a:latin typeface="Arial" pitchFamily="34" charset="0"/>
              </a:rPr>
              <a:t> [2019-07-08]</a:t>
            </a:r>
            <a:endParaRPr lang="de-DE" altLang="de-DE" sz="1200" dirty="0">
              <a:latin typeface="Arial" pitchFamily="34" charset="0"/>
            </a:endParaRPr>
          </a:p>
        </p:txBody>
      </p:sp>
      <p:sp>
        <p:nvSpPr>
          <p:cNvPr id="16388" name="Rechteck 4"/>
          <p:cNvSpPr>
            <a:spLocks noChangeArrowheads="1"/>
          </p:cNvSpPr>
          <p:nvPr/>
        </p:nvSpPr>
        <p:spPr bwMode="auto">
          <a:xfrm>
            <a:off x="903288" y="3500438"/>
            <a:ext cx="2636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dirty="0">
                <a:latin typeface="Arial" pitchFamily="34" charset="0"/>
              </a:rPr>
              <a:t>http://marketshare.hitslink.com/</a:t>
            </a:r>
          </a:p>
        </p:txBody>
      </p:sp>
      <p:pic>
        <p:nvPicPr>
          <p:cNvPr id="5125" name="Picture 5" descr="C:\Users\FRANZ-~1\AppData\Local\Temp\SNAGHTML73c7b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25" y="1287876"/>
            <a:ext cx="4449929" cy="26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6659"/>
            <a:ext cx="3059832" cy="5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5" y="1313584"/>
            <a:ext cx="39119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 rot="16200000">
            <a:off x="6257518" y="2706008"/>
            <a:ext cx="5440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http://</a:t>
            </a:r>
            <a:r>
              <a:rPr lang="de-DE" sz="1100" dirty="0" smtClean="0"/>
              <a:t>gs.statcounter.com/os-market-share/mobile/worldwide [2019-07-08]</a:t>
            </a:r>
            <a:endParaRPr lang="de-DE" sz="11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84118"/>
            <a:ext cx="5375449" cy="7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Tier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Products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Tools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smtClean="0"/>
              <a:t>HTTP Servers</a:t>
            </a:r>
          </a:p>
          <a:p>
            <a:pPr lvl="1" eaLnBrk="1" hangingPunct="1"/>
            <a:r>
              <a:rPr lang="de-DE" altLang="de-DE" sz="1800" smtClean="0"/>
              <a:t>Apache HTTP Server (open source)</a:t>
            </a:r>
          </a:p>
          <a:p>
            <a:pPr lvl="1" eaLnBrk="1" hangingPunct="1"/>
            <a:r>
              <a:rPr lang="de-DE" altLang="de-DE" sz="1800" smtClean="0"/>
              <a:t>Nginx </a:t>
            </a:r>
            <a:r>
              <a:rPr lang="de-DE" altLang="de-DE" sz="1800" dirty="0" smtClean="0"/>
              <a:t>(open </a:t>
            </a:r>
            <a:r>
              <a:rPr lang="de-DE" altLang="de-DE" sz="1800" dirty="0" err="1" smtClean="0"/>
              <a:t>source</a:t>
            </a:r>
            <a:r>
              <a:rPr lang="de-DE" altLang="de-DE" sz="1800" dirty="0" smtClean="0"/>
              <a:t>)</a:t>
            </a:r>
          </a:p>
          <a:p>
            <a:pPr lvl="1" eaLnBrk="1" hangingPunct="1"/>
            <a:r>
              <a:rPr lang="de-DE" altLang="de-DE" sz="1800" dirty="0" smtClean="0"/>
              <a:t>Internet Information </a:t>
            </a:r>
            <a:r>
              <a:rPr lang="de-DE" altLang="de-DE" sz="1800" smtClean="0"/>
              <a:t>Server</a:t>
            </a:r>
            <a:r>
              <a:rPr lang="en-US" altLang="de-DE" sz="1800" smtClean="0"/>
              <a:t>® (Microsoft)</a:t>
            </a:r>
            <a:endParaRPr lang="de-DE" altLang="de-DE" sz="1800" dirty="0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84530" y="6536377"/>
            <a:ext cx="5639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50" dirty="0"/>
              <a:t>http://news.netcraft.com/archives/category/web-server-survey/, </a:t>
            </a:r>
            <a:r>
              <a:rPr lang="de-DE" altLang="de-DE" sz="1050" dirty="0" err="1"/>
              <a:t>based</a:t>
            </a:r>
            <a:r>
              <a:rPr lang="de-DE" altLang="de-DE" sz="1050" dirty="0"/>
              <a:t> on &gt; </a:t>
            </a:r>
            <a:r>
              <a:rPr lang="de-DE" sz="1200" b="1" dirty="0"/>
              <a:t>1,333,421,275</a:t>
            </a:r>
            <a:r>
              <a:rPr lang="de-DE" altLang="de-DE" sz="1200" dirty="0" smtClean="0"/>
              <a:t> </a:t>
            </a:r>
            <a:r>
              <a:rPr lang="de-DE" altLang="de-DE" sz="1050" dirty="0" err="1"/>
              <a:t>sites</a:t>
            </a:r>
            <a:r>
              <a:rPr lang="de-DE" altLang="de-DE" sz="1050" dirty="0"/>
              <a:t> </a:t>
            </a:r>
          </a:p>
        </p:txBody>
      </p:sp>
      <p:sp>
        <p:nvSpPr>
          <p:cNvPr id="8" name="Rechteck 7"/>
          <p:cNvSpPr/>
          <p:nvPr/>
        </p:nvSpPr>
        <p:spPr>
          <a:xfrm rot="16200000">
            <a:off x="6685247" y="2260670"/>
            <a:ext cx="432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smtClean="0"/>
              <a:t>w3techs.com/technologies/overview/web_server/all [2019-07-08]</a:t>
            </a:r>
            <a:endParaRPr lang="de-DE" sz="1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654814" cy="3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3"/>
            <a:ext cx="4860925" cy="361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800" dirty="0"/>
              <a:t>Tools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FTP </a:t>
            </a:r>
            <a:r>
              <a:rPr lang="de-DE" altLang="de-DE" sz="1800" dirty="0" err="1" smtClean="0"/>
              <a:t>based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transfer</a:t>
            </a:r>
            <a:endParaRPr lang="de-DE" altLang="de-DE" sz="1800" dirty="0"/>
          </a:p>
          <a:p>
            <a:pPr lvl="1"/>
            <a:r>
              <a:rPr lang="de-DE" altLang="de-DE" sz="1800" dirty="0" err="1"/>
              <a:t>FileZilla</a:t>
            </a:r>
            <a:r>
              <a:rPr lang="de-DE" altLang="de-DE" sz="1800" dirty="0"/>
              <a:t> (Client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Server, open </a:t>
            </a:r>
            <a:r>
              <a:rPr lang="de-DE" altLang="de-DE" sz="1800" dirty="0" err="1"/>
              <a:t>source</a:t>
            </a:r>
            <a:r>
              <a:rPr lang="de-DE" altLang="de-DE" sz="1800" dirty="0"/>
              <a:t>)</a:t>
            </a:r>
          </a:p>
          <a:p>
            <a:pPr lvl="1"/>
            <a:r>
              <a:rPr lang="de-DE" altLang="de-DE" sz="1800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Applikation Server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4454"/>
            <a:ext cx="8135938" cy="26606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In Geo-IT: Applikationsservers implementieren Dienste entsprechend den Empfehlungen des Open </a:t>
            </a:r>
            <a:r>
              <a:rPr lang="de-DE" altLang="de-DE" sz="1800" dirty="0" err="1" smtClean="0"/>
              <a:t>Geospatial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Consortium</a:t>
            </a:r>
            <a:r>
              <a:rPr lang="de-DE" altLang="de-DE" sz="1800" dirty="0" smtClean="0"/>
              <a:t> (OGC) (Vortrag heute Nachmittag), wie</a:t>
            </a:r>
          </a:p>
          <a:p>
            <a:pPr eaLnBrk="1" hangingPunct="1"/>
            <a:endParaRPr lang="de-DE" altLang="de-DE" sz="1800" dirty="0" smtClean="0"/>
          </a:p>
          <a:p>
            <a:pPr lvl="1" eaLnBrk="1" hangingPunct="1"/>
            <a:r>
              <a:rPr lang="de-DE" altLang="de-DE" sz="1800" dirty="0" smtClean="0"/>
              <a:t>Web </a:t>
            </a:r>
            <a:r>
              <a:rPr lang="de-DE" altLang="de-DE" sz="1800" dirty="0" err="1" smtClean="0"/>
              <a:t>Map</a:t>
            </a:r>
            <a:r>
              <a:rPr lang="de-DE" altLang="de-DE" sz="1800" dirty="0" smtClean="0"/>
              <a:t> Service</a:t>
            </a:r>
          </a:p>
          <a:p>
            <a:pPr lvl="1" eaLnBrk="1" hangingPunct="1"/>
            <a:r>
              <a:rPr lang="de-DE" altLang="de-DE" sz="1800" dirty="0" smtClean="0"/>
              <a:t>Web Feature Service</a:t>
            </a:r>
          </a:p>
          <a:p>
            <a:pPr lvl="1" eaLnBrk="1" hangingPunct="1"/>
            <a:r>
              <a:rPr lang="de-DE" altLang="de-DE" sz="1800" dirty="0" smtClean="0"/>
              <a:t>Web </a:t>
            </a:r>
            <a:r>
              <a:rPr lang="de-DE" altLang="de-DE" sz="1800" dirty="0" err="1" smtClean="0"/>
              <a:t>Coverage</a:t>
            </a:r>
            <a:r>
              <a:rPr lang="de-DE" altLang="de-DE" sz="1800" dirty="0" smtClean="0"/>
              <a:t> Service</a:t>
            </a:r>
          </a:p>
          <a:p>
            <a:pPr lvl="1" eaLnBrk="1" hangingPunct="1"/>
            <a:r>
              <a:rPr lang="de-DE" altLang="de-DE" sz="1800" dirty="0" smtClean="0"/>
              <a:t>Catalogue Services</a:t>
            </a:r>
          </a:p>
          <a:p>
            <a:pPr lvl="1" eaLnBrk="1" hangingPunct="1"/>
            <a:endParaRPr lang="de-DE" altLang="de-DE" sz="1800" dirty="0" smtClean="0"/>
          </a:p>
          <a:p>
            <a:pPr eaLnBrk="1" hangingPunct="1"/>
            <a:endParaRPr lang="de-DE" altLang="de-DE" sz="1800" dirty="0" smtClean="0"/>
          </a:p>
          <a:p>
            <a:pPr eaLnBrk="1" hangingPunct="1"/>
            <a:endParaRPr lang="de-DE" altLang="de-DE" sz="1800" dirty="0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774654" y="5718646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Open Source Solutions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763688" y="5726584"/>
            <a:ext cx="268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Closed Source Solutions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060055" y="4645496"/>
            <a:ext cx="258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 smtClean="0">
                <a:latin typeface="Arial" pitchFamily="34" charset="0"/>
              </a:rPr>
              <a:t>Geo-Applikationsserver</a:t>
            </a:r>
            <a:endParaRPr lang="de-DE" altLang="de-DE" sz="1800" dirty="0">
              <a:latin typeface="Arial" pitchFamily="34" charset="0"/>
            </a:endParaRP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3491855" y="5077296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4498330" y="5077296"/>
            <a:ext cx="8651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92190" y="6582544"/>
            <a:ext cx="3400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>
                <a:latin typeface="Arial" pitchFamily="34" charset="0"/>
              </a:rPr>
              <a:t>https://trends.google.com/trends/explore?q=ArcGIS,GeoServer</a:t>
            </a:r>
            <a:endParaRPr lang="de-DE" altLang="de-DE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Applikationsserver: Open Source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GeoServer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„an open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software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server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written</a:t>
            </a:r>
            <a:r>
              <a:rPr lang="de-DE" altLang="de-DE" dirty="0" smtClean="0"/>
              <a:t> in Java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allows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users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edit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Designed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interoperability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publishes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major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using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standards</a:t>
            </a:r>
            <a:r>
              <a:rPr lang="de-DE" altLang="de-DE" dirty="0" smtClean="0"/>
              <a:t>.“ </a:t>
            </a:r>
            <a:r>
              <a:rPr lang="de-DE" altLang="de-DE" sz="1000" dirty="0" smtClean="0"/>
              <a:t>(http://geoserver.org/display/GEOS/Welcome)</a:t>
            </a:r>
          </a:p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MapServer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formerly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called</a:t>
            </a:r>
            <a:r>
              <a:rPr lang="de-DE" altLang="de-DE" dirty="0" smtClean="0"/>
              <a:t> UMN </a:t>
            </a:r>
            <a:r>
              <a:rPr lang="de-DE" altLang="de-DE" dirty="0" err="1" smtClean="0"/>
              <a:t>MapServer</a:t>
            </a:r>
            <a:r>
              <a:rPr lang="de-DE" altLang="de-DE" dirty="0" smtClean="0"/>
              <a:t>, http://www.osgeo.org/mapserver)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err="1" smtClean="0"/>
              <a:t>Written</a:t>
            </a:r>
            <a:r>
              <a:rPr lang="de-DE" altLang="de-DE" dirty="0" smtClean="0"/>
              <a:t> in C,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PHP </a:t>
            </a:r>
            <a:r>
              <a:rPr lang="de-DE" altLang="de-DE" dirty="0" err="1" smtClean="0"/>
              <a:t>wrapper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WMS, WFS, Strong </a:t>
            </a:r>
            <a:r>
              <a:rPr lang="de-DE" altLang="de-DE" dirty="0" err="1" smtClean="0"/>
              <a:t>support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Shape </a:t>
            </a:r>
            <a:r>
              <a:rPr lang="de-DE" altLang="de-DE" dirty="0" err="1" smtClean="0"/>
              <a:t>files</a:t>
            </a:r>
            <a:endParaRPr lang="de-DE" altLang="de-DE" dirty="0" smtClean="0"/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err="1" smtClean="0"/>
              <a:t>Somehow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old-fashioned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configuration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file</a:t>
            </a:r>
            <a:r>
              <a:rPr lang="de-DE" altLang="de-DE" dirty="0" smtClean="0"/>
              <a:t> („</a:t>
            </a:r>
            <a:r>
              <a:rPr lang="de-DE" altLang="de-DE" dirty="0" err="1" smtClean="0"/>
              <a:t>map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file</a:t>
            </a:r>
            <a:r>
              <a:rPr lang="de-DE" altLang="de-DE" dirty="0" smtClean="0"/>
              <a:t>“)</a:t>
            </a:r>
          </a:p>
          <a:p>
            <a:pPr eaLnBrk="1" hangingPunct="1">
              <a:lnSpc>
                <a:spcPct val="95000"/>
              </a:lnSpc>
            </a:pPr>
            <a:r>
              <a:rPr lang="de-DE" altLang="de-DE" dirty="0" err="1" smtClean="0"/>
              <a:t>Deegree</a:t>
            </a:r>
            <a:r>
              <a:rPr lang="de-DE" altLang="de-DE" dirty="0" smtClean="0"/>
              <a:t> Server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„</a:t>
            </a:r>
            <a:r>
              <a:rPr lang="de-DE" altLang="de-DE" dirty="0" err="1" smtClean="0"/>
              <a:t>deegree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comprehensive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software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package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implementations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OGC  Web Services like WMS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WFS, a </a:t>
            </a:r>
            <a:r>
              <a:rPr lang="de-DE" altLang="de-DE" dirty="0" err="1" smtClean="0"/>
              <a:t>geoportal</a:t>
            </a:r>
            <a:r>
              <a:rPr lang="de-DE" altLang="de-DE" dirty="0" smtClean="0"/>
              <a:t>, a </a:t>
            </a:r>
            <a:r>
              <a:rPr lang="de-DE" altLang="de-DE" dirty="0" err="1" smtClean="0"/>
              <a:t>desktop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application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security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mechanisms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various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tools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processing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management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source</a:t>
            </a:r>
            <a:r>
              <a:rPr lang="de-DE" altLang="de-DE" dirty="0" smtClean="0"/>
              <a:t> (LGPL), Java, </a:t>
            </a:r>
            <a:r>
              <a:rPr lang="de-DE" altLang="de-DE" dirty="0" err="1" smtClean="0"/>
              <a:t>standards-compliant</a:t>
            </a:r>
            <a:r>
              <a:rPr lang="de-DE" altLang="de-DE" dirty="0" smtClean="0"/>
              <a:t> (OGC, ISO)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an </a:t>
            </a:r>
            <a:r>
              <a:rPr lang="de-DE" altLang="de-DE" dirty="0" err="1" smtClean="0"/>
              <a:t>OSGeo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project</a:t>
            </a:r>
            <a:r>
              <a:rPr lang="de-DE" altLang="de-DE" dirty="0" smtClean="0"/>
              <a:t>.“ </a:t>
            </a:r>
            <a:r>
              <a:rPr lang="de-DE" altLang="de-DE" sz="1000" dirty="0" smtClean="0"/>
              <a:t>(http://www.deegree.org/)</a:t>
            </a:r>
          </a:p>
          <a:p>
            <a:pPr lvl="1" eaLnBrk="1" hangingPunct="1">
              <a:lnSpc>
                <a:spcPct val="95000"/>
              </a:lnSpc>
            </a:pPr>
            <a:r>
              <a:rPr lang="de-DE" altLang="de-DE" dirty="0" smtClean="0"/>
              <a:t>Needs Java,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time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configuration</a:t>
            </a:r>
            <a:endParaRPr lang="de-DE" altLang="de-DE" dirty="0" smtClean="0"/>
          </a:p>
          <a:p>
            <a:pPr>
              <a:lnSpc>
                <a:spcPct val="95000"/>
              </a:lnSpc>
            </a:pPr>
            <a:r>
              <a:rPr lang="de-DE" altLang="de-DE" dirty="0" smtClean="0"/>
              <a:t>QGIS Server</a:t>
            </a:r>
          </a:p>
          <a:p>
            <a:pPr eaLnBrk="1" hangingPunct="1"/>
            <a:r>
              <a:rPr lang="de-DE" altLang="de-DE" sz="1800" dirty="0" err="1"/>
              <a:t>MapGuide</a:t>
            </a:r>
            <a:r>
              <a:rPr lang="de-DE" altLang="de-DE" sz="1800" dirty="0"/>
              <a:t> Open Source</a:t>
            </a:r>
          </a:p>
          <a:p>
            <a:pPr lvl="1" eaLnBrk="1" hangingPunct="1"/>
            <a:r>
              <a:rPr lang="de-DE" altLang="de-DE" sz="1800" dirty="0"/>
              <a:t>„</a:t>
            </a:r>
            <a:r>
              <a:rPr lang="de-DE" altLang="de-DE" sz="1800" dirty="0" err="1"/>
              <a:t>enables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users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develop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deploy</a:t>
            </a:r>
            <a:r>
              <a:rPr lang="de-DE" altLang="de-DE" sz="1800" dirty="0"/>
              <a:t> web </a:t>
            </a:r>
            <a:r>
              <a:rPr lang="de-DE" altLang="de-DE" sz="1800" dirty="0" err="1"/>
              <a:t>mapping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applications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geospatial</a:t>
            </a:r>
            <a:r>
              <a:rPr lang="de-DE" altLang="de-DE" sz="1800" dirty="0"/>
              <a:t> web </a:t>
            </a:r>
            <a:r>
              <a:rPr lang="de-DE" altLang="de-DE" sz="1800" dirty="0" err="1"/>
              <a:t>services</a:t>
            </a:r>
            <a:r>
              <a:rPr lang="de-DE" altLang="de-DE" sz="1800" dirty="0"/>
              <a:t>.“</a:t>
            </a:r>
            <a:r>
              <a:rPr lang="de-DE" altLang="de-DE" sz="1200" dirty="0"/>
              <a:t> (http://www.osgeo.org/mapguide)</a:t>
            </a:r>
          </a:p>
          <a:p>
            <a:pPr lvl="1" eaLnBrk="1" hangingPunct="1">
              <a:lnSpc>
                <a:spcPct val="95000"/>
              </a:lnSpc>
            </a:pPr>
            <a:endParaRPr lang="de-DE" altLang="de-DE" dirty="0" smtClean="0"/>
          </a:p>
          <a:p>
            <a:pPr eaLnBrk="1" hangingPunct="1">
              <a:lnSpc>
                <a:spcPct val="95000"/>
              </a:lnSpc>
            </a:pPr>
            <a:endParaRPr lang="de-DE" altLang="de-DE" dirty="0" smtClean="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179388" y="1557338"/>
            <a:ext cx="39528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Applikationsserver </a:t>
            </a:r>
            <a:r>
              <a:rPr lang="de-DE" sz="2400" dirty="0" smtClean="0"/>
              <a:t>: </a:t>
            </a:r>
            <a:r>
              <a:rPr lang="de-DE" sz="2400" dirty="0" err="1" smtClean="0"/>
              <a:t>Closed</a:t>
            </a:r>
            <a:r>
              <a:rPr lang="de-DE" sz="2400" dirty="0" smtClean="0"/>
              <a:t> Source</a:t>
            </a:r>
            <a:endParaRPr lang="de-DE" altLang="de-DE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ArcGIS </a:t>
            </a:r>
            <a:r>
              <a:rPr lang="de-DE"/>
              <a:t>Server</a:t>
            </a:r>
            <a:r>
              <a:rPr lang="en-US"/>
              <a:t>® </a:t>
            </a:r>
            <a:r>
              <a:rPr lang="en-US" sz="1600"/>
              <a:t>http://enterprise.arcgis.com/de/server/latest/get-started/windows/what-is-arcgis-for-server-.htm</a:t>
            </a:r>
            <a:endParaRPr lang="de-DE" dirty="0"/>
          </a:p>
          <a:p>
            <a:pPr>
              <a:defRPr/>
            </a:pPr>
            <a:r>
              <a:rPr lang="de-DE" err="1"/>
              <a:t>GeoMedia</a:t>
            </a:r>
            <a:r>
              <a:rPr lang="de-DE"/>
              <a:t> </a:t>
            </a:r>
            <a:r>
              <a:rPr lang="de-DE" smtClean="0"/>
              <a:t>WebMap</a:t>
            </a:r>
            <a:r>
              <a:rPr lang="en-US"/>
              <a:t>® </a:t>
            </a:r>
            <a:r>
              <a:rPr lang="en-US" sz="1600"/>
              <a:t>https://www.hexagongeospatial.com/products/power-portfolio/geomedia-webmap</a:t>
            </a:r>
            <a:endParaRPr lang="de-DE" dirty="0"/>
          </a:p>
          <a:p>
            <a:pPr>
              <a:defRPr/>
            </a:pPr>
            <a:r>
              <a:rPr lang="de-DE" dirty="0" err="1"/>
              <a:t>MapInfo</a:t>
            </a:r>
            <a:r>
              <a:rPr lang="de-DE" dirty="0"/>
              <a:t> </a:t>
            </a:r>
            <a:r>
              <a:rPr lang="de-DE" err="1"/>
              <a:t>MapXtreme</a:t>
            </a:r>
            <a:r>
              <a:rPr lang="en-US"/>
              <a:t>® </a:t>
            </a:r>
            <a:r>
              <a:rPr lang="en-US" sz="1600"/>
              <a:t>https://www.pitneybowes.com/us/location-intelligence/geographic-information-systems/mapxtreme.html</a:t>
            </a:r>
            <a:endParaRPr lang="de-DE" sz="1600" dirty="0"/>
          </a:p>
          <a:p>
            <a:pPr eaLnBrk="1" hangingPunct="1">
              <a:defRPr/>
            </a:pPr>
            <a:endParaRPr lang="de-DE" dirty="0"/>
          </a:p>
          <a:p>
            <a:pPr eaLnBrk="1" hangingPunct="1"/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8140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Vier-Schichten-Architektur </a:t>
            </a:r>
            <a:r>
              <a:rPr lang="de-DE" dirty="0"/>
              <a:t>von Client-Server-Anwendungen</a:t>
            </a:r>
          </a:p>
          <a:p>
            <a:r>
              <a:rPr lang="de-DE" dirty="0" smtClean="0"/>
              <a:t>Softwarelösungen für jede der Schichten</a:t>
            </a:r>
          </a:p>
          <a:p>
            <a:r>
              <a:rPr lang="de-DE" dirty="0" smtClean="0"/>
              <a:t>Werkzeuge, Versuche zur Beurteilung der Marktbedeutung</a:t>
            </a:r>
            <a:endParaRPr lang="de-DE" dirty="0"/>
          </a:p>
          <a:p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Applikationsserver: Portal Server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539750" y="1412453"/>
            <a:ext cx="4392290" cy="4968875"/>
          </a:xfrm>
        </p:spPr>
        <p:txBody>
          <a:bodyPr>
            <a:normAutofit lnSpcReduction="10000"/>
          </a:bodyPr>
          <a:lstStyle/>
          <a:p>
            <a:r>
              <a:rPr lang="de-DE" altLang="de-DE" dirty="0" smtClean="0"/>
              <a:t>Geonetwork </a:t>
            </a:r>
            <a:r>
              <a:rPr lang="de-DE" altLang="de-DE" dirty="0" err="1" smtClean="0"/>
              <a:t>OpenSource</a:t>
            </a:r>
            <a:r>
              <a:rPr lang="de-DE" altLang="de-DE" dirty="0" smtClean="0"/>
              <a:t>: a</a:t>
            </a:r>
            <a:r>
              <a:rPr lang="en-US" dirty="0" smtClean="0"/>
              <a:t> </a:t>
            </a:r>
            <a:r>
              <a:rPr lang="de-DE" altLang="de-DE" dirty="0" err="1"/>
              <a:t>widely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en-US" dirty="0" smtClean="0"/>
              <a:t>catalog </a:t>
            </a:r>
            <a:r>
              <a:rPr lang="en-US" dirty="0"/>
              <a:t>application to manage spatially referenced </a:t>
            </a:r>
            <a:r>
              <a:rPr lang="en-US" dirty="0" smtClean="0"/>
              <a:t>resources</a:t>
            </a:r>
          </a:p>
          <a:p>
            <a:endParaRPr lang="en-US" altLang="de-DE" dirty="0"/>
          </a:p>
          <a:p>
            <a:endParaRPr lang="en-US" altLang="de-DE" dirty="0" smtClean="0"/>
          </a:p>
          <a:p>
            <a:endParaRPr lang="en-US" altLang="de-DE" dirty="0"/>
          </a:p>
          <a:p>
            <a:endParaRPr lang="en-US" altLang="de-DE" dirty="0" smtClean="0"/>
          </a:p>
          <a:p>
            <a:endParaRPr lang="de-DE" altLang="de-DE" dirty="0" smtClean="0"/>
          </a:p>
          <a:p>
            <a:r>
              <a:rPr lang="de-DE" altLang="de-DE" dirty="0" err="1" smtClean="0"/>
              <a:t>Geonode</a:t>
            </a:r>
            <a:r>
              <a:rPr lang="de-DE" altLang="de-DE" dirty="0" smtClean="0"/>
              <a:t>: </a:t>
            </a:r>
            <a:r>
              <a:rPr lang="en-US" dirty="0"/>
              <a:t>for developing geospatial information systems (GIS) and for deploying spatial data infrastructures (</a:t>
            </a:r>
            <a:r>
              <a:rPr lang="en-US"/>
              <a:t>SDI</a:t>
            </a:r>
            <a:r>
              <a:rPr lang="en-US" smtClean="0"/>
              <a:t>).</a:t>
            </a:r>
          </a:p>
          <a:p>
            <a:endParaRPr lang="en-US" smtClean="0"/>
          </a:p>
          <a:p>
            <a:endParaRPr lang="en-US" altLang="de-DE"/>
          </a:p>
          <a:p>
            <a:r>
              <a:rPr lang="de-DE" altLang="de-DE"/>
              <a:t>pycsw</a:t>
            </a:r>
            <a:endParaRPr lang="de-DE" alt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4" y="4365104"/>
            <a:ext cx="2475997" cy="21497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 descr="C:\Users\behr\AppData\Local\Temp\SNAGHTML29d4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42" y="1556792"/>
            <a:ext cx="25607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99592" y="2420888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/>
              <a:t>https://geonetwork-opensource.org/</a:t>
            </a:r>
          </a:p>
        </p:txBody>
      </p:sp>
      <p:sp>
        <p:nvSpPr>
          <p:cNvPr id="10" name="Rechteck 9"/>
          <p:cNvSpPr/>
          <p:nvPr/>
        </p:nvSpPr>
        <p:spPr>
          <a:xfrm>
            <a:off x="2478120" y="4869160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/>
              <a:t>https://</a:t>
            </a:r>
            <a:r>
              <a:rPr lang="de-DE" sz="1200" smtClean="0"/>
              <a:t>geonode.org</a:t>
            </a:r>
            <a:r>
              <a:rPr lang="de-DE" sz="12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689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 descr="C:\Users\behr\AppData\Local\Temp\SNAGHTML8b0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1" y="0"/>
            <a:ext cx="10888823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de-DE" altLang="de-DE" smtClean="0">
                <a:solidFill>
                  <a:schemeClr val="tx1"/>
                </a:solidFill>
              </a:rPr>
              <a:t>Bibliotheken: Software </a:t>
            </a:r>
            <a:r>
              <a:rPr lang="de-DE" altLang="de-DE" dirty="0" err="1" smtClean="0">
                <a:solidFill>
                  <a:schemeClr val="tx1"/>
                </a:solidFill>
              </a:rPr>
              <a:t>using</a:t>
            </a:r>
            <a:r>
              <a:rPr lang="de-DE" altLang="de-DE" dirty="0" smtClean="0">
                <a:solidFill>
                  <a:schemeClr val="tx1"/>
                </a:solidFill>
              </a:rPr>
              <a:t> GDAL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344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GDAL: Supported Vector formats</a:t>
            </a:r>
          </a:p>
        </p:txBody>
      </p:sp>
      <p:pic>
        <p:nvPicPr>
          <p:cNvPr id="57347" name="Picture 2" descr="C:\Users\behr\AppData\Local\Temp\SNAGHTML4f6e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56165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Tier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Related Products and Tools: (O)RDBMS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smtClean="0"/>
              <a:t>(O)(R)DBMS: (Object) (Relational) Database Management System</a:t>
            </a:r>
          </a:p>
          <a:p>
            <a:pPr lvl="1" eaLnBrk="1" hangingPunct="1"/>
            <a:r>
              <a:rPr lang="de-DE" altLang="de-DE" sz="1800" smtClean="0"/>
              <a:t>commercial products</a:t>
            </a:r>
          </a:p>
          <a:p>
            <a:pPr lvl="2" eaLnBrk="1" hangingPunct="1"/>
            <a:r>
              <a:rPr lang="de-DE" altLang="de-DE" sz="1800" smtClean="0"/>
              <a:t>Oracle, </a:t>
            </a:r>
          </a:p>
          <a:p>
            <a:pPr lvl="2" eaLnBrk="1" hangingPunct="1"/>
            <a:r>
              <a:rPr lang="de-DE" altLang="de-DE" sz="1800" smtClean="0"/>
              <a:t>SQLServer (Microsoft), </a:t>
            </a:r>
          </a:p>
          <a:p>
            <a:pPr lvl="2" eaLnBrk="1" hangingPunct="1"/>
            <a:r>
              <a:rPr lang="de-DE" altLang="de-DE" sz="1800" smtClean="0"/>
              <a:t>Informix, DB2 (IBM),</a:t>
            </a:r>
          </a:p>
          <a:p>
            <a:pPr lvl="2" eaLnBrk="1" hangingPunct="1"/>
            <a:r>
              <a:rPr lang="de-DE" altLang="de-DE" sz="1800" smtClean="0"/>
              <a:t>…</a:t>
            </a:r>
          </a:p>
          <a:p>
            <a:pPr lvl="2" eaLnBrk="1" hangingPunct="1"/>
            <a:endParaRPr lang="de-DE" altLang="de-DE" sz="1800" smtClean="0"/>
          </a:p>
          <a:p>
            <a:pPr lvl="1" eaLnBrk="1" hangingPunct="1"/>
            <a:r>
              <a:rPr lang="de-DE" altLang="de-DE" sz="1800" smtClean="0"/>
              <a:t>free</a:t>
            </a:r>
          </a:p>
          <a:p>
            <a:pPr lvl="2" eaLnBrk="1" hangingPunct="1"/>
            <a:r>
              <a:rPr lang="de-DE" altLang="de-DE" sz="1800" smtClean="0"/>
              <a:t>PostGreSQL (PostGIS), fully conformant to OGC‘s Simple Feature Specification – highly recommended</a:t>
            </a:r>
          </a:p>
          <a:p>
            <a:pPr lvl="2" eaLnBrk="1" hangingPunct="1"/>
            <a:r>
              <a:rPr lang="de-DE" altLang="de-DE" sz="1800" smtClean="0"/>
              <a:t>MySQL</a:t>
            </a:r>
          </a:p>
          <a:p>
            <a:pPr lvl="2" eaLnBrk="1" hangingPunct="1"/>
            <a:r>
              <a:rPr lang="de-DE" altLang="de-DE" sz="1800" smtClean="0"/>
              <a:t>SpatialLite</a:t>
            </a:r>
          </a:p>
          <a:p>
            <a:pPr eaLnBrk="1" hangingPunct="1"/>
            <a:endParaRPr lang="de-DE" altLang="de-DE" sz="1800" smtClean="0"/>
          </a:p>
        </p:txBody>
      </p:sp>
    </p:spTree>
    <p:extLst>
      <p:ext uri="{BB962C8B-B14F-4D97-AF65-F5344CB8AC3E}">
        <p14:creationId xmlns:p14="http://schemas.microsoft.com/office/powerpoint/2010/main" val="34724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Market share</a:t>
            </a:r>
          </a:p>
        </p:txBody>
      </p: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4608512" y="5447060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http://blog.jelastic.com/2012/02/23/open-source-database-market-share-within-jelastic-february-2012/</a:t>
            </a:r>
          </a:p>
        </p:txBody>
      </p:sp>
      <p:pic>
        <p:nvPicPr>
          <p:cNvPr id="23557" name="Picture 4" descr="http://i2.wp.com/jelastic.files.wordpress.com/2012/02/dbfb1.png?resize=444%2C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40" y="3510632"/>
            <a:ext cx="3553258" cy="1864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Graph on Database Installations and Deployment Plans -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4" y="2589559"/>
            <a:ext cx="4237557" cy="301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57188" y="6263406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latin typeface="Arial" charset="0"/>
              </a:rPr>
              <a:t>http://</a:t>
            </a:r>
            <a:r>
              <a:rPr lang="de-DE" sz="1050">
                <a:latin typeface="Arial" charset="0"/>
              </a:rPr>
              <a:t>www.mysql.com/why-mysql/marketshare</a:t>
            </a:r>
            <a:r>
              <a:rPr lang="de-DE" sz="1050" smtClean="0">
                <a:latin typeface="Arial" charset="0"/>
              </a:rPr>
              <a:t>/ [2008, no more available]</a:t>
            </a:r>
            <a:endParaRPr lang="de-DE" sz="1050" dirty="0">
              <a:latin typeface="Arial" charset="0"/>
            </a:endParaRPr>
          </a:p>
        </p:txBody>
      </p:sp>
      <p:sp>
        <p:nvSpPr>
          <p:cNvPr id="23560" name="Textfeld 9"/>
          <p:cNvSpPr txBox="1">
            <a:spLocks noChangeArrowheads="1"/>
          </p:cNvSpPr>
          <p:nvPr/>
        </p:nvSpPr>
        <p:spPr bwMode="auto">
          <a:xfrm>
            <a:off x="899592" y="1662964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>
                <a:latin typeface="Arial" pitchFamily="34" charset="0"/>
              </a:rPr>
              <a:t>2008 (</a:t>
            </a:r>
            <a:r>
              <a:rPr lang="de-DE" altLang="de-DE" sz="1800" dirty="0" err="1">
                <a:latin typeface="Arial" pitchFamily="34" charset="0"/>
              </a:rPr>
              <a:t>Closed</a:t>
            </a:r>
            <a:r>
              <a:rPr lang="de-DE" altLang="de-DE" sz="1800" dirty="0">
                <a:latin typeface="Arial" pitchFamily="34" charset="0"/>
              </a:rPr>
              <a:t> Source)</a:t>
            </a:r>
          </a:p>
        </p:txBody>
      </p:sp>
      <p:sp>
        <p:nvSpPr>
          <p:cNvPr id="23561" name="Textfeld 10"/>
          <p:cNvSpPr txBox="1">
            <a:spLocks noChangeArrowheads="1"/>
          </p:cNvSpPr>
          <p:nvPr/>
        </p:nvSpPr>
        <p:spPr bwMode="auto">
          <a:xfrm>
            <a:off x="5643563" y="3068960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2012 (FOSS)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57" y="925959"/>
            <a:ext cx="3672408" cy="2022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Trend </a:t>
            </a:r>
            <a:r>
              <a:rPr lang="en-US" altLang="de-DE"/>
              <a:t>of Relational DBMS Popularity</a:t>
            </a:r>
            <a:endParaRPr lang="de-DE" altLang="de-DE" smtClean="0"/>
          </a:p>
        </p:txBody>
      </p:sp>
      <p:pic>
        <p:nvPicPr>
          <p:cNvPr id="2050" name="Picture 2" descr="C:\Users\behr\AppData\Local\Temp\SNAGHTML60ac4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" y="2060848"/>
            <a:ext cx="6991045" cy="25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5085184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/>
              <a:t>https://www.forbes.com/sites/benkerschberg/2016/03/08/how-postgres-and-open-source-are-disrupting-the-market-for-database-management-systems/#141b42e820a3</a:t>
            </a:r>
          </a:p>
        </p:txBody>
      </p:sp>
    </p:spTree>
    <p:extLst>
      <p:ext uri="{BB962C8B-B14F-4D97-AF65-F5344CB8AC3E}">
        <p14:creationId xmlns:p14="http://schemas.microsoft.com/office/powerpoint/2010/main" val="909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Trend </a:t>
            </a:r>
            <a:r>
              <a:rPr lang="en-US" altLang="de-DE"/>
              <a:t>of Relational DBMS Popularity</a:t>
            </a:r>
            <a:endParaRPr lang="de-DE" altLang="de-DE" smtClean="0"/>
          </a:p>
        </p:txBody>
      </p:sp>
      <p:sp>
        <p:nvSpPr>
          <p:cNvPr id="24580" name="Rechteck 3"/>
          <p:cNvSpPr>
            <a:spLocks noChangeArrowheads="1"/>
          </p:cNvSpPr>
          <p:nvPr/>
        </p:nvSpPr>
        <p:spPr bwMode="auto">
          <a:xfrm>
            <a:off x="610152" y="6551766"/>
            <a:ext cx="7632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http://db-engines.com/en/ranking_trend/relational+dbms </a:t>
            </a:r>
            <a:r>
              <a:rPr lang="de-DE" altLang="de-DE" sz="1100">
                <a:latin typeface="Arial" pitchFamily="34" charset="0"/>
              </a:rPr>
              <a:t>[</a:t>
            </a:r>
            <a:r>
              <a:rPr lang="de-DE" altLang="de-DE" sz="1100" smtClean="0">
                <a:latin typeface="Arial" pitchFamily="34" charset="0"/>
              </a:rPr>
              <a:t>2018-02-26</a:t>
            </a:r>
            <a:r>
              <a:rPr lang="de-DE" altLang="de-DE" sz="1100" dirty="0" smtClean="0">
                <a:latin typeface="Arial" pitchFamily="34" charset="0"/>
              </a:rPr>
              <a:t>]</a:t>
            </a:r>
            <a:endParaRPr lang="de-DE" altLang="de-DE" sz="1100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1201"/>
            <a:ext cx="5832648" cy="387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42" y="3111105"/>
            <a:ext cx="18336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ehr\AppData\Local\Temp\SNAGHTML60ac4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" y="1067790"/>
            <a:ext cx="4177789" cy="15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102424" y="1484784"/>
            <a:ext cx="26460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/>
              <a:t>https://www.forbes.com/sites/benkerschberg/2016/03/08/how-postgres-and-open-source-are-disrupting-the-market-for-database-management-systems/#141b42e820a3</a:t>
            </a:r>
          </a:p>
        </p:txBody>
      </p:sp>
    </p:spTree>
    <p:extLst>
      <p:ext uri="{BB962C8B-B14F-4D97-AF65-F5344CB8AC3E}">
        <p14:creationId xmlns:p14="http://schemas.microsoft.com/office/powerpoint/2010/main" val="3442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5605" name="Rechteck 1"/>
          <p:cNvSpPr>
            <a:spLocks noChangeArrowheads="1"/>
          </p:cNvSpPr>
          <p:nvPr/>
        </p:nvSpPr>
        <p:spPr bwMode="auto">
          <a:xfrm>
            <a:off x="395536" y="6464369"/>
            <a:ext cx="84558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</a:t>
            </a:r>
            <a:r>
              <a:rPr lang="de-DE" altLang="de-DE" sz="1100" dirty="0" smtClean="0">
                <a:latin typeface="Arial" pitchFamily="34" charset="0"/>
              </a:rPr>
              <a:t>db-engines.com/en/ranking_categories; http://db-engines.com/en/ranking_osvsc </a:t>
            </a:r>
            <a:r>
              <a:rPr lang="de-DE" altLang="de-DE" sz="1100" dirty="0">
                <a:latin typeface="Arial" pitchFamily="34" charset="0"/>
              </a:rPr>
              <a:t>[</a:t>
            </a:r>
            <a:r>
              <a:rPr lang="de-DE" altLang="de-DE" sz="1100" dirty="0" smtClean="0">
                <a:latin typeface="Arial" pitchFamily="34" charset="0"/>
              </a:rPr>
              <a:t>2017-11-06]</a:t>
            </a:r>
            <a:endParaRPr lang="de-DE" altLang="de-DE" sz="1100" dirty="0"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 rot="19155019">
            <a:off x="5590884" y="1339467"/>
            <a:ext cx="3408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2"/>
              </a:rPr>
              <a:t>https://</a:t>
            </a:r>
            <a:r>
              <a:rPr lang="de-DE" sz="1200" dirty="0" smtClean="0">
                <a:hlinkClick r:id="rId2"/>
              </a:rPr>
              <a:t>db-engines.com/de/ranking</a:t>
            </a:r>
            <a:r>
              <a:rPr lang="de-DE" sz="1200" dirty="0" smtClean="0"/>
              <a:t> [2018-01-26]</a:t>
            </a:r>
            <a:endParaRPr lang="de-DE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48" y="2636912"/>
            <a:ext cx="3188928" cy="2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396375" cy="47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Popularity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021542" y="6479602"/>
            <a:ext cx="33233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http://db-engines.com/en/ranking_osvsc </a:t>
            </a:r>
            <a:r>
              <a:rPr lang="de-DE" sz="1100" smtClean="0"/>
              <a:t>[2018-11-23]</a:t>
            </a:r>
            <a:endParaRPr lang="de-DE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9104"/>
            <a:ext cx="78184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0" y="548680"/>
            <a:ext cx="3000200" cy="307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-Tier-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0" y="361156"/>
            <a:ext cx="46482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312863"/>
            <a:ext cx="5848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638425"/>
            <a:ext cx="2457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314825"/>
            <a:ext cx="521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behr\AppData\Local\Temp\SNAGHTMLf8ac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" y="2952750"/>
            <a:ext cx="438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behr\AppData\Local\Temp\SNAGHTMLf99a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953125"/>
            <a:ext cx="590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Users\behr\AppData\Local\Temp\SNAGHTMLfa601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9575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C:\Users\behr\AppData\Local\Temp\SNAGHTML13d7d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426"/>
            <a:ext cx="4638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Vier-Schichten</a:t>
            </a:r>
          </a:p>
          <a:p>
            <a:r>
              <a:rPr lang="de-DE" dirty="0" smtClean="0"/>
              <a:t>Für Erfüllung Ihrer Aufgaben stehen für jede Schicht eine Vielzahl von quelloffenen und </a:t>
            </a:r>
            <a:r>
              <a:rPr lang="de-DE" dirty="0" err="1" smtClean="0"/>
              <a:t>Closed</a:t>
            </a:r>
            <a:r>
              <a:rPr lang="de-DE" dirty="0" smtClean="0"/>
              <a:t>-Source-Lösungen zur Verfügung.</a:t>
            </a:r>
          </a:p>
          <a:p>
            <a:r>
              <a:rPr lang="de-DE" dirty="0" err="1" smtClean="0"/>
              <a:t>Kommunkationsschicht</a:t>
            </a:r>
            <a:r>
              <a:rPr lang="de-DE" dirty="0" smtClean="0"/>
              <a:t>: i. d. R. Open Source-Lösungen</a:t>
            </a:r>
          </a:p>
          <a:p>
            <a:endParaRPr lang="de-DE" dirty="0"/>
          </a:p>
          <a:p>
            <a:r>
              <a:rPr lang="de-DE" dirty="0" smtClean="0"/>
              <a:t>Beurteilung der Alternativen entsprechend </a:t>
            </a:r>
          </a:p>
          <a:p>
            <a:pPr lvl="1"/>
            <a:r>
              <a:rPr lang="de-DE" dirty="0" smtClean="0"/>
              <a:t>den Anforderungen der jeweiligen Institution sowie </a:t>
            </a:r>
          </a:p>
          <a:p>
            <a:pPr lvl="1"/>
            <a:r>
              <a:rPr lang="de-DE" dirty="0" smtClean="0"/>
              <a:t>in Bezug auf Unterstützung offener, anerkannter Standards</a:t>
            </a:r>
          </a:p>
          <a:p>
            <a:endParaRPr lang="de-DE" dirty="0"/>
          </a:p>
          <a:p>
            <a:r>
              <a:rPr lang="de-DE" dirty="0" smtClean="0"/>
              <a:t>Tendenz zu quelloffenen Lösungen, insbesondere in der öffentlichen Verwaltung</a:t>
            </a:r>
          </a:p>
          <a:p>
            <a:endParaRPr lang="de-DE" dirty="0"/>
          </a:p>
          <a:p>
            <a:r>
              <a:rPr lang="de-DE" dirty="0" smtClean="0"/>
              <a:t>Gesamtlösung: Software + Services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90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Literatur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de-DE" kern="0"/>
              <a:t>S. Steiniger and A.J.S. Hunter (2012): The 2012 Free and Open Source GIS Software Map – A Guide to facilitate Research, Development and Adoption. </a:t>
            </a:r>
            <a:r>
              <a:rPr lang="de-DE" altLang="de-DE" kern="0"/>
              <a:t>http://www.geo.uzh.ch/~sstein/manuscripts/fosgismap_sstein_v9_web.pdf</a:t>
            </a:r>
          </a:p>
          <a:p>
            <a:pPr>
              <a:defRPr/>
            </a:pPr>
            <a:r>
              <a:rPr lang="de-DE"/>
              <a:t>Tim Sutton (2018): </a:t>
            </a:r>
            <a:r>
              <a:rPr lang="en-US"/>
              <a:t>Deciding Between FOSSGIS and Proprietary Software in the Enterprise. In: Understanding the GIS Industry in 2018. </a:t>
            </a:r>
            <a:r>
              <a:rPr lang="de-DE" altLang="de-DE" kern="0"/>
              <a:t>https://www.gis-professional.com/magazines/gis-professional-february-2018.pdf </a:t>
            </a:r>
            <a:endParaRPr lang="de-DE" altLang="de-DE" kern="0" smtClean="0"/>
          </a:p>
          <a:p>
            <a:pPr>
              <a:defRPr/>
            </a:pPr>
            <a:r>
              <a:rPr lang="en-US" smtClean="0"/>
              <a:t>The </a:t>
            </a:r>
            <a:r>
              <a:rPr lang="en-US"/>
              <a:t>Top 19 GIS </a:t>
            </a:r>
            <a:r>
              <a:rPr lang="en-US" smtClean="0"/>
              <a:t>Software. </a:t>
            </a:r>
            <a:r>
              <a:rPr lang="de-DE" smtClean="0"/>
              <a:t>https</a:t>
            </a:r>
            <a:r>
              <a:rPr lang="de-DE"/>
              <a:t>://</a:t>
            </a:r>
            <a:r>
              <a:rPr lang="de-DE" smtClean="0"/>
              <a:t>www.g2crowd.com/categories/gis#highest_rated [2018-11-22]</a:t>
            </a:r>
          </a:p>
          <a:p>
            <a:pPr>
              <a:defRPr/>
            </a:pPr>
            <a:r>
              <a:rPr lang="en-US"/>
              <a:t>Comparison of geographic information systems </a:t>
            </a:r>
            <a:r>
              <a:rPr lang="en-US" smtClean="0"/>
              <a:t>software</a:t>
            </a:r>
            <a:r>
              <a:rPr lang="de-DE"/>
              <a:t>. https://</a:t>
            </a:r>
            <a:r>
              <a:rPr lang="de-DE" smtClean="0"/>
              <a:t>en.wikipedia.org/wiki/Comparison_of_geographic_information_systems_software [</a:t>
            </a:r>
            <a:r>
              <a:rPr lang="de-DE"/>
              <a:t>2018-11-22]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9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georeferenced.files.wordpress.com/2014/03/openclose_flickr_leo_reynolds_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0"/>
            <a:ext cx="10509250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hteck 1"/>
          <p:cNvSpPr>
            <a:spLocks noChangeArrowheads="1"/>
          </p:cNvSpPr>
          <p:nvPr/>
        </p:nvSpPr>
        <p:spPr bwMode="auto">
          <a:xfrm>
            <a:off x="914400" y="58610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</a:rPr>
              <a:t>http://georeferenced.files.wordpress.com/2014/03/openclose_flickr_leo_reynolds_cc.jpg</a:t>
            </a:r>
          </a:p>
        </p:txBody>
      </p:sp>
      <p:sp>
        <p:nvSpPr>
          <p:cNvPr id="3" name="Rechteck 2"/>
          <p:cNvSpPr/>
          <p:nvPr/>
        </p:nvSpPr>
        <p:spPr>
          <a:xfrm>
            <a:off x="-419100" y="153471"/>
            <a:ext cx="10319692" cy="6901135"/>
          </a:xfrm>
          <a:prstGeom prst="rect">
            <a:avLst/>
          </a:prstGeom>
          <a:solidFill>
            <a:srgbClr val="B67456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699792" y="3933056"/>
            <a:ext cx="5616624" cy="1661993"/>
          </a:xfrm>
          <a:prstGeom prst="rect">
            <a:avLst/>
          </a:prstGeom>
          <a:solidFill>
            <a:srgbClr val="F8F8F8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Prof. Dr. Franz-Josef Behr</a:t>
            </a:r>
            <a:b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Hochschule für Technik Stuttgart </a:t>
            </a:r>
          </a:p>
          <a:p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Stuttgart University </a:t>
            </a:r>
            <a:r>
              <a:rPr lang="de-DE" sz="18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 Applied </a:t>
            </a:r>
            <a:r>
              <a:rPr lang="de-DE" sz="1800" b="1" dirty="0" err="1" smtClean="0">
                <a:solidFill>
                  <a:schemeClr val="accent2">
                    <a:lumMod val="75000"/>
                  </a:schemeClr>
                </a:solidFill>
              </a:rPr>
              <a:t>Sciences</a:t>
            </a:r>
            <a:endParaRPr lang="de-DE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franz-josef.behr@hft-stuttgart.de</a:t>
            </a:r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58775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895850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de-DE" altLang="de-DE" sz="2800" dirty="0" err="1" smtClean="0"/>
              <a:t>Architecture</a:t>
            </a:r>
            <a:endParaRPr lang="de-DE" altLang="de-DE" sz="2800" dirty="0" smtClean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322762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536825" y="3357563"/>
            <a:ext cx="1971675" cy="1247775"/>
            <a:chOff x="1770" y="2055"/>
            <a:chExt cx="1242" cy="786"/>
          </a:xfrm>
        </p:grpSpPr>
        <p:sp>
          <p:nvSpPr>
            <p:cNvPr id="10314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5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233737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078162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884362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024720" y="3000375"/>
            <a:ext cx="1103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 smtClean="0">
                <a:latin typeface="Arial" pitchFamily="34" charset="0"/>
              </a:rPr>
              <a:t>HTTP Server</a:t>
            </a:r>
            <a:endParaRPr lang="de-DE" altLang="de-DE" sz="1200" b="1" dirty="0">
              <a:latin typeface="Arial" pitchFamily="34" charset="0"/>
            </a:endParaRPr>
          </a:p>
        </p:txBody>
      </p:sp>
      <p:sp>
        <p:nvSpPr>
          <p:cNvPr id="10253" name="Line 38"/>
          <p:cNvSpPr>
            <a:spLocks noChangeShapeType="1"/>
          </p:cNvSpPr>
          <p:nvPr/>
        </p:nvSpPr>
        <p:spPr bwMode="auto">
          <a:xfrm rot="10800000">
            <a:off x="4394200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4535487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264275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6" name="AutoShape 43"/>
          <p:cNvSpPr>
            <a:spLocks noChangeArrowheads="1"/>
          </p:cNvSpPr>
          <p:nvPr/>
        </p:nvSpPr>
        <p:spPr bwMode="auto">
          <a:xfrm>
            <a:off x="6940550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335712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199312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9" name="Rectangle 47"/>
          <p:cNvSpPr>
            <a:spLocks noChangeArrowheads="1"/>
          </p:cNvSpPr>
          <p:nvPr/>
        </p:nvSpPr>
        <p:spPr bwMode="auto">
          <a:xfrm>
            <a:off x="6746875" y="4776788"/>
            <a:ext cx="232568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000000"/>
                </a:solidFill>
                <a:latin typeface="Arial" pitchFamily="34" charset="0"/>
              </a:rPr>
              <a:t>Apps</a:t>
            </a: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465137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535487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0262" name="Rectangle 52"/>
          <p:cNvSpPr>
            <a:spLocks noChangeArrowheads="1"/>
          </p:cNvSpPr>
          <p:nvPr/>
        </p:nvSpPr>
        <p:spPr bwMode="auto">
          <a:xfrm>
            <a:off x="4889500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rot="-5400000">
            <a:off x="5828506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54"/>
          <p:cNvSpPr>
            <a:spLocks noChangeShapeType="1"/>
          </p:cNvSpPr>
          <p:nvPr/>
        </p:nvSpPr>
        <p:spPr bwMode="auto">
          <a:xfrm rot="16200000" flipH="1">
            <a:off x="5598318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430212" y="5680075"/>
            <a:ext cx="1605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de-DE" altLang="de-DE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335712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9" name="Line 73"/>
          <p:cNvSpPr>
            <a:spLocks noChangeShapeType="1"/>
          </p:cNvSpPr>
          <p:nvPr/>
        </p:nvSpPr>
        <p:spPr bwMode="auto">
          <a:xfrm>
            <a:off x="2447925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74"/>
          <p:cNvSpPr>
            <a:spLocks noChangeShapeType="1"/>
          </p:cNvSpPr>
          <p:nvPr/>
        </p:nvSpPr>
        <p:spPr bwMode="auto">
          <a:xfrm rot="5400000">
            <a:off x="6984206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Text Box 75"/>
          <p:cNvSpPr txBox="1">
            <a:spLocks noChangeArrowheads="1"/>
          </p:cNvSpPr>
          <p:nvPr/>
        </p:nvSpPr>
        <p:spPr bwMode="auto">
          <a:xfrm>
            <a:off x="430212" y="4292600"/>
            <a:ext cx="1344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rgbClr val="FF3300"/>
                </a:solidFill>
                <a:latin typeface="Arial" pitchFamily="34" charset="0"/>
              </a:rPr>
              <a:t>Presentation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 Tier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2" name="Text Box 76"/>
          <p:cNvSpPr txBox="1">
            <a:spLocks noChangeArrowheads="1"/>
          </p:cNvSpPr>
          <p:nvPr/>
        </p:nvSpPr>
        <p:spPr bwMode="auto">
          <a:xfrm>
            <a:off x="7415212" y="5942013"/>
            <a:ext cx="807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Data Tier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3" name="Text Box 77"/>
          <p:cNvSpPr txBox="1">
            <a:spLocks noChangeArrowheads="1"/>
          </p:cNvSpPr>
          <p:nvPr/>
        </p:nvSpPr>
        <p:spPr bwMode="auto">
          <a:xfrm>
            <a:off x="7415212" y="3860800"/>
            <a:ext cx="1540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Communication </a:t>
            </a:r>
            <a:r>
              <a:rPr lang="de-DE" altLang="de-DE" sz="1200" dirty="0" err="1" smtClean="0">
                <a:solidFill>
                  <a:srgbClr val="FF3300"/>
                </a:solidFill>
                <a:latin typeface="Arial" pitchFamily="34" charset="0"/>
              </a:rPr>
              <a:t>tier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Web </a:t>
            </a: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Tier</a:t>
            </a: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 rot="5400000">
            <a:off x="6950869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7415212" y="5157788"/>
            <a:ext cx="176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App Tier</a:t>
            </a: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,</a:t>
            </a:r>
            <a:b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Business </a:t>
            </a:r>
            <a:r>
              <a:rPr lang="de-DE" altLang="de-DE" sz="1200" dirty="0" err="1" smtClean="0">
                <a:solidFill>
                  <a:srgbClr val="FF3300"/>
                </a:solidFill>
                <a:latin typeface="Arial" pitchFamily="34" charset="0"/>
              </a:rPr>
              <a:t>Logic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 Tier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4889500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895850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358775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5108575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355975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698875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6762750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283" name="Line 9"/>
          <p:cNvSpPr>
            <a:spLocks noChangeShapeType="1"/>
          </p:cNvSpPr>
          <p:nvPr/>
        </p:nvSpPr>
        <p:spPr bwMode="auto">
          <a:xfrm>
            <a:off x="6335712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rot="10800000">
            <a:off x="6335712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Rectangle 38"/>
          <p:cNvSpPr>
            <a:spLocks noChangeArrowheads="1"/>
          </p:cNvSpPr>
          <p:nvPr/>
        </p:nvSpPr>
        <p:spPr bwMode="auto">
          <a:xfrm>
            <a:off x="4895850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650875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574675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503237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983287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830887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0291" name="Line 40"/>
          <p:cNvSpPr>
            <a:spLocks noChangeShapeType="1"/>
          </p:cNvSpPr>
          <p:nvPr/>
        </p:nvSpPr>
        <p:spPr bwMode="auto">
          <a:xfrm rot="16200000" flipV="1">
            <a:off x="5807074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41"/>
          <p:cNvSpPr>
            <a:spLocks noChangeShapeType="1"/>
          </p:cNvSpPr>
          <p:nvPr/>
        </p:nvSpPr>
        <p:spPr bwMode="auto">
          <a:xfrm rot="5400000">
            <a:off x="5649118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830887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813425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03237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System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(GIS)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296" name="Line 46"/>
          <p:cNvSpPr>
            <a:spLocks noChangeShapeType="1"/>
          </p:cNvSpPr>
          <p:nvPr/>
        </p:nvSpPr>
        <p:spPr bwMode="auto">
          <a:xfrm rot="10800000">
            <a:off x="1508125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Line 9"/>
          <p:cNvSpPr>
            <a:spLocks noChangeShapeType="1"/>
          </p:cNvSpPr>
          <p:nvPr/>
        </p:nvSpPr>
        <p:spPr bwMode="auto">
          <a:xfrm>
            <a:off x="1535112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8" name="Rectangle 38"/>
          <p:cNvSpPr>
            <a:spLocks noChangeArrowheads="1"/>
          </p:cNvSpPr>
          <p:nvPr/>
        </p:nvSpPr>
        <p:spPr bwMode="auto">
          <a:xfrm>
            <a:off x="2103437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747837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300" name="Line 44"/>
          <p:cNvSpPr>
            <a:spLocks noChangeShapeType="1"/>
          </p:cNvSpPr>
          <p:nvPr/>
        </p:nvSpPr>
        <p:spPr bwMode="auto">
          <a:xfrm flipV="1">
            <a:off x="1492250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10298" idx="2"/>
          </p:cNvCxnSpPr>
          <p:nvPr/>
        </p:nvCxnSpPr>
        <p:spPr>
          <a:xfrm rot="5400000" flipH="1" flipV="1">
            <a:off x="1031875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Desktop GIS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https://gisgeography.com/qgis-arcgis-differences/</a:t>
            </a:r>
          </a:p>
        </p:txBody>
      </p:sp>
      <p:sp>
        <p:nvSpPr>
          <p:cNvPr id="4" name="Rechteck 3"/>
          <p:cNvSpPr/>
          <p:nvPr/>
        </p:nvSpPr>
        <p:spPr>
          <a:xfrm>
            <a:off x="683568" y="4304129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https://</a:t>
            </a:r>
            <a:r>
              <a:rPr lang="de-DE" sz="1200" dirty="0" smtClean="0">
                <a:latin typeface="Calibri" panose="020F0502020204030204" pitchFamily="34" charset="0"/>
              </a:rPr>
              <a:t>trends.google.com/trends/explore?q=ArcGIS,QGIS [</a:t>
            </a:r>
            <a:r>
              <a:rPr lang="de-DE" sz="1200" dirty="0" smtClean="0">
                <a:latin typeface="Calibri" panose="020F0502020204030204" pitchFamily="34" charset="0"/>
              </a:rPr>
              <a:t>2022-10-23]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9234"/>
            <a:ext cx="3528392" cy="2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9" y="2237725"/>
            <a:ext cx="6845760" cy="16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Frameworks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94" y="566738"/>
            <a:ext cx="44386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 rot="16200000">
            <a:off x="6322805" y="33239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w3techs.com/technologies/overview/javascript_library/all [2019-07-08]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173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JavaScript-Libraries </a:t>
            </a:r>
            <a:r>
              <a:rPr lang="de-DE" i="1" dirty="0" smtClean="0"/>
              <a:t>(Bibliotheken)</a:t>
            </a:r>
            <a:endParaRPr lang="de-DE" i="1" dirty="0"/>
          </a:p>
        </p:txBody>
      </p:sp>
      <p:sp>
        <p:nvSpPr>
          <p:cNvPr id="4" name="Rechteck 3"/>
          <p:cNvSpPr/>
          <p:nvPr/>
        </p:nvSpPr>
        <p:spPr>
          <a:xfrm>
            <a:off x="611560" y="59492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https://</a:t>
            </a:r>
            <a:r>
              <a:rPr lang="de-DE" dirty="0" smtClean="0"/>
              <a:t>www.similartech.com/compare/leaflet-vs-openlayers [2010-07-08]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063993" cy="33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2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8656"/>
            <a:ext cx="8154387" cy="376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91728" y="6021288"/>
            <a:ext cx="8195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smtClean="0"/>
              <a:t>www.datanyze.com/market-share/mapping-and-gis/leaflet-market-share [2018-11-23]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820479"/>
      </p:ext>
    </p:extLst>
  </p:cSld>
  <p:clrMapOvr>
    <a:masterClrMapping/>
  </p:clrMapOvr>
</p:sld>
</file>

<file path=ppt/theme/theme1.xml><?xml version="1.0" encoding="utf-8"?>
<a:theme xmlns:a="http://schemas.openxmlformats.org/drawingml/2006/main" name="AGSE2012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2F2F2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äsentation_erstellen 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mtClean="0">
            <a:solidFill>
              <a:schemeClr val="bg1">
                <a:lumMod val="85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räsentation_erstellen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_erstellen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AGSE2012</Template>
  <TotalTime>0</TotalTime>
  <Words>885</Words>
  <Application>Microsoft Office PowerPoint</Application>
  <PresentationFormat>Bildschirmpräsentation (4:3)</PresentationFormat>
  <Paragraphs>186</Paragraphs>
  <Slides>34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Tahoma</vt:lpstr>
      <vt:lpstr>Times</vt:lpstr>
      <vt:lpstr>Wingdings</vt:lpstr>
      <vt:lpstr>AGSE2012</vt:lpstr>
      <vt:lpstr>Benutzerdefiniertes Design</vt:lpstr>
      <vt:lpstr>PowerPoint-Präsentation</vt:lpstr>
      <vt:lpstr>Outline</vt:lpstr>
      <vt:lpstr>Four-Tier-Architecture</vt:lpstr>
      <vt:lpstr>Architecture</vt:lpstr>
      <vt:lpstr>Presentation Tier</vt:lpstr>
      <vt:lpstr>Desktop GIS</vt:lpstr>
      <vt:lpstr>Frameworks</vt:lpstr>
      <vt:lpstr>JavaScript-Libraries (Bibliotheken)</vt:lpstr>
      <vt:lpstr>PowerPoint-Präsentation</vt:lpstr>
      <vt:lpstr>General Client programs</vt:lpstr>
      <vt:lpstr>Operating System Market Share Worldwide</vt:lpstr>
      <vt:lpstr>Produkte: Mobile Devices</vt:lpstr>
      <vt:lpstr>Communication Tier</vt:lpstr>
      <vt:lpstr>Products and Tools</vt:lpstr>
      <vt:lpstr>FTP</vt:lpstr>
      <vt:lpstr>Application Tier</vt:lpstr>
      <vt:lpstr>Applikation Server</vt:lpstr>
      <vt:lpstr>Applikationsserver: Open Source</vt:lpstr>
      <vt:lpstr>Applikationsserver : Closed Source</vt:lpstr>
      <vt:lpstr>Applikationsserver: Portal Server</vt:lpstr>
      <vt:lpstr>Bibliotheken: Software using GDAL</vt:lpstr>
      <vt:lpstr>GDAL: Supported Vector formats</vt:lpstr>
      <vt:lpstr>Data Tier</vt:lpstr>
      <vt:lpstr>Related Products and Tools: (O)RDBMS</vt:lpstr>
      <vt:lpstr>Market share</vt:lpstr>
      <vt:lpstr>Trend of Relational DBMS Popularity</vt:lpstr>
      <vt:lpstr>Trend of Relational DBMS Popularity</vt:lpstr>
      <vt:lpstr>PowerPoint-Präsentation</vt:lpstr>
      <vt:lpstr>Popularity</vt:lpstr>
      <vt:lpstr>PowerPoint-Präsentation</vt:lpstr>
      <vt:lpstr>Zusammenfassung</vt:lpstr>
      <vt:lpstr>PowerPoint-Präsentation</vt:lpstr>
      <vt:lpstr>Literatur</vt:lpstr>
      <vt:lpstr>PowerPoint-Präsentation</vt:lpstr>
    </vt:vector>
  </TitlesOfParts>
  <Company>HFT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Franz-Josef Behr  Supporting land administration and planning processes by spatial data infrastructures using Open Source GIS Software   page #49 / 50</dc:title>
  <dc:creator>Behr</dc:creator>
  <cp:lastModifiedBy>FJ Behr</cp:lastModifiedBy>
  <cp:revision>350</cp:revision>
  <dcterms:created xsi:type="dcterms:W3CDTF">2012-07-13T17:39:12Z</dcterms:created>
  <dcterms:modified xsi:type="dcterms:W3CDTF">2022-10-23T15:38:08Z</dcterms:modified>
</cp:coreProperties>
</file>