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30237113" cy="42473563"/>
  <p:notesSz cx="9926638" cy="14355763"/>
  <p:defaultTextStyle>
    <a:defPPr>
      <a:defRPr lang="ko-KR"/>
    </a:defPPr>
    <a:lvl1pPr marL="0" algn="l" defTabSz="3489445" rtl="0" eaLnBrk="1" latinLnBrk="1" hangingPunct="1">
      <a:defRPr sz="6869" kern="1200">
        <a:solidFill>
          <a:schemeClr val="tx1"/>
        </a:solidFill>
        <a:latin typeface="+mn-lt"/>
        <a:ea typeface="+mn-ea"/>
        <a:cs typeface="+mn-cs"/>
      </a:defRPr>
    </a:lvl1pPr>
    <a:lvl2pPr marL="1744723" algn="l" defTabSz="3489445" rtl="0" eaLnBrk="1" latinLnBrk="1" hangingPunct="1">
      <a:defRPr sz="6869" kern="1200">
        <a:solidFill>
          <a:schemeClr val="tx1"/>
        </a:solidFill>
        <a:latin typeface="+mn-lt"/>
        <a:ea typeface="+mn-ea"/>
        <a:cs typeface="+mn-cs"/>
      </a:defRPr>
    </a:lvl2pPr>
    <a:lvl3pPr marL="3489445" algn="l" defTabSz="3489445" rtl="0" eaLnBrk="1" latinLnBrk="1" hangingPunct="1">
      <a:defRPr sz="6869" kern="1200">
        <a:solidFill>
          <a:schemeClr val="tx1"/>
        </a:solidFill>
        <a:latin typeface="+mn-lt"/>
        <a:ea typeface="+mn-ea"/>
        <a:cs typeface="+mn-cs"/>
      </a:defRPr>
    </a:lvl3pPr>
    <a:lvl4pPr marL="5234169" algn="l" defTabSz="3489445" rtl="0" eaLnBrk="1" latinLnBrk="1" hangingPunct="1">
      <a:defRPr sz="6869" kern="1200">
        <a:solidFill>
          <a:schemeClr val="tx1"/>
        </a:solidFill>
        <a:latin typeface="+mn-lt"/>
        <a:ea typeface="+mn-ea"/>
        <a:cs typeface="+mn-cs"/>
      </a:defRPr>
    </a:lvl4pPr>
    <a:lvl5pPr marL="6978892" algn="l" defTabSz="3489445" rtl="0" eaLnBrk="1" latinLnBrk="1" hangingPunct="1">
      <a:defRPr sz="6869" kern="1200">
        <a:solidFill>
          <a:schemeClr val="tx1"/>
        </a:solidFill>
        <a:latin typeface="+mn-lt"/>
        <a:ea typeface="+mn-ea"/>
        <a:cs typeface="+mn-cs"/>
      </a:defRPr>
    </a:lvl5pPr>
    <a:lvl6pPr marL="8723614" algn="l" defTabSz="3489445" rtl="0" eaLnBrk="1" latinLnBrk="1" hangingPunct="1">
      <a:defRPr sz="6869" kern="1200">
        <a:solidFill>
          <a:schemeClr val="tx1"/>
        </a:solidFill>
        <a:latin typeface="+mn-lt"/>
        <a:ea typeface="+mn-ea"/>
        <a:cs typeface="+mn-cs"/>
      </a:defRPr>
    </a:lvl6pPr>
    <a:lvl7pPr marL="10468337" algn="l" defTabSz="3489445" rtl="0" eaLnBrk="1" latinLnBrk="1" hangingPunct="1">
      <a:defRPr sz="6869" kern="1200">
        <a:solidFill>
          <a:schemeClr val="tx1"/>
        </a:solidFill>
        <a:latin typeface="+mn-lt"/>
        <a:ea typeface="+mn-ea"/>
        <a:cs typeface="+mn-cs"/>
      </a:defRPr>
    </a:lvl7pPr>
    <a:lvl8pPr marL="12213058" algn="l" defTabSz="3489445" rtl="0" eaLnBrk="1" latinLnBrk="1" hangingPunct="1">
      <a:defRPr sz="6869" kern="1200">
        <a:solidFill>
          <a:schemeClr val="tx1"/>
        </a:solidFill>
        <a:latin typeface="+mn-lt"/>
        <a:ea typeface="+mn-ea"/>
        <a:cs typeface="+mn-cs"/>
      </a:defRPr>
    </a:lvl8pPr>
    <a:lvl9pPr marL="13957781" algn="l" defTabSz="3489445" rtl="0" eaLnBrk="1" latinLnBrk="1" hangingPunct="1">
      <a:defRPr sz="68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pyeong Lee" initials="IL" lastIdx="3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66FF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9644" autoAdjust="0"/>
  </p:normalViewPr>
  <p:slideViewPr>
    <p:cSldViewPr snapToGrid="0">
      <p:cViewPr varScale="1">
        <p:scale>
          <a:sx n="18" d="100"/>
          <a:sy n="18" d="100"/>
        </p:scale>
        <p:origin x="-3264" y="-198"/>
      </p:cViewPr>
      <p:guideLst>
        <p:guide orient="horz" pos="13377"/>
        <p:guide pos="952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4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176" cy="717717"/>
          </a:xfrm>
          <a:prstGeom prst="rect">
            <a:avLst/>
          </a:prstGeom>
        </p:spPr>
        <p:txBody>
          <a:bodyPr vert="horz" lIns="46560" tIns="23280" rIns="46560" bIns="23280" rtlCol="0"/>
          <a:lstStyle>
            <a:lvl1pPr algn="l">
              <a:defRPr sz="6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460" y="1"/>
            <a:ext cx="4302177" cy="717717"/>
          </a:xfrm>
          <a:prstGeom prst="rect">
            <a:avLst/>
          </a:prstGeom>
        </p:spPr>
        <p:txBody>
          <a:bodyPr vert="horz" lIns="46560" tIns="23280" rIns="46560" bIns="23280" rtlCol="0"/>
          <a:lstStyle>
            <a:lvl1pPr algn="r">
              <a:defRPr sz="600"/>
            </a:lvl1pPr>
          </a:lstStyle>
          <a:p>
            <a:fld id="{D3EDEB79-1A05-4473-92A4-1C8BE1D42E10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046413" y="1076325"/>
            <a:ext cx="3833812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46560" tIns="23280" rIns="46560" bIns="232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965" y="6819024"/>
            <a:ext cx="7940710" cy="6460166"/>
          </a:xfrm>
          <a:prstGeom prst="rect">
            <a:avLst/>
          </a:prstGeom>
        </p:spPr>
        <p:txBody>
          <a:bodyPr vert="horz" lIns="46560" tIns="23280" rIns="46560" bIns="2328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3635192"/>
            <a:ext cx="4301176" cy="718430"/>
          </a:xfrm>
          <a:prstGeom prst="rect">
            <a:avLst/>
          </a:prstGeom>
        </p:spPr>
        <p:txBody>
          <a:bodyPr vert="horz" lIns="46560" tIns="23280" rIns="46560" bIns="23280" rtlCol="0" anchor="b"/>
          <a:lstStyle>
            <a:lvl1pPr algn="l">
              <a:defRPr sz="6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460" y="13635192"/>
            <a:ext cx="4302177" cy="718430"/>
          </a:xfrm>
          <a:prstGeom prst="rect">
            <a:avLst/>
          </a:prstGeom>
        </p:spPr>
        <p:txBody>
          <a:bodyPr vert="horz" lIns="46560" tIns="23280" rIns="46560" bIns="23280" rtlCol="0" anchor="b"/>
          <a:lstStyle>
            <a:lvl1pPr algn="r">
              <a:defRPr sz="600"/>
            </a:lvl1pPr>
          </a:lstStyle>
          <a:p>
            <a:fld id="{4C3C981B-24B7-4550-89B3-84A726D772E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784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84" y="6951116"/>
            <a:ext cx="25701546" cy="14787092"/>
          </a:xfrm>
        </p:spPr>
        <p:txBody>
          <a:bodyPr anchor="b"/>
          <a:lstStyle>
            <a:lvl1pPr algn="ctr">
              <a:defRPr sz="1984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639" y="22308456"/>
            <a:ext cx="22677835" cy="10254609"/>
          </a:xfrm>
        </p:spPr>
        <p:txBody>
          <a:bodyPr/>
          <a:lstStyle>
            <a:lvl1pPr marL="0" indent="0" algn="ctr">
              <a:buNone/>
              <a:defRPr sz="7936"/>
            </a:lvl1pPr>
            <a:lvl2pPr marL="1511869" indent="0" algn="ctr">
              <a:buNone/>
              <a:defRPr sz="6614"/>
            </a:lvl2pPr>
            <a:lvl3pPr marL="3023738" indent="0" algn="ctr">
              <a:buNone/>
              <a:defRPr sz="5952"/>
            </a:lvl3pPr>
            <a:lvl4pPr marL="4535607" indent="0" algn="ctr">
              <a:buNone/>
              <a:defRPr sz="5291"/>
            </a:lvl4pPr>
            <a:lvl5pPr marL="6047476" indent="0" algn="ctr">
              <a:buNone/>
              <a:defRPr sz="5291"/>
            </a:lvl5pPr>
            <a:lvl6pPr marL="7559345" indent="0" algn="ctr">
              <a:buNone/>
              <a:defRPr sz="5291"/>
            </a:lvl6pPr>
            <a:lvl7pPr marL="9071214" indent="0" algn="ctr">
              <a:buNone/>
              <a:defRPr sz="5291"/>
            </a:lvl7pPr>
            <a:lvl8pPr marL="10583083" indent="0" algn="ctr">
              <a:buNone/>
              <a:defRPr sz="5291"/>
            </a:lvl8pPr>
            <a:lvl9pPr marL="12094952" indent="0" algn="ctr">
              <a:buNone/>
              <a:defRPr sz="5291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696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078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38436" y="2261324"/>
            <a:ext cx="6519877" cy="35994381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8803" y="2261324"/>
            <a:ext cx="19181669" cy="35994381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459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55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055" y="10588908"/>
            <a:ext cx="26079510" cy="17667819"/>
          </a:xfrm>
        </p:spPr>
        <p:txBody>
          <a:bodyPr anchor="b"/>
          <a:lstStyle>
            <a:lvl1pPr>
              <a:defRPr sz="19841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055" y="28423871"/>
            <a:ext cx="26079510" cy="9291089"/>
          </a:xfrm>
        </p:spPr>
        <p:txBody>
          <a:bodyPr/>
          <a:lstStyle>
            <a:lvl1pPr marL="0" indent="0">
              <a:buNone/>
              <a:defRPr sz="7936">
                <a:solidFill>
                  <a:schemeClr val="tx1"/>
                </a:solidFill>
              </a:defRPr>
            </a:lvl1pPr>
            <a:lvl2pPr marL="1511869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3738" indent="0">
              <a:buNone/>
              <a:defRPr sz="5952">
                <a:solidFill>
                  <a:schemeClr val="tx1">
                    <a:tint val="75000"/>
                  </a:schemeClr>
                </a:solidFill>
              </a:defRPr>
            </a:lvl3pPr>
            <a:lvl4pPr marL="453560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7476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59345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121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308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4952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11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8802" y="11306620"/>
            <a:ext cx="12850773" cy="2694908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7538" y="11306620"/>
            <a:ext cx="12850773" cy="2694908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106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740" y="2261333"/>
            <a:ext cx="26079510" cy="820959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743" y="10411925"/>
            <a:ext cx="12791714" cy="5102724"/>
          </a:xfrm>
        </p:spPr>
        <p:txBody>
          <a:bodyPr anchor="b"/>
          <a:lstStyle>
            <a:lvl1pPr marL="0" indent="0">
              <a:buNone/>
              <a:defRPr sz="7936" b="1"/>
            </a:lvl1pPr>
            <a:lvl2pPr marL="1511869" indent="0">
              <a:buNone/>
              <a:defRPr sz="6614" b="1"/>
            </a:lvl2pPr>
            <a:lvl3pPr marL="3023738" indent="0">
              <a:buNone/>
              <a:defRPr sz="5952" b="1"/>
            </a:lvl3pPr>
            <a:lvl4pPr marL="4535607" indent="0">
              <a:buNone/>
              <a:defRPr sz="5291" b="1"/>
            </a:lvl4pPr>
            <a:lvl5pPr marL="6047476" indent="0">
              <a:buNone/>
              <a:defRPr sz="5291" b="1"/>
            </a:lvl5pPr>
            <a:lvl6pPr marL="7559345" indent="0">
              <a:buNone/>
              <a:defRPr sz="5291" b="1"/>
            </a:lvl6pPr>
            <a:lvl7pPr marL="9071214" indent="0">
              <a:buNone/>
              <a:defRPr sz="5291" b="1"/>
            </a:lvl7pPr>
            <a:lvl8pPr marL="10583083" indent="0">
              <a:buNone/>
              <a:defRPr sz="5291" b="1"/>
            </a:lvl8pPr>
            <a:lvl9pPr marL="12094952" indent="0">
              <a:buNone/>
              <a:defRPr sz="5291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743" y="15514649"/>
            <a:ext cx="12791714" cy="22819711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7540" y="10411925"/>
            <a:ext cx="12854711" cy="5102724"/>
          </a:xfrm>
        </p:spPr>
        <p:txBody>
          <a:bodyPr anchor="b"/>
          <a:lstStyle>
            <a:lvl1pPr marL="0" indent="0">
              <a:buNone/>
              <a:defRPr sz="7936" b="1"/>
            </a:lvl1pPr>
            <a:lvl2pPr marL="1511869" indent="0">
              <a:buNone/>
              <a:defRPr sz="6614" b="1"/>
            </a:lvl2pPr>
            <a:lvl3pPr marL="3023738" indent="0">
              <a:buNone/>
              <a:defRPr sz="5952" b="1"/>
            </a:lvl3pPr>
            <a:lvl4pPr marL="4535607" indent="0">
              <a:buNone/>
              <a:defRPr sz="5291" b="1"/>
            </a:lvl4pPr>
            <a:lvl5pPr marL="6047476" indent="0">
              <a:buNone/>
              <a:defRPr sz="5291" b="1"/>
            </a:lvl5pPr>
            <a:lvl6pPr marL="7559345" indent="0">
              <a:buNone/>
              <a:defRPr sz="5291" b="1"/>
            </a:lvl6pPr>
            <a:lvl7pPr marL="9071214" indent="0">
              <a:buNone/>
              <a:defRPr sz="5291" b="1"/>
            </a:lvl7pPr>
            <a:lvl8pPr marL="10583083" indent="0">
              <a:buNone/>
              <a:defRPr sz="5291" b="1"/>
            </a:lvl8pPr>
            <a:lvl9pPr marL="12094952" indent="0">
              <a:buNone/>
              <a:defRPr sz="5291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7540" y="15514649"/>
            <a:ext cx="12854711" cy="22819711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7176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089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33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740" y="2831571"/>
            <a:ext cx="9752256" cy="9910498"/>
          </a:xfrm>
        </p:spPr>
        <p:txBody>
          <a:bodyPr anchor="b"/>
          <a:lstStyle>
            <a:lvl1pPr>
              <a:defRPr sz="10582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4712" y="6115416"/>
            <a:ext cx="15307538" cy="30183759"/>
          </a:xfrm>
        </p:spPr>
        <p:txBody>
          <a:bodyPr/>
          <a:lstStyle>
            <a:lvl1pPr>
              <a:defRPr sz="10582"/>
            </a:lvl1pPr>
            <a:lvl2pPr>
              <a:defRPr sz="9259"/>
            </a:lvl2pPr>
            <a:lvl3pPr>
              <a:defRPr sz="7936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740" y="12742069"/>
            <a:ext cx="9752256" cy="23606259"/>
          </a:xfrm>
        </p:spPr>
        <p:txBody>
          <a:bodyPr/>
          <a:lstStyle>
            <a:lvl1pPr marL="0" indent="0">
              <a:buNone/>
              <a:defRPr sz="5291"/>
            </a:lvl1pPr>
            <a:lvl2pPr marL="1511869" indent="0">
              <a:buNone/>
              <a:defRPr sz="4630"/>
            </a:lvl2pPr>
            <a:lvl3pPr marL="3023738" indent="0">
              <a:buNone/>
              <a:defRPr sz="3968"/>
            </a:lvl3pPr>
            <a:lvl4pPr marL="4535607" indent="0">
              <a:buNone/>
              <a:defRPr sz="3307"/>
            </a:lvl4pPr>
            <a:lvl5pPr marL="6047476" indent="0">
              <a:buNone/>
              <a:defRPr sz="3307"/>
            </a:lvl5pPr>
            <a:lvl6pPr marL="7559345" indent="0">
              <a:buNone/>
              <a:defRPr sz="3307"/>
            </a:lvl6pPr>
            <a:lvl7pPr marL="9071214" indent="0">
              <a:buNone/>
              <a:defRPr sz="3307"/>
            </a:lvl7pPr>
            <a:lvl8pPr marL="10583083" indent="0">
              <a:buNone/>
              <a:defRPr sz="3307"/>
            </a:lvl8pPr>
            <a:lvl9pPr marL="12094952" indent="0">
              <a:buNone/>
              <a:defRPr sz="3307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328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740" y="2831571"/>
            <a:ext cx="9752256" cy="9910498"/>
          </a:xfrm>
        </p:spPr>
        <p:txBody>
          <a:bodyPr anchor="b"/>
          <a:lstStyle>
            <a:lvl1pPr>
              <a:defRPr sz="10582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4712" y="6115416"/>
            <a:ext cx="15307538" cy="30183759"/>
          </a:xfrm>
        </p:spPr>
        <p:txBody>
          <a:bodyPr anchor="t"/>
          <a:lstStyle>
            <a:lvl1pPr marL="0" indent="0">
              <a:buNone/>
              <a:defRPr sz="10582"/>
            </a:lvl1pPr>
            <a:lvl2pPr marL="1511869" indent="0">
              <a:buNone/>
              <a:defRPr sz="9259"/>
            </a:lvl2pPr>
            <a:lvl3pPr marL="3023738" indent="0">
              <a:buNone/>
              <a:defRPr sz="7936"/>
            </a:lvl3pPr>
            <a:lvl4pPr marL="4535607" indent="0">
              <a:buNone/>
              <a:defRPr sz="6614"/>
            </a:lvl4pPr>
            <a:lvl5pPr marL="6047476" indent="0">
              <a:buNone/>
              <a:defRPr sz="6614"/>
            </a:lvl5pPr>
            <a:lvl6pPr marL="7559345" indent="0">
              <a:buNone/>
              <a:defRPr sz="6614"/>
            </a:lvl6pPr>
            <a:lvl7pPr marL="9071214" indent="0">
              <a:buNone/>
              <a:defRPr sz="6614"/>
            </a:lvl7pPr>
            <a:lvl8pPr marL="10583083" indent="0">
              <a:buNone/>
              <a:defRPr sz="6614"/>
            </a:lvl8pPr>
            <a:lvl9pPr marL="12094952" indent="0">
              <a:buNone/>
              <a:defRPr sz="6614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740" y="12742069"/>
            <a:ext cx="9752256" cy="23606259"/>
          </a:xfrm>
        </p:spPr>
        <p:txBody>
          <a:bodyPr/>
          <a:lstStyle>
            <a:lvl1pPr marL="0" indent="0">
              <a:buNone/>
              <a:defRPr sz="5291"/>
            </a:lvl1pPr>
            <a:lvl2pPr marL="1511869" indent="0">
              <a:buNone/>
              <a:defRPr sz="4630"/>
            </a:lvl2pPr>
            <a:lvl3pPr marL="3023738" indent="0">
              <a:buNone/>
              <a:defRPr sz="3968"/>
            </a:lvl3pPr>
            <a:lvl4pPr marL="4535607" indent="0">
              <a:buNone/>
              <a:defRPr sz="3307"/>
            </a:lvl4pPr>
            <a:lvl5pPr marL="6047476" indent="0">
              <a:buNone/>
              <a:defRPr sz="3307"/>
            </a:lvl5pPr>
            <a:lvl6pPr marL="7559345" indent="0">
              <a:buNone/>
              <a:defRPr sz="3307"/>
            </a:lvl6pPr>
            <a:lvl7pPr marL="9071214" indent="0">
              <a:buNone/>
              <a:defRPr sz="3307"/>
            </a:lvl7pPr>
            <a:lvl8pPr marL="10583083" indent="0">
              <a:buNone/>
              <a:defRPr sz="3307"/>
            </a:lvl8pPr>
            <a:lvl9pPr marL="12094952" indent="0">
              <a:buNone/>
              <a:defRPr sz="3307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91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8802" y="2261333"/>
            <a:ext cx="26079510" cy="8209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8802" y="11306620"/>
            <a:ext cx="26079510" cy="26949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8802" y="39366710"/>
            <a:ext cx="6803350" cy="2261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68680-0BF3-4E47-B732-F957A0E666E8}" type="datetimeFigureOut">
              <a:rPr lang="ko-KR" altLang="en-US" smtClean="0"/>
              <a:t>2016-07-12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6044" y="39366710"/>
            <a:ext cx="10205026" cy="2261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4961" y="39366710"/>
            <a:ext cx="6803350" cy="2261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18AAA-2347-4645-A508-F9CD35C15DBB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558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3738" rtl="0" eaLnBrk="1" latinLnBrk="1" hangingPunct="1">
        <a:lnSpc>
          <a:spcPct val="90000"/>
        </a:lnSpc>
        <a:spcBef>
          <a:spcPct val="0"/>
        </a:spcBef>
        <a:buNone/>
        <a:defRPr sz="145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934" indent="-755934" algn="l" defTabSz="3023738" rtl="0" eaLnBrk="1" latinLnBrk="1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59" kern="1200">
          <a:solidFill>
            <a:schemeClr val="tx1"/>
          </a:solidFill>
          <a:latin typeface="+mn-lt"/>
          <a:ea typeface="+mn-ea"/>
          <a:cs typeface="+mn-cs"/>
        </a:defRPr>
      </a:lvl1pPr>
      <a:lvl2pPr marL="2267803" indent="-755934" algn="l" defTabSz="3023738" rtl="0" eaLnBrk="1" latinLnBrk="1" hangingPunct="1">
        <a:lnSpc>
          <a:spcPct val="90000"/>
        </a:lnSpc>
        <a:spcBef>
          <a:spcPts val="1653"/>
        </a:spcBef>
        <a:buFont typeface="Arial" panose="020B0604020202020204" pitchFamily="34" charset="0"/>
        <a:buChar char="•"/>
        <a:defRPr sz="7936" kern="1200">
          <a:solidFill>
            <a:schemeClr val="tx1"/>
          </a:solidFill>
          <a:latin typeface="+mn-lt"/>
          <a:ea typeface="+mn-ea"/>
          <a:cs typeface="+mn-cs"/>
        </a:defRPr>
      </a:lvl2pPr>
      <a:lvl3pPr marL="3779672" indent="-755934" algn="l" defTabSz="3023738" rtl="0" eaLnBrk="1" latinLnBrk="1" hangingPunct="1">
        <a:lnSpc>
          <a:spcPct val="90000"/>
        </a:lnSpc>
        <a:spcBef>
          <a:spcPts val="1653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1541" indent="-755934" algn="l" defTabSz="3023738" rtl="0" eaLnBrk="1" latinLnBrk="1" hangingPunct="1">
        <a:lnSpc>
          <a:spcPct val="90000"/>
        </a:lnSpc>
        <a:spcBef>
          <a:spcPts val="1653"/>
        </a:spcBef>
        <a:buFont typeface="Arial" panose="020B0604020202020204" pitchFamily="34" charset="0"/>
        <a:buChar char="•"/>
        <a:defRPr sz="5952" kern="1200">
          <a:solidFill>
            <a:schemeClr val="tx1"/>
          </a:solidFill>
          <a:latin typeface="+mn-lt"/>
          <a:ea typeface="+mn-ea"/>
          <a:cs typeface="+mn-cs"/>
        </a:defRPr>
      </a:lvl4pPr>
      <a:lvl5pPr marL="6803410" indent="-755934" algn="l" defTabSz="3023738" rtl="0" eaLnBrk="1" latinLnBrk="1" hangingPunct="1">
        <a:lnSpc>
          <a:spcPct val="90000"/>
        </a:lnSpc>
        <a:spcBef>
          <a:spcPts val="1653"/>
        </a:spcBef>
        <a:buFont typeface="Arial" panose="020B0604020202020204" pitchFamily="34" charset="0"/>
        <a:buChar char="•"/>
        <a:defRPr sz="5952" kern="1200">
          <a:solidFill>
            <a:schemeClr val="tx1"/>
          </a:solidFill>
          <a:latin typeface="+mn-lt"/>
          <a:ea typeface="+mn-ea"/>
          <a:cs typeface="+mn-cs"/>
        </a:defRPr>
      </a:lvl5pPr>
      <a:lvl6pPr marL="8315279" indent="-755934" algn="l" defTabSz="3023738" rtl="0" eaLnBrk="1" latinLnBrk="1" hangingPunct="1">
        <a:lnSpc>
          <a:spcPct val="90000"/>
        </a:lnSpc>
        <a:spcBef>
          <a:spcPts val="1653"/>
        </a:spcBef>
        <a:buFont typeface="Arial" panose="020B0604020202020204" pitchFamily="34" charset="0"/>
        <a:buChar char="•"/>
        <a:defRPr sz="5952" kern="1200">
          <a:solidFill>
            <a:schemeClr val="tx1"/>
          </a:solidFill>
          <a:latin typeface="+mn-lt"/>
          <a:ea typeface="+mn-ea"/>
          <a:cs typeface="+mn-cs"/>
        </a:defRPr>
      </a:lvl6pPr>
      <a:lvl7pPr marL="9827148" indent="-755934" algn="l" defTabSz="3023738" rtl="0" eaLnBrk="1" latinLnBrk="1" hangingPunct="1">
        <a:lnSpc>
          <a:spcPct val="90000"/>
        </a:lnSpc>
        <a:spcBef>
          <a:spcPts val="1653"/>
        </a:spcBef>
        <a:buFont typeface="Arial" panose="020B0604020202020204" pitchFamily="34" charset="0"/>
        <a:buChar char="•"/>
        <a:defRPr sz="5952" kern="1200">
          <a:solidFill>
            <a:schemeClr val="tx1"/>
          </a:solidFill>
          <a:latin typeface="+mn-lt"/>
          <a:ea typeface="+mn-ea"/>
          <a:cs typeface="+mn-cs"/>
        </a:defRPr>
      </a:lvl7pPr>
      <a:lvl8pPr marL="11339017" indent="-755934" algn="l" defTabSz="3023738" rtl="0" eaLnBrk="1" latinLnBrk="1" hangingPunct="1">
        <a:lnSpc>
          <a:spcPct val="90000"/>
        </a:lnSpc>
        <a:spcBef>
          <a:spcPts val="1653"/>
        </a:spcBef>
        <a:buFont typeface="Arial" panose="020B0604020202020204" pitchFamily="34" charset="0"/>
        <a:buChar char="•"/>
        <a:defRPr sz="5952" kern="1200">
          <a:solidFill>
            <a:schemeClr val="tx1"/>
          </a:solidFill>
          <a:latin typeface="+mn-lt"/>
          <a:ea typeface="+mn-ea"/>
          <a:cs typeface="+mn-cs"/>
        </a:defRPr>
      </a:lvl8pPr>
      <a:lvl9pPr marL="12850886" indent="-755934" algn="l" defTabSz="3023738" rtl="0" eaLnBrk="1" latinLnBrk="1" hangingPunct="1">
        <a:lnSpc>
          <a:spcPct val="90000"/>
        </a:lnSpc>
        <a:spcBef>
          <a:spcPts val="1653"/>
        </a:spcBef>
        <a:buFont typeface="Arial" panose="020B0604020202020204" pitchFamily="34" charset="0"/>
        <a:buChar char="•"/>
        <a:defRPr sz="59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3738" rtl="0" eaLnBrk="1" latinLnBrk="1" hangingPunct="1">
        <a:defRPr sz="5952" kern="1200">
          <a:solidFill>
            <a:schemeClr val="tx1"/>
          </a:solidFill>
          <a:latin typeface="+mn-lt"/>
          <a:ea typeface="+mn-ea"/>
          <a:cs typeface="+mn-cs"/>
        </a:defRPr>
      </a:lvl1pPr>
      <a:lvl2pPr marL="1511869" algn="l" defTabSz="3023738" rtl="0" eaLnBrk="1" latinLnBrk="1" hangingPunct="1">
        <a:defRPr sz="5952" kern="1200">
          <a:solidFill>
            <a:schemeClr val="tx1"/>
          </a:solidFill>
          <a:latin typeface="+mn-lt"/>
          <a:ea typeface="+mn-ea"/>
          <a:cs typeface="+mn-cs"/>
        </a:defRPr>
      </a:lvl2pPr>
      <a:lvl3pPr marL="3023738" algn="l" defTabSz="3023738" rtl="0" eaLnBrk="1" latinLnBrk="1" hangingPunct="1">
        <a:defRPr sz="5952" kern="1200">
          <a:solidFill>
            <a:schemeClr val="tx1"/>
          </a:solidFill>
          <a:latin typeface="+mn-lt"/>
          <a:ea typeface="+mn-ea"/>
          <a:cs typeface="+mn-cs"/>
        </a:defRPr>
      </a:lvl3pPr>
      <a:lvl4pPr marL="4535607" algn="l" defTabSz="3023738" rtl="0" eaLnBrk="1" latinLnBrk="1" hangingPunct="1">
        <a:defRPr sz="5952" kern="1200">
          <a:solidFill>
            <a:schemeClr val="tx1"/>
          </a:solidFill>
          <a:latin typeface="+mn-lt"/>
          <a:ea typeface="+mn-ea"/>
          <a:cs typeface="+mn-cs"/>
        </a:defRPr>
      </a:lvl4pPr>
      <a:lvl5pPr marL="6047476" algn="l" defTabSz="3023738" rtl="0" eaLnBrk="1" latinLnBrk="1" hangingPunct="1">
        <a:defRPr sz="5952" kern="1200">
          <a:solidFill>
            <a:schemeClr val="tx1"/>
          </a:solidFill>
          <a:latin typeface="+mn-lt"/>
          <a:ea typeface="+mn-ea"/>
          <a:cs typeface="+mn-cs"/>
        </a:defRPr>
      </a:lvl5pPr>
      <a:lvl6pPr marL="7559345" algn="l" defTabSz="3023738" rtl="0" eaLnBrk="1" latinLnBrk="1" hangingPunct="1">
        <a:defRPr sz="5952" kern="1200">
          <a:solidFill>
            <a:schemeClr val="tx1"/>
          </a:solidFill>
          <a:latin typeface="+mn-lt"/>
          <a:ea typeface="+mn-ea"/>
          <a:cs typeface="+mn-cs"/>
        </a:defRPr>
      </a:lvl6pPr>
      <a:lvl7pPr marL="9071214" algn="l" defTabSz="3023738" rtl="0" eaLnBrk="1" latinLnBrk="1" hangingPunct="1">
        <a:defRPr sz="5952" kern="1200">
          <a:solidFill>
            <a:schemeClr val="tx1"/>
          </a:solidFill>
          <a:latin typeface="+mn-lt"/>
          <a:ea typeface="+mn-ea"/>
          <a:cs typeface="+mn-cs"/>
        </a:defRPr>
      </a:lvl7pPr>
      <a:lvl8pPr marL="10583083" algn="l" defTabSz="3023738" rtl="0" eaLnBrk="1" latinLnBrk="1" hangingPunct="1">
        <a:defRPr sz="5952" kern="1200">
          <a:solidFill>
            <a:schemeClr val="tx1"/>
          </a:solidFill>
          <a:latin typeface="+mn-lt"/>
          <a:ea typeface="+mn-ea"/>
          <a:cs typeface="+mn-cs"/>
        </a:defRPr>
      </a:lvl8pPr>
      <a:lvl9pPr marL="12094952" algn="l" defTabSz="3023738" rtl="0" eaLnBrk="1" latinLnBrk="1" hangingPunct="1">
        <a:defRPr sz="59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wmf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모서리가 둥근 직사각형 92"/>
          <p:cNvSpPr/>
          <p:nvPr/>
        </p:nvSpPr>
        <p:spPr>
          <a:xfrm>
            <a:off x="21344552" y="18412291"/>
            <a:ext cx="2367180" cy="2229133"/>
          </a:xfrm>
          <a:prstGeom prst="roundRect">
            <a:avLst>
              <a:gd name="adj" fmla="val 5612"/>
            </a:avLst>
          </a:prstGeom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altLang="ko-KR" sz="11500" dirty="0" smtClean="0"/>
              <a:t>+</a:t>
            </a:r>
            <a:endParaRPr lang="ko-KR" altLang="en-US" sz="3000" dirty="0"/>
          </a:p>
        </p:txBody>
      </p:sp>
      <p:sp>
        <p:nvSpPr>
          <p:cNvPr id="129" name="모서리가 둥근 직사각형 92"/>
          <p:cNvSpPr/>
          <p:nvPr/>
        </p:nvSpPr>
        <p:spPr>
          <a:xfrm>
            <a:off x="886559" y="24732784"/>
            <a:ext cx="28154126" cy="6238822"/>
          </a:xfrm>
          <a:prstGeom prst="roundRect">
            <a:avLst>
              <a:gd name="adj" fmla="val 5612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3000" dirty="0"/>
          </a:p>
        </p:txBody>
      </p:sp>
      <p:pic>
        <p:nvPicPr>
          <p:cNvPr id="132" name="Picture 2" descr="certification course conte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239545" y="24087328"/>
            <a:ext cx="21021900" cy="554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1489047" y="6094703"/>
            <a:ext cx="26171553" cy="1826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3200" spc="-142" dirty="0" smtClean="0">
                <a:solidFill>
                  <a:prstClr val="black"/>
                </a:solidFill>
              </a:rPr>
              <a:t>Parallel to proprietary software: Increasing impact of free </a:t>
            </a:r>
            <a:r>
              <a:rPr lang="en-US" altLang="ko-KR" sz="3200" spc="-142" dirty="0">
                <a:solidFill>
                  <a:prstClr val="black"/>
                </a:solidFill>
              </a:rPr>
              <a:t>and open source </a:t>
            </a:r>
            <a:r>
              <a:rPr lang="en-US" altLang="ko-KR" sz="3200" spc="-142" dirty="0" smtClean="0">
                <a:solidFill>
                  <a:prstClr val="black"/>
                </a:solidFill>
              </a:rPr>
              <a:t>software/standards/data in </a:t>
            </a:r>
            <a:r>
              <a:rPr lang="en-US" altLang="ko-KR" sz="3200" spc="-142" dirty="0">
                <a:solidFill>
                  <a:prstClr val="black"/>
                </a:solidFill>
              </a:rPr>
              <a:t>geospatial technology research and </a:t>
            </a:r>
            <a:r>
              <a:rPr lang="en-US" altLang="ko-KR" sz="3200" spc="-142" dirty="0" smtClean="0">
                <a:solidFill>
                  <a:prstClr val="black"/>
                </a:solidFill>
              </a:rPr>
              <a:t>geospatial </a:t>
            </a:r>
            <a:r>
              <a:rPr lang="en-US" altLang="ko-KR" sz="3200" spc="-142" dirty="0">
                <a:solidFill>
                  <a:prstClr val="black"/>
                </a:solidFill>
              </a:rPr>
              <a:t>industry. </a:t>
            </a:r>
            <a:endParaRPr lang="en-US" altLang="ko-KR" sz="3200" spc="-142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ko-KR" sz="3200" spc="-142" dirty="0" smtClean="0">
                <a:solidFill>
                  <a:prstClr val="black"/>
                </a:solidFill>
              </a:rPr>
              <a:t>Open </a:t>
            </a:r>
            <a:r>
              <a:rPr lang="en-US" altLang="ko-KR" sz="3200" spc="-142" dirty="0">
                <a:solidFill>
                  <a:prstClr val="black"/>
                </a:solidFill>
              </a:rPr>
              <a:t>source geospatial </a:t>
            </a:r>
            <a:r>
              <a:rPr lang="en-US" altLang="ko-KR" sz="3200" spc="-142" dirty="0" smtClean="0">
                <a:solidFill>
                  <a:prstClr val="black"/>
                </a:solidFill>
              </a:rPr>
              <a:t>certification:  </a:t>
            </a:r>
            <a:r>
              <a:rPr lang="en-US" altLang="ko-KR" sz="3200" spc="-142" dirty="0" smtClean="0">
                <a:solidFill>
                  <a:prstClr val="black"/>
                </a:solidFill>
              </a:rPr>
              <a:t>A </a:t>
            </a:r>
            <a:r>
              <a:rPr lang="en-US" altLang="ko-KR" sz="3200" spc="-142" dirty="0">
                <a:solidFill>
                  <a:prstClr val="black"/>
                </a:solidFill>
              </a:rPr>
              <a:t>need </a:t>
            </a:r>
            <a:r>
              <a:rPr lang="en-US" altLang="ko-KR" sz="3200" spc="-142" dirty="0" smtClean="0">
                <a:solidFill>
                  <a:prstClr val="black"/>
                </a:solidFill>
              </a:rPr>
              <a:t>for </a:t>
            </a:r>
            <a:r>
              <a:rPr lang="en-US" altLang="ko-KR" sz="3200" spc="-142" dirty="0">
                <a:solidFill>
                  <a:prstClr val="black"/>
                </a:solidFill>
              </a:rPr>
              <a:t>geospatial technology education and industry </a:t>
            </a:r>
            <a:r>
              <a:rPr lang="en-US" altLang="ko-KR" sz="3200" spc="-142" dirty="0" smtClean="0">
                <a:solidFill>
                  <a:prstClr val="black"/>
                </a:solidFill>
              </a:rPr>
              <a:t>. </a:t>
            </a:r>
            <a:endParaRPr lang="en-US" altLang="ko-KR" sz="3200" spc="-142" dirty="0" smtClean="0">
              <a:solidFill>
                <a:prstClr val="black"/>
              </a:solidFill>
            </a:endParaRPr>
          </a:p>
          <a:p>
            <a:pPr marL="457200" indent="-4572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  <a:defRPr/>
            </a:pPr>
            <a:r>
              <a:rPr lang="en-GB" sz="3200" dirty="0" smtClean="0"/>
              <a:t>Support </a:t>
            </a:r>
            <a:r>
              <a:rPr lang="en-GB" sz="3200" dirty="0"/>
              <a:t>the goals of the Geo-For-All initiative of </a:t>
            </a:r>
            <a:r>
              <a:rPr lang="en-GB" sz="3200" dirty="0" smtClean="0"/>
              <a:t>the ICA-</a:t>
            </a:r>
            <a:r>
              <a:rPr lang="en-GB" sz="3200" dirty="0" err="1" smtClean="0"/>
              <a:t>OSGeo</a:t>
            </a:r>
            <a:r>
              <a:rPr lang="en-GB" sz="3200" dirty="0" smtClean="0"/>
              <a:t>-ISPRS </a:t>
            </a:r>
            <a:r>
              <a:rPr lang="en-GB" sz="3200" dirty="0"/>
              <a:t>pact.</a:t>
            </a:r>
            <a:endParaRPr lang="en-US" altLang="ko-KR" sz="3200" spc="-142" dirty="0" smtClean="0">
              <a:solidFill>
                <a:prstClr val="black"/>
              </a:solidFill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1597899" y="2735780"/>
            <a:ext cx="26835511" cy="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모서리가 둥근 직사각형 13"/>
          <p:cNvSpPr/>
          <p:nvPr/>
        </p:nvSpPr>
        <p:spPr>
          <a:xfrm>
            <a:off x="1" y="0"/>
            <a:ext cx="29215096" cy="324659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41" tIns="64670" rIns="129341" bIns="64670" rtlCol="0" anchor="ctr"/>
          <a:lstStyle/>
          <a:p>
            <a:pPr algn="ctr">
              <a:spcBef>
                <a:spcPts val="707"/>
              </a:spcBef>
              <a:spcAft>
                <a:spcPts val="707"/>
              </a:spcAft>
            </a:pPr>
            <a:r>
              <a:rPr lang="en-US" altLang="ko-KR" sz="66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A FRAMEWORK FOR AN </a:t>
            </a:r>
            <a:r>
              <a:rPr lang="en-US" altLang="ko-KR" sz="6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/>
            </a:r>
            <a:br>
              <a:rPr lang="en-US" altLang="ko-KR" sz="6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ko-KR" sz="6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OPEN </a:t>
            </a:r>
            <a:r>
              <a:rPr lang="en-US" altLang="ko-KR" sz="6600" b="1" dirty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SOURCE GEOSPATIAL CERTIFICATION MODEL</a:t>
            </a:r>
            <a:endParaRPr lang="ko-KR" altLang="en-US" sz="66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89790" y="3721781"/>
            <a:ext cx="26835516" cy="2223484"/>
          </a:xfrm>
          <a:prstGeom prst="rect">
            <a:avLst/>
          </a:prstGeom>
          <a:noFill/>
        </p:spPr>
        <p:txBody>
          <a:bodyPr wrap="square" lIns="129341" tIns="64670" rIns="129341" bIns="64670" rtlCol="0">
            <a:spAutoFit/>
          </a:bodyPr>
          <a:lstStyle/>
          <a:p>
            <a:r>
              <a:rPr lang="en-US" sz="3200" dirty="0" smtClean="0"/>
              <a:t>Franz </a:t>
            </a:r>
            <a:r>
              <a:rPr lang="en-US" sz="3200" dirty="0"/>
              <a:t>Josef </a:t>
            </a:r>
            <a:r>
              <a:rPr lang="en-US" sz="3200" dirty="0" smtClean="0"/>
              <a:t>Behr, Stuttgart </a:t>
            </a:r>
            <a:r>
              <a:rPr lang="en-US" sz="3200" dirty="0"/>
              <a:t>University of Applied Sciences</a:t>
            </a:r>
            <a:r>
              <a:rPr lang="en-US" sz="3200" dirty="0" smtClean="0"/>
              <a:t>, </a:t>
            </a:r>
            <a:r>
              <a:rPr lang="en-US" sz="3200" dirty="0"/>
              <a:t>Germany </a:t>
            </a:r>
            <a:r>
              <a:rPr lang="en-US" sz="3200" dirty="0" smtClean="0"/>
              <a:t>&lt;franz-josef.behr@hft-stuttgart.de&gt;, </a:t>
            </a:r>
            <a:r>
              <a:rPr lang="en-US" sz="3200" dirty="0" err="1" smtClean="0"/>
              <a:t>Tanzeel</a:t>
            </a:r>
            <a:r>
              <a:rPr lang="en-US" sz="3200" dirty="0" smtClean="0"/>
              <a:t> Ur </a:t>
            </a:r>
            <a:r>
              <a:rPr lang="en-US" sz="3200" dirty="0" err="1" smtClean="0"/>
              <a:t>Rehman</a:t>
            </a:r>
            <a:r>
              <a:rPr lang="en-US" sz="3200" dirty="0" smtClean="0"/>
              <a:t> Khan, Stuttgart University of Applied Sciences, Germany &lt;Tanzeelrehman130@hotmail.com&gt;, Philip Davis, Director Geo Academy, </a:t>
            </a:r>
            <a:r>
              <a:rPr lang="en-US" sz="3200" dirty="0"/>
              <a:t>USA &lt; pdavis@delmar.edu &gt;</a:t>
            </a:r>
          </a:p>
          <a:p>
            <a:r>
              <a:rPr lang="en-US" sz="3600" dirty="0"/>
              <a:t/>
            </a:r>
            <a:br>
              <a:rPr lang="en-US" sz="3600" dirty="0"/>
            </a:br>
            <a:r>
              <a:rPr lang="en-US" altLang="ko-KR" sz="3600" dirty="0" smtClean="0">
                <a:solidFill>
                  <a:srgbClr val="7030A0"/>
                </a:solidFill>
              </a:rPr>
              <a:t> </a:t>
            </a:r>
            <a:endParaRPr lang="ko-KR" altLang="en-US" sz="3600" dirty="0">
              <a:solidFill>
                <a:srgbClr val="7030A0"/>
              </a:solidFill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797600" y="5952735"/>
            <a:ext cx="28293946" cy="2016746"/>
          </a:xfrm>
          <a:prstGeom prst="roundRect">
            <a:avLst>
              <a:gd name="adj" fmla="val 19947"/>
            </a:avLst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9341" tIns="64670" rIns="129341" bIns="64670" rtlCol="0" anchor="ctr"/>
          <a:lstStyle/>
          <a:p>
            <a:pPr marL="285737" indent="-285737">
              <a:buFont typeface="Wingdings" panose="05000000000000000000" pitchFamily="2" charset="2"/>
              <a:buChar char="Ø"/>
            </a:pPr>
            <a:endParaRPr lang="en-US" altLang="ko-KR" sz="3000" dirty="0">
              <a:solidFill>
                <a:schemeClr val="tx1"/>
              </a:solidFill>
            </a:endParaRPr>
          </a:p>
          <a:p>
            <a:endParaRPr lang="en-US" altLang="ko-KR" sz="30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94311" y="4977758"/>
            <a:ext cx="9187286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000" b="1" dirty="0">
                <a:solidFill>
                  <a:schemeClr val="accent1">
                    <a:lumMod val="50000"/>
                  </a:schemeClr>
                </a:solidFill>
              </a:rPr>
              <a:t>Introduction</a:t>
            </a:r>
            <a:endParaRPr lang="ko-KR" alt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826175" y="9473817"/>
            <a:ext cx="27866860" cy="4924265"/>
          </a:xfrm>
          <a:prstGeom prst="roundRect">
            <a:avLst>
              <a:gd name="adj" fmla="val 3681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ko-KR" sz="3000" dirty="0">
              <a:solidFill>
                <a:schemeClr val="dk1"/>
              </a:solidFill>
            </a:endParaRPr>
          </a:p>
          <a:p>
            <a:pPr lvl="1"/>
            <a:endParaRPr lang="en-US" altLang="ko-KR" dirty="0">
              <a:solidFill>
                <a:schemeClr val="dk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508027" y="-5870231"/>
            <a:ext cx="1242076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</a:rPr>
              <a:t>Analysis of Existing Certifications Approaches</a:t>
            </a:r>
            <a:endParaRPr lang="ko-KR" alt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AutoShape 25"/>
          <p:cNvSpPr>
            <a:spLocks noChangeAspect="1" noChangeArrowheads="1"/>
          </p:cNvSpPr>
          <p:nvPr/>
        </p:nvSpPr>
        <p:spPr bwMode="auto">
          <a:xfrm>
            <a:off x="3898352" y="9851301"/>
            <a:ext cx="1480189" cy="754458"/>
          </a:xfrm>
          <a:prstGeom prst="parallelogram">
            <a:avLst>
              <a:gd name="adj" fmla="val 43088"/>
            </a:avLst>
          </a:prstGeom>
          <a:gradFill rotWithShape="1">
            <a:gsLst>
              <a:gs pos="0">
                <a:schemeClr val="bg1">
                  <a:alpha val="67999"/>
                </a:schemeClr>
              </a:gs>
              <a:gs pos="100000">
                <a:schemeClr val="accent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 sz="6870"/>
          </a:p>
        </p:txBody>
      </p:sp>
      <p:sp>
        <p:nvSpPr>
          <p:cNvPr id="73" name="Freeform 20"/>
          <p:cNvSpPr>
            <a:spLocks noChangeAspect="1"/>
          </p:cNvSpPr>
          <p:nvPr/>
        </p:nvSpPr>
        <p:spPr bwMode="auto">
          <a:xfrm flipV="1">
            <a:off x="727571" y="15757970"/>
            <a:ext cx="21170071" cy="142181"/>
          </a:xfrm>
          <a:custGeom>
            <a:avLst/>
            <a:gdLst/>
            <a:ahLst/>
            <a:cxnLst>
              <a:cxn ang="0">
                <a:pos x="184" y="3"/>
              </a:cxn>
              <a:cxn ang="0">
                <a:pos x="2454" y="0"/>
              </a:cxn>
              <a:cxn ang="0">
                <a:pos x="2493" y="45"/>
              </a:cxn>
              <a:cxn ang="0">
                <a:pos x="2361" y="1052"/>
              </a:cxn>
              <a:cxn ang="0">
                <a:pos x="2321" y="1091"/>
              </a:cxn>
              <a:cxn ang="0">
                <a:pos x="53" y="1085"/>
              </a:cxn>
              <a:cxn ang="0">
                <a:pos x="5" y="1049"/>
              </a:cxn>
              <a:cxn ang="0">
                <a:pos x="133" y="39"/>
              </a:cxn>
              <a:cxn ang="0">
                <a:pos x="184" y="3"/>
              </a:cxn>
            </a:cxnLst>
            <a:rect l="0" t="0" r="r" b="b"/>
            <a:pathLst>
              <a:path w="2495" h="1091">
                <a:moveTo>
                  <a:pt x="184" y="3"/>
                </a:moveTo>
                <a:cubicBezTo>
                  <a:pt x="1319" y="1"/>
                  <a:pt x="2454" y="0"/>
                  <a:pt x="2454" y="0"/>
                </a:cubicBezTo>
                <a:cubicBezTo>
                  <a:pt x="2480" y="2"/>
                  <a:pt x="2495" y="23"/>
                  <a:pt x="2493" y="45"/>
                </a:cubicBezTo>
                <a:cubicBezTo>
                  <a:pt x="2493" y="45"/>
                  <a:pt x="2427" y="548"/>
                  <a:pt x="2361" y="1052"/>
                </a:cubicBezTo>
                <a:cubicBezTo>
                  <a:pt x="2358" y="1080"/>
                  <a:pt x="2349" y="1089"/>
                  <a:pt x="2321" y="1091"/>
                </a:cubicBezTo>
                <a:cubicBezTo>
                  <a:pt x="2321" y="1091"/>
                  <a:pt x="1187" y="1088"/>
                  <a:pt x="53" y="1085"/>
                </a:cubicBezTo>
                <a:cubicBezTo>
                  <a:pt x="24" y="1086"/>
                  <a:pt x="0" y="1076"/>
                  <a:pt x="5" y="1049"/>
                </a:cubicBezTo>
                <a:cubicBezTo>
                  <a:pt x="5" y="1049"/>
                  <a:pt x="69" y="544"/>
                  <a:pt x="133" y="39"/>
                </a:cubicBezTo>
                <a:cubicBezTo>
                  <a:pt x="138" y="9"/>
                  <a:pt x="159" y="0"/>
                  <a:pt x="184" y="3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alpha val="0"/>
                </a:scheme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ko-KR" altLang="en-US" sz="6870"/>
          </a:p>
        </p:txBody>
      </p:sp>
      <p:sp>
        <p:nvSpPr>
          <p:cNvPr id="76" name="TextBox 75"/>
          <p:cNvSpPr txBox="1"/>
          <p:nvPr/>
        </p:nvSpPr>
        <p:spPr>
          <a:xfrm>
            <a:off x="1416445" y="14985675"/>
            <a:ext cx="2354171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000" b="1" dirty="0">
                <a:solidFill>
                  <a:schemeClr val="accent1">
                    <a:lumMod val="50000"/>
                  </a:schemeClr>
                </a:solidFill>
              </a:rPr>
              <a:t>Analysis of Existing Certifications </a:t>
            </a:r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</a:rPr>
              <a:t>Approaches, Bodies of Knowledge, </a:t>
            </a:r>
            <a:r>
              <a:rPr lang="en-US" altLang="ko-KR" sz="4000" b="1" dirty="0">
                <a:solidFill>
                  <a:schemeClr val="accent1">
                    <a:lumMod val="50000"/>
                  </a:schemeClr>
                </a:solidFill>
              </a:rPr>
              <a:t>Interviews &amp; Worldwide </a:t>
            </a:r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</a:rPr>
              <a:t>Survey</a:t>
            </a:r>
            <a:endParaRPr lang="ko-KR" alt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5" name="Freeform 20"/>
          <p:cNvSpPr>
            <a:spLocks noChangeAspect="1"/>
          </p:cNvSpPr>
          <p:nvPr/>
        </p:nvSpPr>
        <p:spPr bwMode="auto">
          <a:xfrm>
            <a:off x="29430786" y="43113900"/>
            <a:ext cx="28161753" cy="189138"/>
          </a:xfrm>
          <a:custGeom>
            <a:avLst/>
            <a:gdLst/>
            <a:ahLst/>
            <a:cxnLst>
              <a:cxn ang="0">
                <a:pos x="184" y="3"/>
              </a:cxn>
              <a:cxn ang="0">
                <a:pos x="2454" y="0"/>
              </a:cxn>
              <a:cxn ang="0">
                <a:pos x="2493" y="45"/>
              </a:cxn>
              <a:cxn ang="0">
                <a:pos x="2361" y="1052"/>
              </a:cxn>
              <a:cxn ang="0">
                <a:pos x="2321" y="1091"/>
              </a:cxn>
              <a:cxn ang="0">
                <a:pos x="53" y="1085"/>
              </a:cxn>
              <a:cxn ang="0">
                <a:pos x="5" y="1049"/>
              </a:cxn>
              <a:cxn ang="0">
                <a:pos x="133" y="39"/>
              </a:cxn>
              <a:cxn ang="0">
                <a:pos x="184" y="3"/>
              </a:cxn>
            </a:cxnLst>
            <a:rect l="0" t="0" r="r" b="b"/>
            <a:pathLst>
              <a:path w="2495" h="1091">
                <a:moveTo>
                  <a:pt x="184" y="3"/>
                </a:moveTo>
                <a:cubicBezTo>
                  <a:pt x="1319" y="1"/>
                  <a:pt x="2454" y="0"/>
                  <a:pt x="2454" y="0"/>
                </a:cubicBezTo>
                <a:cubicBezTo>
                  <a:pt x="2480" y="2"/>
                  <a:pt x="2495" y="23"/>
                  <a:pt x="2493" y="45"/>
                </a:cubicBezTo>
                <a:cubicBezTo>
                  <a:pt x="2493" y="45"/>
                  <a:pt x="2427" y="548"/>
                  <a:pt x="2361" y="1052"/>
                </a:cubicBezTo>
                <a:cubicBezTo>
                  <a:pt x="2358" y="1080"/>
                  <a:pt x="2349" y="1089"/>
                  <a:pt x="2321" y="1091"/>
                </a:cubicBezTo>
                <a:cubicBezTo>
                  <a:pt x="2321" y="1091"/>
                  <a:pt x="1187" y="1088"/>
                  <a:pt x="53" y="1085"/>
                </a:cubicBezTo>
                <a:cubicBezTo>
                  <a:pt x="24" y="1086"/>
                  <a:pt x="0" y="1076"/>
                  <a:pt x="5" y="1049"/>
                </a:cubicBezTo>
                <a:cubicBezTo>
                  <a:pt x="5" y="1049"/>
                  <a:pt x="69" y="544"/>
                  <a:pt x="133" y="39"/>
                </a:cubicBezTo>
                <a:cubicBezTo>
                  <a:pt x="138" y="9"/>
                  <a:pt x="159" y="0"/>
                  <a:pt x="184" y="3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alpha val="0"/>
                </a:scheme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ko-KR" altLang="en-US" sz="6870"/>
          </a:p>
        </p:txBody>
      </p:sp>
      <p:sp>
        <p:nvSpPr>
          <p:cNvPr id="110" name="모서리가 둥근 직사각형 92"/>
          <p:cNvSpPr/>
          <p:nvPr/>
        </p:nvSpPr>
        <p:spPr>
          <a:xfrm>
            <a:off x="868681" y="15986861"/>
            <a:ext cx="28020643" cy="7448341"/>
          </a:xfrm>
          <a:prstGeom prst="roundRect">
            <a:avLst>
              <a:gd name="adj" fmla="val 5612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3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4507" y="25674130"/>
            <a:ext cx="7849814" cy="446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1" name="TextBox 110"/>
          <p:cNvSpPr txBox="1"/>
          <p:nvPr/>
        </p:nvSpPr>
        <p:spPr>
          <a:xfrm>
            <a:off x="33375469" y="35294554"/>
            <a:ext cx="7113900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9984" indent="-359984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  <a:defRPr/>
            </a:pPr>
            <a:r>
              <a:rPr lang="en-US" altLang="ko-KR" sz="3000" spc="-142" dirty="0">
                <a:solidFill>
                  <a:prstClr val="black"/>
                </a:solidFill>
              </a:rPr>
              <a:t>Broad range of competencies, Curriculum evaluation, Planning and Development</a:t>
            </a:r>
          </a:p>
          <a:p>
            <a:pPr marL="359984" indent="-359984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  <a:defRPr/>
            </a:pPr>
            <a:r>
              <a:rPr lang="en-US" altLang="ko-KR" sz="3000" spc="-142" dirty="0" smtClean="0">
                <a:solidFill>
                  <a:prstClr val="black"/>
                </a:solidFill>
              </a:rPr>
              <a:t>Resources </a:t>
            </a:r>
            <a:r>
              <a:rPr lang="en-US" altLang="ko-KR" sz="3000" spc="-142" dirty="0">
                <a:solidFill>
                  <a:prstClr val="black"/>
                </a:solidFill>
              </a:rPr>
              <a:t>for </a:t>
            </a:r>
            <a:r>
              <a:rPr lang="en-US" altLang="ko-KR" sz="3000" spc="-142" dirty="0" smtClean="0">
                <a:solidFill>
                  <a:prstClr val="black"/>
                </a:solidFill>
              </a:rPr>
              <a:t> Certification and production of Geospatial Work Force.</a:t>
            </a:r>
          </a:p>
          <a:p>
            <a:pPr marL="359984" indent="-359984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  <a:defRPr/>
            </a:pPr>
            <a:endParaRPr lang="en-US" altLang="ko-KR" sz="3000" spc="-142" dirty="0">
              <a:solidFill>
                <a:prstClr val="black"/>
              </a:solidFill>
            </a:endParaRPr>
          </a:p>
        </p:txBody>
      </p:sp>
      <p:sp>
        <p:nvSpPr>
          <p:cNvPr id="112" name="모서리가 둥근 직사각형 92"/>
          <p:cNvSpPr/>
          <p:nvPr/>
        </p:nvSpPr>
        <p:spPr>
          <a:xfrm>
            <a:off x="14725981" y="18389376"/>
            <a:ext cx="2367180" cy="2229133"/>
          </a:xfrm>
          <a:prstGeom prst="roundRect">
            <a:avLst>
              <a:gd name="adj" fmla="val 5612"/>
            </a:avLst>
          </a:prstGeom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altLang="ko-KR" sz="11500" dirty="0" smtClean="0"/>
              <a:t>+</a:t>
            </a:r>
            <a:endParaRPr lang="ko-KR" altLang="en-US" sz="3000" dirty="0"/>
          </a:p>
        </p:txBody>
      </p:sp>
      <p:sp>
        <p:nvSpPr>
          <p:cNvPr id="122" name="TextBox 121"/>
          <p:cNvSpPr txBox="1"/>
          <p:nvPr/>
        </p:nvSpPr>
        <p:spPr>
          <a:xfrm>
            <a:off x="22772125" y="16451611"/>
            <a:ext cx="5920910" cy="2221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ko-KR" sz="3000" spc="-142" dirty="0">
                <a:solidFill>
                  <a:prstClr val="black"/>
                </a:solidFill>
              </a:rPr>
              <a:t>Survey on Open Source Geospatial </a:t>
            </a:r>
            <a:r>
              <a:rPr lang="en-US" altLang="ko-KR" sz="3000" spc="-142" dirty="0" smtClean="0">
                <a:solidFill>
                  <a:prstClr val="black"/>
                </a:solidFill>
              </a:rPr>
              <a:t>Certification</a:t>
            </a:r>
            <a:br>
              <a:rPr lang="en-US" altLang="ko-KR" sz="3000" spc="-142" dirty="0" smtClean="0">
                <a:solidFill>
                  <a:prstClr val="black"/>
                </a:solidFill>
              </a:rPr>
            </a:br>
            <a:r>
              <a:rPr lang="en-US" altLang="ko-KR" sz="2000" spc="-142" dirty="0" smtClean="0">
                <a:solidFill>
                  <a:prstClr val="black"/>
                </a:solidFill>
              </a:rPr>
              <a:t>https://docs.google.com/forms/d/1FPvv_QgR8zMCdFzqGgrm5zLT8KvC7j4VTmXTtflYnGk/viewform?edit_requested=true</a:t>
            </a:r>
          </a:p>
          <a:p>
            <a:pPr marL="359984" indent="-359984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Ø"/>
              <a:defRPr/>
            </a:pPr>
            <a:endParaRPr lang="en-US" altLang="ko-KR" sz="3000" spc="-142" dirty="0">
              <a:solidFill>
                <a:prstClr val="black"/>
              </a:solidFill>
            </a:endParaRPr>
          </a:p>
        </p:txBody>
      </p:sp>
      <p:sp>
        <p:nvSpPr>
          <p:cNvPr id="127" name="모서리가 둥근 직사각형 92"/>
          <p:cNvSpPr/>
          <p:nvPr/>
        </p:nvSpPr>
        <p:spPr>
          <a:xfrm>
            <a:off x="-21830605" y="5190239"/>
            <a:ext cx="14007673" cy="5656506"/>
          </a:xfrm>
          <a:prstGeom prst="roundRect">
            <a:avLst>
              <a:gd name="adj" fmla="val 5612"/>
            </a:avLst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3000" dirty="0"/>
          </a:p>
        </p:txBody>
      </p:sp>
      <p:sp>
        <p:nvSpPr>
          <p:cNvPr id="134" name="Freeform 20"/>
          <p:cNvSpPr>
            <a:spLocks noChangeAspect="1"/>
          </p:cNvSpPr>
          <p:nvPr/>
        </p:nvSpPr>
        <p:spPr bwMode="auto">
          <a:xfrm flipV="1">
            <a:off x="-27409336" y="25126023"/>
            <a:ext cx="12420988" cy="83421"/>
          </a:xfrm>
          <a:custGeom>
            <a:avLst/>
            <a:gdLst/>
            <a:ahLst/>
            <a:cxnLst>
              <a:cxn ang="0">
                <a:pos x="184" y="3"/>
              </a:cxn>
              <a:cxn ang="0">
                <a:pos x="2454" y="0"/>
              </a:cxn>
              <a:cxn ang="0">
                <a:pos x="2493" y="45"/>
              </a:cxn>
              <a:cxn ang="0">
                <a:pos x="2361" y="1052"/>
              </a:cxn>
              <a:cxn ang="0">
                <a:pos x="2321" y="1091"/>
              </a:cxn>
              <a:cxn ang="0">
                <a:pos x="53" y="1085"/>
              </a:cxn>
              <a:cxn ang="0">
                <a:pos x="5" y="1049"/>
              </a:cxn>
              <a:cxn ang="0">
                <a:pos x="133" y="39"/>
              </a:cxn>
              <a:cxn ang="0">
                <a:pos x="184" y="3"/>
              </a:cxn>
            </a:cxnLst>
            <a:rect l="0" t="0" r="r" b="b"/>
            <a:pathLst>
              <a:path w="2495" h="1091">
                <a:moveTo>
                  <a:pt x="184" y="3"/>
                </a:moveTo>
                <a:cubicBezTo>
                  <a:pt x="1319" y="1"/>
                  <a:pt x="2454" y="0"/>
                  <a:pt x="2454" y="0"/>
                </a:cubicBezTo>
                <a:cubicBezTo>
                  <a:pt x="2480" y="2"/>
                  <a:pt x="2495" y="23"/>
                  <a:pt x="2493" y="45"/>
                </a:cubicBezTo>
                <a:cubicBezTo>
                  <a:pt x="2493" y="45"/>
                  <a:pt x="2427" y="548"/>
                  <a:pt x="2361" y="1052"/>
                </a:cubicBezTo>
                <a:cubicBezTo>
                  <a:pt x="2358" y="1080"/>
                  <a:pt x="2349" y="1089"/>
                  <a:pt x="2321" y="1091"/>
                </a:cubicBezTo>
                <a:cubicBezTo>
                  <a:pt x="2321" y="1091"/>
                  <a:pt x="1187" y="1088"/>
                  <a:pt x="53" y="1085"/>
                </a:cubicBezTo>
                <a:cubicBezTo>
                  <a:pt x="24" y="1086"/>
                  <a:pt x="0" y="1076"/>
                  <a:pt x="5" y="1049"/>
                </a:cubicBezTo>
                <a:cubicBezTo>
                  <a:pt x="5" y="1049"/>
                  <a:pt x="69" y="544"/>
                  <a:pt x="133" y="39"/>
                </a:cubicBezTo>
                <a:cubicBezTo>
                  <a:pt x="138" y="9"/>
                  <a:pt x="159" y="0"/>
                  <a:pt x="184" y="3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alpha val="0"/>
                </a:scheme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ko-KR" altLang="en-US" sz="6870"/>
          </a:p>
        </p:txBody>
      </p:sp>
      <p:sp>
        <p:nvSpPr>
          <p:cNvPr id="137" name="TextBox 136"/>
          <p:cNvSpPr txBox="1"/>
          <p:nvPr/>
        </p:nvSpPr>
        <p:spPr>
          <a:xfrm>
            <a:off x="1423092" y="32866386"/>
            <a:ext cx="1242076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</a:rPr>
              <a:t>Open Source Geospatial Certification Model</a:t>
            </a:r>
            <a:endParaRPr lang="ko-KR" alt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50" y="13110421"/>
            <a:ext cx="13267211" cy="6126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7770" y="40914818"/>
            <a:ext cx="6715545" cy="1110905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41" y="40801512"/>
            <a:ext cx="4236290" cy="1337519"/>
          </a:xfrm>
          <a:prstGeom prst="rect">
            <a:avLst/>
          </a:prstGeom>
        </p:spPr>
      </p:pic>
      <p:pic>
        <p:nvPicPr>
          <p:cNvPr id="144" name="Diagram 8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7" r="-966"/>
          <a:stretch>
            <a:fillRect/>
          </a:stretch>
        </p:blipFill>
        <p:spPr bwMode="auto">
          <a:xfrm>
            <a:off x="22600243" y="35097170"/>
            <a:ext cx="4935603" cy="353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" name="TextBox 144"/>
          <p:cNvSpPr txBox="1"/>
          <p:nvPr/>
        </p:nvSpPr>
        <p:spPr>
          <a:xfrm>
            <a:off x="22669088" y="33612636"/>
            <a:ext cx="5349434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  <a:defRPr/>
            </a:pPr>
            <a:r>
              <a:rPr lang="en-US" altLang="ko-KR" sz="3000" spc="-142" dirty="0" smtClean="0">
                <a:solidFill>
                  <a:prstClr val="black"/>
                </a:solidFill>
              </a:rPr>
              <a:t>Open Source based Geospatial Competency Certification (Launch: Aug 2016)</a:t>
            </a:r>
            <a:endParaRPr lang="en-US" altLang="ko-KR" sz="3000" spc="-142" dirty="0">
              <a:solidFill>
                <a:prstClr val="black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en-US" altLang="ko-KR" sz="3000" spc="-142" dirty="0">
              <a:solidFill>
                <a:prstClr val="black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en-US" altLang="ko-KR" sz="3000" spc="-142" dirty="0">
              <a:solidFill>
                <a:prstClr val="black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defRPr/>
            </a:pPr>
            <a:endParaRPr lang="en-US" altLang="ko-KR" sz="3000" spc="-142" dirty="0">
              <a:solidFill>
                <a:prstClr val="black"/>
              </a:solidFill>
            </a:endParaRPr>
          </a:p>
        </p:txBody>
      </p:sp>
      <p:sp>
        <p:nvSpPr>
          <p:cNvPr id="92" name="Freeform 20"/>
          <p:cNvSpPr>
            <a:spLocks noChangeAspect="1"/>
          </p:cNvSpPr>
          <p:nvPr/>
        </p:nvSpPr>
        <p:spPr bwMode="auto">
          <a:xfrm flipV="1">
            <a:off x="886337" y="9228627"/>
            <a:ext cx="12420988" cy="83421"/>
          </a:xfrm>
          <a:custGeom>
            <a:avLst/>
            <a:gdLst/>
            <a:ahLst/>
            <a:cxnLst>
              <a:cxn ang="0">
                <a:pos x="184" y="3"/>
              </a:cxn>
              <a:cxn ang="0">
                <a:pos x="2454" y="0"/>
              </a:cxn>
              <a:cxn ang="0">
                <a:pos x="2493" y="45"/>
              </a:cxn>
              <a:cxn ang="0">
                <a:pos x="2361" y="1052"/>
              </a:cxn>
              <a:cxn ang="0">
                <a:pos x="2321" y="1091"/>
              </a:cxn>
              <a:cxn ang="0">
                <a:pos x="53" y="1085"/>
              </a:cxn>
              <a:cxn ang="0">
                <a:pos x="5" y="1049"/>
              </a:cxn>
              <a:cxn ang="0">
                <a:pos x="133" y="39"/>
              </a:cxn>
              <a:cxn ang="0">
                <a:pos x="184" y="3"/>
              </a:cxn>
            </a:cxnLst>
            <a:rect l="0" t="0" r="r" b="b"/>
            <a:pathLst>
              <a:path w="2495" h="1091">
                <a:moveTo>
                  <a:pt x="184" y="3"/>
                </a:moveTo>
                <a:cubicBezTo>
                  <a:pt x="1319" y="1"/>
                  <a:pt x="2454" y="0"/>
                  <a:pt x="2454" y="0"/>
                </a:cubicBezTo>
                <a:cubicBezTo>
                  <a:pt x="2480" y="2"/>
                  <a:pt x="2495" y="23"/>
                  <a:pt x="2493" y="45"/>
                </a:cubicBezTo>
                <a:cubicBezTo>
                  <a:pt x="2493" y="45"/>
                  <a:pt x="2427" y="548"/>
                  <a:pt x="2361" y="1052"/>
                </a:cubicBezTo>
                <a:cubicBezTo>
                  <a:pt x="2358" y="1080"/>
                  <a:pt x="2349" y="1089"/>
                  <a:pt x="2321" y="1091"/>
                </a:cubicBezTo>
                <a:cubicBezTo>
                  <a:pt x="2321" y="1091"/>
                  <a:pt x="1187" y="1088"/>
                  <a:pt x="53" y="1085"/>
                </a:cubicBezTo>
                <a:cubicBezTo>
                  <a:pt x="24" y="1086"/>
                  <a:pt x="0" y="1076"/>
                  <a:pt x="5" y="1049"/>
                </a:cubicBezTo>
                <a:cubicBezTo>
                  <a:pt x="5" y="1049"/>
                  <a:pt x="69" y="544"/>
                  <a:pt x="133" y="39"/>
                </a:cubicBezTo>
                <a:cubicBezTo>
                  <a:pt x="138" y="9"/>
                  <a:pt x="159" y="0"/>
                  <a:pt x="184" y="3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alpha val="0"/>
                </a:schemeClr>
              </a:gs>
              <a:gs pos="100000">
                <a:schemeClr val="tx1">
                  <a:alpha val="60001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ko-KR" altLang="en-US" sz="687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364" y="5633256"/>
            <a:ext cx="10723563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6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3052" y="41290854"/>
            <a:ext cx="3592449" cy="70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" name="TextBox 33"/>
          <p:cNvSpPr txBox="1"/>
          <p:nvPr/>
        </p:nvSpPr>
        <p:spPr>
          <a:xfrm>
            <a:off x="1480027" y="8461463"/>
            <a:ext cx="1242076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</a:rPr>
              <a:t>Methodological approach</a:t>
            </a:r>
            <a:endParaRPr lang="ko-KR" alt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184363" y="9873767"/>
            <a:ext cx="1562772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de-DE" altLang="de-DE" sz="3200" dirty="0"/>
              <a:t>Analysis </a:t>
            </a:r>
            <a:r>
              <a:rPr lang="de-DE" altLang="de-DE" sz="3200" dirty="0" err="1"/>
              <a:t>of</a:t>
            </a:r>
            <a:r>
              <a:rPr lang="de-DE" altLang="de-DE" sz="3200" dirty="0"/>
              <a:t> </a:t>
            </a:r>
            <a:r>
              <a:rPr lang="de-DE" altLang="de-DE" sz="3200" dirty="0" err="1"/>
              <a:t>existing</a:t>
            </a:r>
            <a:r>
              <a:rPr lang="de-DE" altLang="de-DE" sz="3200" dirty="0"/>
              <a:t> (</a:t>
            </a:r>
            <a:r>
              <a:rPr lang="de-DE" altLang="de-DE" sz="3200" dirty="0" err="1"/>
              <a:t>spatial</a:t>
            </a:r>
            <a:r>
              <a:rPr lang="de-DE" altLang="de-DE" sz="3200" dirty="0"/>
              <a:t>) </a:t>
            </a:r>
            <a:r>
              <a:rPr lang="de-DE" altLang="de-DE" sz="3200" dirty="0" err="1"/>
              <a:t>certifications</a:t>
            </a:r>
            <a:r>
              <a:rPr lang="de-DE" altLang="de-DE" sz="3200" dirty="0"/>
              <a:t> </a:t>
            </a:r>
            <a:r>
              <a:rPr lang="de-DE" altLang="de-DE" sz="3200" dirty="0" err="1"/>
              <a:t>offered</a:t>
            </a:r>
            <a:r>
              <a:rPr lang="de-DE" altLang="de-DE" sz="3200" dirty="0"/>
              <a:t> </a:t>
            </a:r>
            <a:r>
              <a:rPr lang="de-DE" altLang="de-DE" sz="3200" dirty="0" smtClean="0"/>
              <a:t>(</a:t>
            </a:r>
            <a:r>
              <a:rPr lang="de-DE" altLang="de-DE" sz="3200" dirty="0"/>
              <a:t>8 </a:t>
            </a:r>
            <a:r>
              <a:rPr lang="de-DE" altLang="de-DE" sz="3200" dirty="0" err="1" smtClean="0"/>
              <a:t>institutions</a:t>
            </a:r>
            <a:r>
              <a:rPr lang="de-DE" altLang="de-DE" sz="3200" dirty="0" smtClean="0"/>
              <a:t>)</a:t>
            </a:r>
            <a:endParaRPr lang="de-DE" altLang="de-DE" sz="3200" dirty="0"/>
          </a:p>
          <a:p>
            <a:pPr marL="742950" indent="-742950">
              <a:buFont typeface="+mj-lt"/>
              <a:buAutoNum type="arabicPeriod"/>
            </a:pPr>
            <a:r>
              <a:rPr lang="de-DE" altLang="de-DE" sz="3200" dirty="0"/>
              <a:t>Analysis </a:t>
            </a:r>
            <a:r>
              <a:rPr lang="de-DE" altLang="de-DE" sz="3200" dirty="0" err="1"/>
              <a:t>of</a:t>
            </a:r>
            <a:r>
              <a:rPr lang="de-DE" altLang="de-DE" sz="3200" dirty="0"/>
              <a:t> </a:t>
            </a:r>
            <a:r>
              <a:rPr lang="de-DE" altLang="de-DE" sz="3200" dirty="0" err="1"/>
              <a:t>existing</a:t>
            </a:r>
            <a:r>
              <a:rPr lang="de-DE" altLang="de-DE" sz="3200" dirty="0"/>
              <a:t> </a:t>
            </a:r>
            <a:r>
              <a:rPr lang="de-DE" altLang="de-DE" sz="3200" dirty="0" err="1"/>
              <a:t>Bodies</a:t>
            </a:r>
            <a:r>
              <a:rPr lang="de-DE" altLang="de-DE" sz="3200" dirty="0"/>
              <a:t> </a:t>
            </a:r>
            <a:r>
              <a:rPr lang="de-DE" altLang="de-DE" sz="3200" dirty="0" err="1"/>
              <a:t>of</a:t>
            </a:r>
            <a:r>
              <a:rPr lang="de-DE" altLang="de-DE" sz="3200" dirty="0"/>
              <a:t> Knowledge, </a:t>
            </a:r>
            <a:r>
              <a:rPr lang="de-DE" altLang="de-DE" sz="3200" dirty="0" err="1"/>
              <a:t>emphasizing</a:t>
            </a:r>
            <a:r>
              <a:rPr lang="de-DE" altLang="de-DE" sz="3200" dirty="0"/>
              <a:t> </a:t>
            </a:r>
            <a:r>
              <a:rPr lang="de-DE" altLang="de-DE" sz="3200" dirty="0" err="1"/>
              <a:t>the</a:t>
            </a:r>
            <a:r>
              <a:rPr lang="de-DE" altLang="de-DE" sz="3200" dirty="0"/>
              <a:t> </a:t>
            </a:r>
            <a:r>
              <a:rPr lang="en-US" altLang="de-DE" sz="3200" dirty="0"/>
              <a:t>Geospatial </a:t>
            </a:r>
            <a:r>
              <a:rPr lang="en-US" altLang="de-DE" sz="3200" dirty="0" smtClean="0"/>
              <a:t/>
            </a:r>
            <a:br>
              <a:rPr lang="en-US" altLang="de-DE" sz="3200" dirty="0" smtClean="0"/>
            </a:br>
            <a:r>
              <a:rPr lang="en-US" altLang="de-DE" sz="3200" dirty="0" smtClean="0"/>
              <a:t>Technology </a:t>
            </a:r>
            <a:r>
              <a:rPr lang="en-US" altLang="de-DE" sz="3200" dirty="0"/>
              <a:t>Competency Model (GTCM)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de-DE" sz="3200" dirty="0"/>
              <a:t>Online Survey with regard to Open Source </a:t>
            </a:r>
            <a:r>
              <a:rPr lang="en-US" altLang="de-DE" sz="3200" dirty="0" smtClean="0"/>
              <a:t>relevance</a:t>
            </a:r>
            <a:br>
              <a:rPr lang="en-US" altLang="de-DE" sz="3200" dirty="0" smtClean="0"/>
            </a:br>
            <a:r>
              <a:rPr lang="en-US" altLang="de-DE" sz="3200" dirty="0" smtClean="0"/>
              <a:t>(105 respondents </a:t>
            </a:r>
            <a:r>
              <a:rPr lang="en-US" altLang="de-DE" sz="3200" dirty="0"/>
              <a:t>worldwide)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de-DE" sz="3200" dirty="0"/>
              <a:t>15 expert interviews (face-to-face and by telephone) </a:t>
            </a:r>
            <a:r>
              <a:rPr lang="en-US" altLang="de-DE" sz="3200" dirty="0" smtClean="0"/>
              <a:t/>
            </a:r>
            <a:br>
              <a:rPr lang="en-US" altLang="de-DE" sz="3200" dirty="0" smtClean="0"/>
            </a:br>
            <a:r>
              <a:rPr lang="en-US" altLang="de-DE" sz="3200" dirty="0" smtClean="0"/>
              <a:t>with </a:t>
            </a:r>
            <a:r>
              <a:rPr lang="en-US" altLang="de-DE" sz="3200" dirty="0"/>
              <a:t>regard to Open Source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de-DE" sz="3200" dirty="0" smtClean="0"/>
              <a:t>SWOT analysis and business development</a:t>
            </a:r>
            <a:endParaRPr lang="de-DE" altLang="de-DE" sz="3200" dirty="0"/>
          </a:p>
        </p:txBody>
      </p:sp>
      <p:graphicFrame>
        <p:nvGraphicFramePr>
          <p:cNvPr id="50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359341"/>
              </p:ext>
            </p:extLst>
          </p:nvPr>
        </p:nvGraphicFramePr>
        <p:xfrm>
          <a:off x="32324954" y="12250649"/>
          <a:ext cx="13211175" cy="8023328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2722866"/>
                <a:gridCol w="4143491"/>
                <a:gridCol w="1933629"/>
                <a:gridCol w="1913898"/>
                <a:gridCol w="2497291"/>
              </a:tblGrid>
              <a:tr h="4165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Issuing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Institute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ertifications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Levels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Based on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…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Examination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04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American Society of </a:t>
                      </a:r>
                      <a:r>
                        <a:rPr lang="en-US" sz="2000" dirty="0" smtClean="0">
                          <a:effectLst/>
                        </a:rPr>
                        <a:t>Photogrammetry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Remote </a:t>
                      </a:r>
                      <a:r>
                        <a:rPr lang="en-US" sz="2000" dirty="0">
                          <a:effectLst/>
                        </a:rPr>
                        <a:t>Sensing </a:t>
                      </a:r>
                      <a:r>
                        <a:rPr lang="en-US" sz="2000" dirty="0" smtClean="0">
                          <a:effectLst/>
                        </a:rPr>
                        <a:t>and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spc="-5" dirty="0">
                          <a:effectLst/>
                        </a:rPr>
                        <a:t>Certified Photogrammetrist, Certified Photogrammetric Technologist,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spc="-5" dirty="0">
                          <a:effectLst/>
                        </a:rPr>
                        <a:t>Certified mapping scientist-GIS/LIS,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spc="-5" dirty="0">
                          <a:effectLst/>
                        </a:rPr>
                        <a:t>Certified mapping scientist-Remote Sensing,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spc="-5" dirty="0">
                          <a:effectLst/>
                        </a:rPr>
                        <a:t>Certified Remote Sensing and GIS/LIS Technologist, 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Professional Level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Technician Level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Examination matrices for Professional and Technician Level.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Peer review of experience  and training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Written Exam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89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GIS </a:t>
                      </a:r>
                      <a:r>
                        <a:rPr lang="en-US" sz="2000" smtClean="0">
                          <a:effectLst/>
                        </a:rPr>
                        <a:t>Certification</a:t>
                      </a:r>
                      <a:br>
                        <a:rPr lang="en-US" sz="2000" smtClean="0">
                          <a:effectLst/>
                        </a:rPr>
                      </a:br>
                      <a:r>
                        <a:rPr lang="en-US" sz="2000" smtClean="0">
                          <a:effectLst/>
                        </a:rPr>
                        <a:t>Institute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Geographic Information System Professional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Professional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URISA Body of Knowledge-2006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Geospatial Core Technical Knowledge Exam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579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Environmental Systems Research Institute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Desktop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Developer(Desktop and web application developer 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Enterprise-Geodata management, System Design and Administration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Associate</a:t>
                      </a:r>
                      <a:r>
                        <a:rPr lang="en-US" sz="1600">
                          <a:effectLst/>
                        </a:rPr>
                        <a:t>, </a:t>
                      </a:r>
                      <a:r>
                        <a:rPr lang="en-US" sz="1600" smtClean="0">
                          <a:effectLst/>
                        </a:rPr>
                        <a:t/>
                      </a:r>
                      <a:br>
                        <a:rPr lang="en-US" sz="1600" smtClean="0">
                          <a:effectLst/>
                        </a:rPr>
                      </a:br>
                      <a:r>
                        <a:rPr lang="en-US" sz="1600" smtClean="0">
                          <a:effectLst/>
                        </a:rPr>
                        <a:t>Professional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ArcGIS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Computer Based multiple choice exam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89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Oracle University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Oracle and Java Certifications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Associate, Professional, Expert, Master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Oracle Certification exam content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Computer Based multiple choice exam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305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Metaspatial Institute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spc="-5" dirty="0">
                          <a:effectLst/>
                        </a:rPr>
                        <a:t>Open Source Geospatial Software Developer</a:t>
                      </a:r>
                    </a:p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spc="-5" dirty="0">
                          <a:effectLst/>
                        </a:rPr>
                        <a:t>Open Source Geospatial Software Professional</a:t>
                      </a:r>
                    </a:p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spc="-5" dirty="0">
                          <a:effectLst/>
                        </a:rPr>
                        <a:t>Open Geospatial Data Professional</a:t>
                      </a:r>
                    </a:p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spc="-5" dirty="0">
                          <a:effectLst/>
                        </a:rPr>
                        <a:t>Open Geospatial Standards Expert</a:t>
                      </a:r>
                    </a:p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spc="-5" dirty="0">
                          <a:effectLst/>
                        </a:rPr>
                        <a:t>Open </a:t>
                      </a:r>
                      <a:r>
                        <a:rPr lang="en-US" sz="1600" spc="-5">
                          <a:effectLst/>
                        </a:rPr>
                        <a:t>Geospatial </a:t>
                      </a:r>
                      <a:r>
                        <a:rPr lang="en-US" sz="1600" spc="-5" smtClean="0">
                          <a:effectLst/>
                        </a:rPr>
                        <a:t>Consultant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Professional, Expert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Open Source course Curriculum and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Online Test,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Educational and Professional Credentials evaluation.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Technical Interview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39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gvSIG Association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spc="-5" dirty="0">
                          <a:effectLst/>
                        </a:rPr>
                        <a:t>gvSIG user certification</a:t>
                      </a:r>
                    </a:p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spc="-5" dirty="0">
                          <a:effectLst/>
                        </a:rPr>
                        <a:t>gvSIG </a:t>
                      </a:r>
                      <a:r>
                        <a:rPr lang="en-US" sz="1600" spc="-5">
                          <a:effectLst/>
                        </a:rPr>
                        <a:t>expert </a:t>
                      </a:r>
                      <a:r>
                        <a:rPr lang="en-US" sz="1600" spc="-5" smtClean="0">
                          <a:effectLst/>
                        </a:rPr>
                        <a:t>Certification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Associate, Expert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gvSIG-content outline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Online Test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48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Pakistan Institute of Modern Studies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Certified Professional Manager GIS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Associate, Analyst, Expert, Manager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GIS Course Curriculum PIMS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Educational Credential Evaluation, Home based exercise.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86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</a:rPr>
                        <a:t>US Geospatial</a:t>
                      </a:r>
                      <a:br>
                        <a:rPr lang="en-US" sz="2000" smtClean="0">
                          <a:effectLst/>
                        </a:rPr>
                      </a:br>
                      <a:r>
                        <a:rPr lang="en-US" sz="2000" smtClean="0">
                          <a:effectLst/>
                        </a:rPr>
                        <a:t>Intelligence Foundation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Universal GEOINT Certification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Professional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Essential Body Of Knowledge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n-US" sz="1600" dirty="0" smtClean="0">
                          <a:effectLst/>
                        </a:rPr>
                        <a:t>Exam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59" marR="43659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52" name="Gruppieren 51"/>
          <p:cNvGrpSpPr/>
          <p:nvPr/>
        </p:nvGrpSpPr>
        <p:grpSpPr>
          <a:xfrm>
            <a:off x="11187595" y="33500691"/>
            <a:ext cx="8516768" cy="6264481"/>
            <a:chOff x="515288" y="345439"/>
            <a:chExt cx="8516768" cy="6264481"/>
          </a:xfrm>
        </p:grpSpPr>
        <p:grpSp>
          <p:nvGrpSpPr>
            <p:cNvPr id="53" name="Gruppieren 52"/>
            <p:cNvGrpSpPr/>
            <p:nvPr/>
          </p:nvGrpSpPr>
          <p:grpSpPr>
            <a:xfrm rot="2096498">
              <a:off x="2829595" y="4108935"/>
              <a:ext cx="3844254" cy="611399"/>
              <a:chOff x="6660232" y="1483452"/>
              <a:chExt cx="936104" cy="938747"/>
            </a:xfrm>
            <a:solidFill>
              <a:schemeClr val="bg1">
                <a:lumMod val="85000"/>
              </a:schemeClr>
            </a:solidFill>
          </p:grpSpPr>
          <p:sp>
            <p:nvSpPr>
              <p:cNvPr id="119" name="Gestreifter Pfeil nach rechts 118"/>
              <p:cNvSpPr/>
              <p:nvPr/>
            </p:nvSpPr>
            <p:spPr bwMode="auto">
              <a:xfrm>
                <a:off x="7092280" y="1483452"/>
                <a:ext cx="504056" cy="938727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  <p:sp>
            <p:nvSpPr>
              <p:cNvPr id="120" name="Gestreifter Pfeil nach rechts 119"/>
              <p:cNvSpPr/>
              <p:nvPr/>
            </p:nvSpPr>
            <p:spPr bwMode="auto">
              <a:xfrm flipH="1">
                <a:off x="6660232" y="1483472"/>
                <a:ext cx="512440" cy="938727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</p:grpSp>
        <p:grpSp>
          <p:nvGrpSpPr>
            <p:cNvPr id="54" name="Gruppieren 53"/>
            <p:cNvGrpSpPr/>
            <p:nvPr/>
          </p:nvGrpSpPr>
          <p:grpSpPr>
            <a:xfrm rot="3710014">
              <a:off x="4658674" y="3113941"/>
              <a:ext cx="3844254" cy="611400"/>
              <a:chOff x="6660232" y="1483451"/>
              <a:chExt cx="936104" cy="938748"/>
            </a:xfrm>
            <a:solidFill>
              <a:schemeClr val="bg1">
                <a:lumMod val="85000"/>
              </a:schemeClr>
            </a:solidFill>
          </p:grpSpPr>
          <p:sp>
            <p:nvSpPr>
              <p:cNvPr id="117" name="Gestreifter Pfeil nach rechts 116"/>
              <p:cNvSpPr/>
              <p:nvPr/>
            </p:nvSpPr>
            <p:spPr bwMode="auto">
              <a:xfrm>
                <a:off x="7092280" y="1483451"/>
                <a:ext cx="504056" cy="938727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  <p:sp>
            <p:nvSpPr>
              <p:cNvPr id="118" name="Gestreifter Pfeil nach rechts 117"/>
              <p:cNvSpPr/>
              <p:nvPr/>
            </p:nvSpPr>
            <p:spPr bwMode="auto">
              <a:xfrm flipH="1">
                <a:off x="6660232" y="1483472"/>
                <a:ext cx="512440" cy="938727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</p:grpSp>
        <p:sp>
          <p:nvSpPr>
            <p:cNvPr id="55" name="Ellipse 54"/>
            <p:cNvSpPr/>
            <p:nvPr/>
          </p:nvSpPr>
          <p:spPr bwMode="auto">
            <a:xfrm>
              <a:off x="3563888" y="2939088"/>
              <a:ext cx="2016224" cy="1872208"/>
            </a:xfrm>
            <a:prstGeom prst="ellipse">
              <a:avLst/>
            </a:prstGeom>
            <a:solidFill>
              <a:srgbClr val="FF33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 err="1">
                  <a:solidFill>
                    <a:schemeClr val="bg1">
                      <a:lumMod val="85000"/>
                    </a:schemeClr>
                  </a:solidFill>
                </a:rPr>
                <a:t>Certification</a:t>
              </a:r>
              <a:endParaRPr lang="de-DE" sz="14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56" name="Ellipse 55"/>
            <p:cNvSpPr/>
            <p:nvPr/>
          </p:nvSpPr>
          <p:spPr bwMode="auto">
            <a:xfrm>
              <a:off x="7335999" y="945808"/>
              <a:ext cx="775471" cy="720080"/>
            </a:xfrm>
            <a:prstGeom prst="ellipse">
              <a:avLst/>
            </a:prstGeom>
            <a:solidFill>
              <a:srgbClr val="FF33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>Student</a:t>
              </a:r>
            </a:p>
          </p:txBody>
        </p:sp>
        <p:sp>
          <p:nvSpPr>
            <p:cNvPr id="57" name="Ellipse 56"/>
            <p:cNvSpPr/>
            <p:nvPr/>
          </p:nvSpPr>
          <p:spPr bwMode="auto">
            <a:xfrm>
              <a:off x="7612953" y="1359972"/>
              <a:ext cx="775471" cy="720080"/>
            </a:xfrm>
            <a:prstGeom prst="ellipse">
              <a:avLst/>
            </a:prstGeom>
            <a:solidFill>
              <a:srgbClr val="FF33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>Professional</a:t>
              </a:r>
            </a:p>
          </p:txBody>
        </p:sp>
        <p:sp>
          <p:nvSpPr>
            <p:cNvPr id="58" name="Ellipse 57"/>
            <p:cNvSpPr/>
            <p:nvPr/>
          </p:nvSpPr>
          <p:spPr bwMode="auto">
            <a:xfrm>
              <a:off x="7773586" y="1881912"/>
              <a:ext cx="775471" cy="720080"/>
            </a:xfrm>
            <a:prstGeom prst="ellipse">
              <a:avLst/>
            </a:prstGeom>
            <a:solidFill>
              <a:srgbClr val="FF33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>Professional</a:t>
              </a:r>
            </a:p>
          </p:txBody>
        </p:sp>
        <p:sp>
          <p:nvSpPr>
            <p:cNvPr id="59" name="Ellipse 58"/>
            <p:cNvSpPr/>
            <p:nvPr/>
          </p:nvSpPr>
          <p:spPr bwMode="auto">
            <a:xfrm>
              <a:off x="7900985" y="2457976"/>
              <a:ext cx="775471" cy="720080"/>
            </a:xfrm>
            <a:prstGeom prst="ellipse">
              <a:avLst/>
            </a:prstGeom>
            <a:solidFill>
              <a:srgbClr val="FF33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 err="1">
                  <a:solidFill>
                    <a:schemeClr val="bg1">
                      <a:lumMod val="85000"/>
                    </a:schemeClr>
                  </a:solidFill>
                </a:rPr>
                <a:t>Applicant</a:t>
              </a:r>
              <a:endParaRPr lang="de-DE" sz="14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0" name="Ellipse 59"/>
            <p:cNvSpPr/>
            <p:nvPr/>
          </p:nvSpPr>
          <p:spPr bwMode="auto">
            <a:xfrm>
              <a:off x="7740352" y="4973112"/>
              <a:ext cx="936104" cy="86924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 err="1">
                  <a:solidFill>
                    <a:schemeClr val="bg1">
                      <a:lumMod val="85000"/>
                    </a:schemeClr>
                  </a:solidFill>
                </a:rPr>
                <a:t>Certification</a:t>
              </a: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/>
              </a:r>
              <a:b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>Bureau</a:t>
              </a:r>
            </a:p>
          </p:txBody>
        </p:sp>
        <p:sp>
          <p:nvSpPr>
            <p:cNvPr id="61" name="Ellipse 60"/>
            <p:cNvSpPr/>
            <p:nvPr/>
          </p:nvSpPr>
          <p:spPr bwMode="auto">
            <a:xfrm>
              <a:off x="7380312" y="5261144"/>
              <a:ext cx="936104" cy="86924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 err="1">
                  <a:solidFill>
                    <a:schemeClr val="bg1">
                      <a:lumMod val="85000"/>
                    </a:schemeClr>
                  </a:solidFill>
                </a:rPr>
                <a:t>Certification</a:t>
              </a: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/>
              </a:r>
              <a:b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>Bureau</a:t>
              </a:r>
            </a:p>
          </p:txBody>
        </p:sp>
        <p:sp>
          <p:nvSpPr>
            <p:cNvPr id="62" name="Ellipse 61"/>
            <p:cNvSpPr/>
            <p:nvPr/>
          </p:nvSpPr>
          <p:spPr bwMode="auto">
            <a:xfrm>
              <a:off x="6804248" y="5477168"/>
              <a:ext cx="936104" cy="86924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 err="1">
                  <a:solidFill>
                    <a:schemeClr val="bg1">
                      <a:lumMod val="85000"/>
                    </a:schemeClr>
                  </a:solidFill>
                </a:rPr>
                <a:t>Certification</a:t>
              </a: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/>
              </a:r>
              <a:b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</a:b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>Bureau</a:t>
              </a:r>
            </a:p>
          </p:txBody>
        </p:sp>
        <p:grpSp>
          <p:nvGrpSpPr>
            <p:cNvPr id="63" name="Gruppieren 15"/>
            <p:cNvGrpSpPr>
              <a:grpSpLocks/>
            </p:cNvGrpSpPr>
            <p:nvPr/>
          </p:nvGrpSpPr>
          <p:grpSpPr bwMode="auto">
            <a:xfrm rot="19907804">
              <a:off x="5520861" y="2523426"/>
              <a:ext cx="1973639" cy="611951"/>
              <a:chOff x="6660014" y="1643047"/>
              <a:chExt cx="935530" cy="612302"/>
            </a:xfrm>
          </p:grpSpPr>
          <p:sp>
            <p:nvSpPr>
              <p:cNvPr id="115" name="Gestreifter Pfeil nach rechts 114"/>
              <p:cNvSpPr/>
              <p:nvPr/>
            </p:nvSpPr>
            <p:spPr bwMode="auto">
              <a:xfrm>
                <a:off x="7091372" y="1643612"/>
                <a:ext cx="504172" cy="611737"/>
              </a:xfrm>
              <a:prstGeom prst="stripedRightArrow">
                <a:avLst/>
              </a:prstGeom>
              <a:solidFill>
                <a:srgbClr val="FF33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  <p:sp>
            <p:nvSpPr>
              <p:cNvPr id="116" name="Gestreifter Pfeil nach rechts 115"/>
              <p:cNvSpPr/>
              <p:nvPr/>
            </p:nvSpPr>
            <p:spPr bwMode="auto">
              <a:xfrm flipH="1">
                <a:off x="6660014" y="1643047"/>
                <a:ext cx="512449" cy="611737"/>
              </a:xfrm>
              <a:prstGeom prst="stripedRightArrow">
                <a:avLst/>
              </a:prstGeom>
              <a:solidFill>
                <a:srgbClr val="FF33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</p:grpSp>
        <p:grpSp>
          <p:nvGrpSpPr>
            <p:cNvPr id="64" name="Gruppieren 63"/>
            <p:cNvGrpSpPr/>
            <p:nvPr/>
          </p:nvGrpSpPr>
          <p:grpSpPr>
            <a:xfrm rot="1787174">
              <a:off x="5777153" y="4432261"/>
              <a:ext cx="1728977" cy="611386"/>
              <a:chOff x="6660232" y="1647142"/>
              <a:chExt cx="936104" cy="611386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113" name="Gestreifter Pfeil nach rechts 112"/>
              <p:cNvSpPr/>
              <p:nvPr/>
            </p:nvSpPr>
            <p:spPr bwMode="auto">
              <a:xfrm>
                <a:off x="7092280" y="1647142"/>
                <a:ext cx="504056" cy="611386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  <p:sp>
            <p:nvSpPr>
              <p:cNvPr id="114" name="Gestreifter Pfeil nach rechts 113"/>
              <p:cNvSpPr/>
              <p:nvPr/>
            </p:nvSpPr>
            <p:spPr bwMode="auto">
              <a:xfrm flipH="1">
                <a:off x="6660232" y="1647142"/>
                <a:ext cx="512440" cy="611386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</p:grpSp>
        <p:sp>
          <p:nvSpPr>
            <p:cNvPr id="65" name="Ellipse 64"/>
            <p:cNvSpPr/>
            <p:nvPr/>
          </p:nvSpPr>
          <p:spPr bwMode="auto">
            <a:xfrm>
              <a:off x="515288" y="1668327"/>
              <a:ext cx="1195466" cy="111007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chemeClr val="bg1">
                      <a:lumMod val="85000"/>
                    </a:schemeClr>
                  </a:solidFill>
                </a:rPr>
                <a:t>University</a:t>
              </a:r>
            </a:p>
          </p:txBody>
        </p:sp>
        <p:sp>
          <p:nvSpPr>
            <p:cNvPr id="66" name="Ellipse 65"/>
            <p:cNvSpPr/>
            <p:nvPr/>
          </p:nvSpPr>
          <p:spPr bwMode="auto">
            <a:xfrm>
              <a:off x="875329" y="1406011"/>
              <a:ext cx="1195466" cy="111007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chemeClr val="bg1">
                      <a:lumMod val="85000"/>
                    </a:schemeClr>
                  </a:solidFill>
                </a:rPr>
                <a:t>University</a:t>
              </a:r>
            </a:p>
          </p:txBody>
        </p:sp>
        <p:sp>
          <p:nvSpPr>
            <p:cNvPr id="67" name="Ellipse 66"/>
            <p:cNvSpPr/>
            <p:nvPr/>
          </p:nvSpPr>
          <p:spPr bwMode="auto">
            <a:xfrm>
              <a:off x="1307376" y="1261995"/>
              <a:ext cx="1195466" cy="1110075"/>
            </a:xfrm>
            <a:prstGeom prst="ellipse">
              <a:avLst/>
            </a:prstGeom>
            <a:solidFill>
              <a:srgbClr val="00B05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chemeClr val="bg1">
                      <a:lumMod val="85000"/>
                    </a:schemeClr>
                  </a:solidFill>
                </a:rPr>
                <a:t>University</a:t>
              </a:r>
            </a:p>
          </p:txBody>
        </p:sp>
        <p:sp>
          <p:nvSpPr>
            <p:cNvPr id="68" name="Ellipse 67"/>
            <p:cNvSpPr/>
            <p:nvPr/>
          </p:nvSpPr>
          <p:spPr bwMode="auto">
            <a:xfrm>
              <a:off x="1204391" y="4483127"/>
              <a:ext cx="1049639" cy="97466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chemeClr val="bg1">
                      <a:lumMod val="95000"/>
                    </a:schemeClr>
                  </a:solidFill>
                </a:rPr>
                <a:t>Accreditation</a:t>
              </a:r>
              <a:br>
                <a:rPr lang="de-DE" sz="1400" b="1" dirty="0">
                  <a:solidFill>
                    <a:schemeClr val="bg1">
                      <a:lumMod val="95000"/>
                    </a:schemeClr>
                  </a:solidFill>
                </a:rPr>
              </a:br>
              <a:r>
                <a:rPr lang="de-DE" sz="1400" b="1" dirty="0" err="1">
                  <a:solidFill>
                    <a:schemeClr val="bg1">
                      <a:lumMod val="95000"/>
                    </a:schemeClr>
                  </a:solidFill>
                </a:rPr>
                <a:t>Committee</a:t>
              </a:r>
              <a:endParaRPr lang="de-DE" sz="1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72" name="Ellipse 71"/>
            <p:cNvSpPr/>
            <p:nvPr/>
          </p:nvSpPr>
          <p:spPr bwMode="auto">
            <a:xfrm>
              <a:off x="1276400" y="5275215"/>
              <a:ext cx="1049639" cy="97466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chemeClr val="bg1">
                      <a:lumMod val="95000"/>
                    </a:schemeClr>
                  </a:solidFill>
                </a:rPr>
                <a:t>ICA</a:t>
              </a:r>
            </a:p>
          </p:txBody>
        </p:sp>
        <p:sp>
          <p:nvSpPr>
            <p:cNvPr id="74" name="Ellipse 73"/>
            <p:cNvSpPr/>
            <p:nvPr/>
          </p:nvSpPr>
          <p:spPr bwMode="auto">
            <a:xfrm>
              <a:off x="2068488" y="5635255"/>
              <a:ext cx="1049639" cy="974665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b="1" dirty="0" err="1">
                  <a:solidFill>
                    <a:schemeClr val="bg1">
                      <a:lumMod val="95000"/>
                    </a:schemeClr>
                  </a:solidFill>
                </a:rPr>
                <a:t>OSGeo</a:t>
              </a:r>
              <a:endParaRPr lang="de-DE" sz="1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grpSp>
          <p:nvGrpSpPr>
            <p:cNvPr id="75" name="Gruppieren 74"/>
            <p:cNvGrpSpPr/>
            <p:nvPr/>
          </p:nvGrpSpPr>
          <p:grpSpPr>
            <a:xfrm rot="18900000">
              <a:off x="2495063" y="4409239"/>
              <a:ext cx="936104" cy="611386"/>
              <a:chOff x="6660232" y="1647142"/>
              <a:chExt cx="936104" cy="611386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108" name="Gestreifter Pfeil nach rechts 107"/>
              <p:cNvSpPr/>
              <p:nvPr/>
            </p:nvSpPr>
            <p:spPr bwMode="auto">
              <a:xfrm>
                <a:off x="7092280" y="1647142"/>
                <a:ext cx="504056" cy="611386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  <p:sp>
            <p:nvSpPr>
              <p:cNvPr id="109" name="Gestreifter Pfeil nach rechts 108"/>
              <p:cNvSpPr/>
              <p:nvPr/>
            </p:nvSpPr>
            <p:spPr bwMode="auto">
              <a:xfrm flipH="1">
                <a:off x="6660232" y="1647142"/>
                <a:ext cx="512440" cy="611386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</p:grpSp>
        <p:grpSp>
          <p:nvGrpSpPr>
            <p:cNvPr id="77" name="Gruppieren 76"/>
            <p:cNvGrpSpPr/>
            <p:nvPr/>
          </p:nvGrpSpPr>
          <p:grpSpPr>
            <a:xfrm rot="2055624">
              <a:off x="2465617" y="2303575"/>
              <a:ext cx="936105" cy="611386"/>
              <a:chOff x="6660231" y="1647142"/>
              <a:chExt cx="936105" cy="611386"/>
            </a:xfrm>
            <a:solidFill>
              <a:srgbClr val="00B050"/>
            </a:solidFill>
          </p:grpSpPr>
          <p:sp>
            <p:nvSpPr>
              <p:cNvPr id="105" name="Gestreifter Pfeil nach rechts 104"/>
              <p:cNvSpPr/>
              <p:nvPr/>
            </p:nvSpPr>
            <p:spPr bwMode="auto">
              <a:xfrm>
                <a:off x="7092280" y="1647142"/>
                <a:ext cx="504056" cy="611386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  <p:sp>
            <p:nvSpPr>
              <p:cNvPr id="107" name="Gestreifter Pfeil nach rechts 106"/>
              <p:cNvSpPr/>
              <p:nvPr/>
            </p:nvSpPr>
            <p:spPr bwMode="auto">
              <a:xfrm flipH="1">
                <a:off x="6660231" y="1647142"/>
                <a:ext cx="512440" cy="611386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</p:grpSp>
        <p:sp>
          <p:nvSpPr>
            <p:cNvPr id="78" name="Ellipse 77"/>
            <p:cNvSpPr/>
            <p:nvPr/>
          </p:nvSpPr>
          <p:spPr bwMode="auto">
            <a:xfrm>
              <a:off x="3405962" y="601595"/>
              <a:ext cx="1294070" cy="1214403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accent6">
                      <a:lumMod val="75000"/>
                    </a:schemeClr>
                  </a:solidFill>
                </a:rPr>
                <a:t>Education</a:t>
              </a:r>
            </a:p>
          </p:txBody>
        </p:sp>
        <p:sp>
          <p:nvSpPr>
            <p:cNvPr id="79" name="Ellipse 78"/>
            <p:cNvSpPr/>
            <p:nvPr/>
          </p:nvSpPr>
          <p:spPr bwMode="auto">
            <a:xfrm>
              <a:off x="3721618" y="345439"/>
              <a:ext cx="1294070" cy="1214403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accent6">
                      <a:lumMod val="75000"/>
                    </a:schemeClr>
                  </a:solidFill>
                </a:rPr>
                <a:t>University</a:t>
              </a:r>
            </a:p>
          </p:txBody>
        </p:sp>
        <p:sp>
          <p:nvSpPr>
            <p:cNvPr id="80" name="Ellipse 79"/>
            <p:cNvSpPr/>
            <p:nvPr/>
          </p:nvSpPr>
          <p:spPr bwMode="auto">
            <a:xfrm>
              <a:off x="4558090" y="487679"/>
              <a:ext cx="1294070" cy="1214403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accent6">
                      <a:lumMod val="75000"/>
                    </a:schemeClr>
                  </a:solidFill>
                </a:rPr>
                <a:t>Educational Institution</a:t>
              </a:r>
            </a:p>
          </p:txBody>
        </p:sp>
        <p:sp>
          <p:nvSpPr>
            <p:cNvPr id="81" name="Textfeld 2"/>
            <p:cNvSpPr txBox="1">
              <a:spLocks noChangeArrowheads="1"/>
            </p:cNvSpPr>
            <p:nvPr/>
          </p:nvSpPr>
          <p:spPr bwMode="auto">
            <a:xfrm>
              <a:off x="2860675" y="4906963"/>
              <a:ext cx="120597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5000"/>
                </a:spcBef>
                <a:buClr>
                  <a:srgbClr val="CC0000"/>
                </a:buClr>
                <a:buFont typeface="Wingdings" pitchFamily="2" charset="2"/>
                <a:buChar char="§"/>
                <a:defRPr>
                  <a:solidFill>
                    <a:srgbClr val="000072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>
                  <a:solidFill>
                    <a:srgbClr val="000072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lr>
                  <a:srgbClr val="CC0000"/>
                </a:buClr>
                <a:buFont typeface="Wingdings" pitchFamily="2" charset="2"/>
                <a:buChar char="§"/>
                <a:defRPr>
                  <a:solidFill>
                    <a:srgbClr val="000072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>
                  <a:solidFill>
                    <a:srgbClr val="000072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chemeClr val="tx1"/>
                  </a:solidFill>
                </a:rPr>
                <a:t>Accreditation,</a:t>
              </a:r>
              <a:br>
                <a:rPr lang="de-DE" altLang="de-DE" sz="1400">
                  <a:solidFill>
                    <a:schemeClr val="tx1"/>
                  </a:solidFill>
                </a:rPr>
              </a:br>
              <a:r>
                <a:rPr lang="de-DE" altLang="de-DE" sz="1400">
                  <a:solidFill>
                    <a:schemeClr val="tx1"/>
                  </a:solidFill>
                </a:rPr>
                <a:t>Endorsement</a:t>
              </a:r>
            </a:p>
          </p:txBody>
        </p:sp>
        <p:grpSp>
          <p:nvGrpSpPr>
            <p:cNvPr id="82" name="Gruppieren 81"/>
            <p:cNvGrpSpPr/>
            <p:nvPr/>
          </p:nvGrpSpPr>
          <p:grpSpPr>
            <a:xfrm>
              <a:off x="6111433" y="1042224"/>
              <a:ext cx="936104" cy="611386"/>
              <a:chOff x="6660232" y="1844824"/>
              <a:chExt cx="936104" cy="611386"/>
            </a:xfrm>
            <a:solidFill>
              <a:srgbClr val="FFC000"/>
            </a:solidFill>
          </p:grpSpPr>
          <p:sp>
            <p:nvSpPr>
              <p:cNvPr id="103" name="Gestreifter Pfeil nach rechts 102"/>
              <p:cNvSpPr/>
              <p:nvPr/>
            </p:nvSpPr>
            <p:spPr bwMode="auto">
              <a:xfrm>
                <a:off x="7092280" y="1844824"/>
                <a:ext cx="504056" cy="611386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  <p:sp>
            <p:nvSpPr>
              <p:cNvPr id="104" name="Gestreifter Pfeil nach rechts 103"/>
              <p:cNvSpPr/>
              <p:nvPr/>
            </p:nvSpPr>
            <p:spPr bwMode="auto">
              <a:xfrm flipH="1">
                <a:off x="6660232" y="1844824"/>
                <a:ext cx="512440" cy="611386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</p:grpSp>
        <p:sp>
          <p:nvSpPr>
            <p:cNvPr id="83" name="Textfeld 46"/>
            <p:cNvSpPr txBox="1">
              <a:spLocks noChangeArrowheads="1"/>
            </p:cNvSpPr>
            <p:nvPr/>
          </p:nvSpPr>
          <p:spPr bwMode="auto">
            <a:xfrm>
              <a:off x="1471613" y="2938463"/>
              <a:ext cx="154196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5000"/>
                </a:spcBef>
                <a:buClr>
                  <a:srgbClr val="CC0000"/>
                </a:buClr>
                <a:buFont typeface="Wingdings" pitchFamily="2" charset="2"/>
                <a:buChar char="§"/>
                <a:defRPr>
                  <a:solidFill>
                    <a:srgbClr val="000072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>
                  <a:solidFill>
                    <a:srgbClr val="000072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lr>
                  <a:srgbClr val="CC0000"/>
                </a:buClr>
                <a:buFont typeface="Wingdings" pitchFamily="2" charset="2"/>
                <a:buChar char="§"/>
                <a:defRPr>
                  <a:solidFill>
                    <a:srgbClr val="000072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>
                  <a:solidFill>
                    <a:srgbClr val="000072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chemeClr val="tx1"/>
                  </a:solidFill>
                </a:rPr>
                <a:t>Quality Assurance,</a:t>
              </a:r>
              <a:br>
                <a:rPr lang="de-DE" altLang="de-DE" sz="1400">
                  <a:solidFill>
                    <a:schemeClr val="tx1"/>
                  </a:solidFill>
                </a:rPr>
              </a:br>
              <a:r>
                <a:rPr lang="de-DE" altLang="de-DE" sz="1400">
                  <a:solidFill>
                    <a:schemeClr val="tx1"/>
                  </a:solidFill>
                </a:rPr>
                <a:t>Endorsement</a:t>
              </a:r>
            </a:p>
          </p:txBody>
        </p:sp>
        <p:sp>
          <p:nvSpPr>
            <p:cNvPr id="84" name="Ellipse 83"/>
            <p:cNvSpPr/>
            <p:nvPr/>
          </p:nvSpPr>
          <p:spPr bwMode="auto">
            <a:xfrm>
              <a:off x="7691599" y="559728"/>
              <a:ext cx="775471" cy="720080"/>
            </a:xfrm>
            <a:prstGeom prst="ellipse">
              <a:avLst/>
            </a:prstGeom>
            <a:solidFill>
              <a:srgbClr val="FF33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>Student</a:t>
              </a:r>
            </a:p>
          </p:txBody>
        </p:sp>
        <p:sp>
          <p:nvSpPr>
            <p:cNvPr id="86" name="Ellipse 85"/>
            <p:cNvSpPr/>
            <p:nvPr/>
          </p:nvSpPr>
          <p:spPr bwMode="auto">
            <a:xfrm>
              <a:off x="7968553" y="973892"/>
              <a:ext cx="775471" cy="720080"/>
            </a:xfrm>
            <a:prstGeom prst="ellipse">
              <a:avLst/>
            </a:prstGeom>
            <a:solidFill>
              <a:srgbClr val="FF33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>Professional</a:t>
              </a:r>
            </a:p>
          </p:txBody>
        </p:sp>
        <p:sp>
          <p:nvSpPr>
            <p:cNvPr id="87" name="Ellipse 86"/>
            <p:cNvSpPr/>
            <p:nvPr/>
          </p:nvSpPr>
          <p:spPr bwMode="auto">
            <a:xfrm>
              <a:off x="8129186" y="1495832"/>
              <a:ext cx="775471" cy="720080"/>
            </a:xfrm>
            <a:prstGeom prst="ellipse">
              <a:avLst/>
            </a:prstGeom>
            <a:solidFill>
              <a:srgbClr val="FF33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>
                  <a:solidFill>
                    <a:schemeClr val="bg1">
                      <a:lumMod val="85000"/>
                    </a:schemeClr>
                  </a:solidFill>
                </a:rPr>
                <a:t>Professional</a:t>
              </a:r>
            </a:p>
          </p:txBody>
        </p:sp>
        <p:sp>
          <p:nvSpPr>
            <p:cNvPr id="89" name="Ellipse 88"/>
            <p:cNvSpPr/>
            <p:nvPr/>
          </p:nvSpPr>
          <p:spPr bwMode="auto">
            <a:xfrm>
              <a:off x="8256585" y="2071896"/>
              <a:ext cx="775471" cy="720080"/>
            </a:xfrm>
            <a:prstGeom prst="ellipse">
              <a:avLst/>
            </a:prstGeom>
            <a:solidFill>
              <a:srgbClr val="FF3300"/>
            </a:solidFill>
            <a:ln w="9525" cap="flat" cmpd="sng" algn="ctr">
              <a:solidFill>
                <a:srgbClr val="760000"/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127000">
                <a:schemeClr val="bg2">
                  <a:lumMod val="60000"/>
                  <a:lumOff val="40000"/>
                  <a:alpha val="68000"/>
                </a:schemeClr>
              </a:glow>
              <a:softEdge rad="25400"/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de-DE" sz="1400" dirty="0" err="1">
                  <a:solidFill>
                    <a:schemeClr val="bg1">
                      <a:lumMod val="85000"/>
                    </a:schemeClr>
                  </a:solidFill>
                </a:rPr>
                <a:t>Applicant</a:t>
              </a:r>
              <a:endParaRPr lang="de-DE" sz="14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90" name="Textfeld 51"/>
            <p:cNvSpPr txBox="1">
              <a:spLocks noChangeArrowheads="1"/>
            </p:cNvSpPr>
            <p:nvPr/>
          </p:nvSpPr>
          <p:spPr bwMode="auto">
            <a:xfrm>
              <a:off x="6111875" y="601663"/>
              <a:ext cx="91409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5000"/>
                </a:spcBef>
                <a:buClr>
                  <a:srgbClr val="CC0000"/>
                </a:buClr>
                <a:buFont typeface="Wingdings" pitchFamily="2" charset="2"/>
                <a:buChar char="§"/>
                <a:defRPr>
                  <a:solidFill>
                    <a:srgbClr val="000072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>
                  <a:solidFill>
                    <a:srgbClr val="000072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lr>
                  <a:srgbClr val="CC0000"/>
                </a:buClr>
                <a:buFont typeface="Wingdings" pitchFamily="2" charset="2"/>
                <a:buChar char="§"/>
                <a:defRPr>
                  <a:solidFill>
                    <a:srgbClr val="000072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>
                  <a:solidFill>
                    <a:srgbClr val="000072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chemeClr val="tx1"/>
                  </a:solidFill>
                </a:rPr>
                <a:t>Providing</a:t>
              </a:r>
              <a:br>
                <a:rPr lang="de-DE" altLang="de-DE" sz="1400">
                  <a:solidFill>
                    <a:schemeClr val="tx1"/>
                  </a:solidFill>
                </a:rPr>
              </a:br>
              <a:r>
                <a:rPr lang="de-DE" altLang="de-DE" sz="1400">
                  <a:solidFill>
                    <a:schemeClr val="tx1"/>
                  </a:solidFill>
                </a:rPr>
                <a:t>education</a:t>
              </a:r>
            </a:p>
          </p:txBody>
        </p:sp>
        <p:sp>
          <p:nvSpPr>
            <p:cNvPr id="91" name="Textfeld 52"/>
            <p:cNvSpPr txBox="1">
              <a:spLocks noChangeArrowheads="1"/>
            </p:cNvSpPr>
            <p:nvPr/>
          </p:nvSpPr>
          <p:spPr bwMode="auto">
            <a:xfrm>
              <a:off x="6418263" y="3929063"/>
              <a:ext cx="155098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35000"/>
                </a:spcBef>
                <a:buClr>
                  <a:srgbClr val="CC0000"/>
                </a:buClr>
                <a:buFont typeface="Wingdings" pitchFamily="2" charset="2"/>
                <a:buChar char="§"/>
                <a:defRPr>
                  <a:solidFill>
                    <a:srgbClr val="000072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>
                  <a:solidFill>
                    <a:srgbClr val="000072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lr>
                  <a:srgbClr val="CC0000"/>
                </a:buClr>
                <a:buFont typeface="Wingdings" pitchFamily="2" charset="2"/>
                <a:buChar char="§"/>
                <a:defRPr>
                  <a:solidFill>
                    <a:srgbClr val="000072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>
                  <a:solidFill>
                    <a:srgbClr val="000072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chemeClr val="tx1"/>
                  </a:solidFill>
                </a:rPr>
                <a:t>Administration &amp; Management</a:t>
              </a:r>
            </a:p>
          </p:txBody>
        </p:sp>
        <p:sp>
          <p:nvSpPr>
            <p:cNvPr id="93" name="Textfeld 53"/>
            <p:cNvSpPr txBox="1">
              <a:spLocks noChangeArrowheads="1"/>
            </p:cNvSpPr>
            <p:nvPr/>
          </p:nvSpPr>
          <p:spPr bwMode="auto">
            <a:xfrm>
              <a:off x="6461125" y="2933700"/>
              <a:ext cx="106157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5000"/>
                </a:spcBef>
                <a:buClr>
                  <a:srgbClr val="CC0000"/>
                </a:buClr>
                <a:buFont typeface="Wingdings" pitchFamily="2" charset="2"/>
                <a:buChar char="§"/>
                <a:defRPr>
                  <a:solidFill>
                    <a:srgbClr val="000072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35000"/>
                </a:spcBef>
                <a:buChar char="–"/>
                <a:defRPr>
                  <a:solidFill>
                    <a:srgbClr val="000072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35000"/>
                </a:spcBef>
                <a:buClr>
                  <a:srgbClr val="CC0000"/>
                </a:buClr>
                <a:buFont typeface="Wingdings" pitchFamily="2" charset="2"/>
                <a:buChar char="§"/>
                <a:defRPr>
                  <a:solidFill>
                    <a:srgbClr val="000072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35000"/>
                </a:spcBef>
                <a:buChar char="–"/>
                <a:defRPr>
                  <a:solidFill>
                    <a:srgbClr val="000072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35000"/>
                </a:spcBef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35000"/>
                </a:spcBef>
                <a:spcAft>
                  <a:spcPct val="0"/>
                </a:spcAft>
                <a:buChar char="»"/>
                <a:defRPr>
                  <a:solidFill>
                    <a:srgbClr val="000072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FontTx/>
                <a:buNone/>
              </a:pPr>
              <a:r>
                <a:rPr lang="de-DE" altLang="de-DE" sz="1400">
                  <a:solidFill>
                    <a:schemeClr val="tx1"/>
                  </a:solidFill>
                </a:rPr>
                <a:t>Seeking </a:t>
              </a:r>
              <a:br>
                <a:rPr lang="de-DE" altLang="de-DE" sz="1400">
                  <a:solidFill>
                    <a:schemeClr val="tx1"/>
                  </a:solidFill>
                </a:rPr>
              </a:br>
              <a:r>
                <a:rPr lang="de-DE" altLang="de-DE" sz="1400">
                  <a:solidFill>
                    <a:schemeClr val="tx1"/>
                  </a:solidFill>
                </a:rPr>
                <a:t>certification</a:t>
              </a:r>
            </a:p>
          </p:txBody>
        </p:sp>
        <p:grpSp>
          <p:nvGrpSpPr>
            <p:cNvPr id="95" name="Gruppieren 94"/>
            <p:cNvGrpSpPr/>
            <p:nvPr/>
          </p:nvGrpSpPr>
          <p:grpSpPr>
            <a:xfrm rot="5400000">
              <a:off x="7291087" y="3682376"/>
              <a:ext cx="1856019" cy="611399"/>
              <a:chOff x="6660232" y="1483456"/>
              <a:chExt cx="936103" cy="938739"/>
            </a:xfrm>
            <a:solidFill>
              <a:schemeClr val="bg1">
                <a:lumMod val="85000"/>
              </a:schemeClr>
            </a:solidFill>
          </p:grpSpPr>
          <p:sp>
            <p:nvSpPr>
              <p:cNvPr id="100" name="Gestreifter Pfeil nach rechts 99"/>
              <p:cNvSpPr/>
              <p:nvPr/>
            </p:nvSpPr>
            <p:spPr bwMode="auto">
              <a:xfrm>
                <a:off x="7092279" y="1483456"/>
                <a:ext cx="504056" cy="938719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  <p:sp>
            <p:nvSpPr>
              <p:cNvPr id="102" name="Gestreifter Pfeil nach rechts 101"/>
              <p:cNvSpPr/>
              <p:nvPr/>
            </p:nvSpPr>
            <p:spPr bwMode="auto">
              <a:xfrm flipH="1">
                <a:off x="6660232" y="1483476"/>
                <a:ext cx="512440" cy="938719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</p:grpSp>
        <p:grpSp>
          <p:nvGrpSpPr>
            <p:cNvPr id="96" name="Gruppieren 95"/>
            <p:cNvGrpSpPr/>
            <p:nvPr/>
          </p:nvGrpSpPr>
          <p:grpSpPr>
            <a:xfrm rot="10800000">
              <a:off x="4134201" y="5720927"/>
              <a:ext cx="1856021" cy="611400"/>
              <a:chOff x="6660232" y="1483456"/>
              <a:chExt cx="936104" cy="938743"/>
            </a:xfrm>
            <a:solidFill>
              <a:schemeClr val="bg1">
                <a:lumMod val="85000"/>
              </a:schemeClr>
            </a:solidFill>
          </p:grpSpPr>
          <p:sp>
            <p:nvSpPr>
              <p:cNvPr id="98" name="Gestreifter Pfeil nach rechts 97"/>
              <p:cNvSpPr/>
              <p:nvPr/>
            </p:nvSpPr>
            <p:spPr bwMode="auto">
              <a:xfrm>
                <a:off x="7092280" y="1483456"/>
                <a:ext cx="504056" cy="938721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  <p:sp>
            <p:nvSpPr>
              <p:cNvPr id="99" name="Gestreifter Pfeil nach rechts 98"/>
              <p:cNvSpPr/>
              <p:nvPr/>
            </p:nvSpPr>
            <p:spPr bwMode="auto">
              <a:xfrm flipH="1">
                <a:off x="6660232" y="1483477"/>
                <a:ext cx="512440" cy="938722"/>
              </a:xfrm>
              <a:prstGeom prst="stripedRightArrow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pPr>
                  <a:defRPr/>
                </a:pPr>
                <a:endParaRPr lang="de-DE" sz="1400"/>
              </a:p>
            </p:txBody>
          </p:sp>
        </p:grpSp>
      </p:grpSp>
      <p:sp>
        <p:nvSpPr>
          <p:cNvPr id="121" name="Rectangle 3"/>
          <p:cNvSpPr txBox="1">
            <a:spLocks noChangeArrowheads="1"/>
          </p:cNvSpPr>
          <p:nvPr/>
        </p:nvSpPr>
        <p:spPr>
          <a:xfrm>
            <a:off x="32807246" y="28137137"/>
            <a:ext cx="12817504" cy="45005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023738" rtl="0" eaLnBrk="1" latinLnBrk="1" hangingPunct="1">
              <a:lnSpc>
                <a:spcPct val="90000"/>
              </a:lnSpc>
              <a:spcBef>
                <a:spcPts val="3307"/>
              </a:spcBef>
              <a:buFont typeface="Arial" panose="020B0604020202020204" pitchFamily="34" charset="0"/>
              <a:buNone/>
              <a:defRPr sz="79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1869" indent="0" algn="ctr" defTabSz="3023738" rtl="0" eaLnBrk="1" latinLnBrk="1" hangingPunct="1">
              <a:lnSpc>
                <a:spcPct val="90000"/>
              </a:lnSpc>
              <a:spcBef>
                <a:spcPts val="1653"/>
              </a:spcBef>
              <a:buFont typeface="Arial" panose="020B0604020202020204" pitchFamily="34" charset="0"/>
              <a:buNone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3738" indent="0" algn="ctr" defTabSz="3023738" rtl="0" eaLnBrk="1" latinLnBrk="1" hangingPunct="1">
              <a:lnSpc>
                <a:spcPct val="90000"/>
              </a:lnSpc>
              <a:spcBef>
                <a:spcPts val="1653"/>
              </a:spcBef>
              <a:buFont typeface="Arial" panose="020B0604020202020204" pitchFamily="34" charset="0"/>
              <a:buNone/>
              <a:defRPr sz="59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35607" indent="0" algn="ctr" defTabSz="3023738" rtl="0" eaLnBrk="1" latinLnBrk="1" hangingPunct="1">
              <a:lnSpc>
                <a:spcPct val="90000"/>
              </a:lnSpc>
              <a:spcBef>
                <a:spcPts val="1653"/>
              </a:spcBef>
              <a:buFont typeface="Arial" panose="020B0604020202020204" pitchFamily="34" charset="0"/>
              <a:buNone/>
              <a:defRPr sz="5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47476" indent="0" algn="ctr" defTabSz="3023738" rtl="0" eaLnBrk="1" latinLnBrk="1" hangingPunct="1">
              <a:lnSpc>
                <a:spcPct val="90000"/>
              </a:lnSpc>
              <a:spcBef>
                <a:spcPts val="1653"/>
              </a:spcBef>
              <a:buFont typeface="Arial" panose="020B0604020202020204" pitchFamily="34" charset="0"/>
              <a:buNone/>
              <a:defRPr sz="5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59345" indent="0" algn="ctr" defTabSz="3023738" rtl="0" eaLnBrk="1" latinLnBrk="1" hangingPunct="1">
              <a:lnSpc>
                <a:spcPct val="90000"/>
              </a:lnSpc>
              <a:spcBef>
                <a:spcPts val="1653"/>
              </a:spcBef>
              <a:buFont typeface="Arial" panose="020B0604020202020204" pitchFamily="34" charset="0"/>
              <a:buNone/>
              <a:defRPr sz="5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71214" indent="0" algn="ctr" defTabSz="3023738" rtl="0" eaLnBrk="1" latinLnBrk="1" hangingPunct="1">
              <a:lnSpc>
                <a:spcPct val="90000"/>
              </a:lnSpc>
              <a:spcBef>
                <a:spcPts val="1653"/>
              </a:spcBef>
              <a:buFont typeface="Arial" panose="020B0604020202020204" pitchFamily="34" charset="0"/>
              <a:buNone/>
              <a:defRPr sz="5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83083" indent="0" algn="ctr" defTabSz="3023738" rtl="0" eaLnBrk="1" latinLnBrk="1" hangingPunct="1">
              <a:lnSpc>
                <a:spcPct val="90000"/>
              </a:lnSpc>
              <a:spcBef>
                <a:spcPts val="1653"/>
              </a:spcBef>
              <a:buFont typeface="Arial" panose="020B0604020202020204" pitchFamily="34" charset="0"/>
              <a:buNone/>
              <a:defRPr sz="5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094952" indent="0" algn="ctr" defTabSz="3023738" rtl="0" eaLnBrk="1" latinLnBrk="1" hangingPunct="1">
              <a:lnSpc>
                <a:spcPct val="90000"/>
              </a:lnSpc>
              <a:spcBef>
                <a:spcPts val="1653"/>
              </a:spcBef>
              <a:buFont typeface="Arial" panose="020B0604020202020204" pitchFamily="34" charset="0"/>
              <a:buNone/>
              <a:defRPr sz="529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altLang="zh-CN" sz="2800" dirty="0" smtClean="0">
                <a:ea typeface="SimSun" pitchFamily="2" charset="-122"/>
              </a:rPr>
              <a:t>Analysis of existing approaches and bodies of knowledge, expert interviews, online review</a:t>
            </a:r>
          </a:p>
          <a:p>
            <a:pPr marL="533400" indent="-5334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altLang="zh-CN" sz="2800" dirty="0" smtClean="0">
                <a:ea typeface="SimSun" pitchFamily="2" charset="-122"/>
              </a:rPr>
              <a:t>Eight different, extensible certification items are proposed relying of a network of different organisations and people.</a:t>
            </a:r>
          </a:p>
          <a:p>
            <a:pPr marL="533400" indent="-5334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altLang="zh-CN" sz="2800" dirty="0" smtClean="0">
                <a:ea typeface="SimSun" pitchFamily="2" charset="-122"/>
              </a:rPr>
              <a:t>Needed: Support / endorsement / accreditation needed from official bodies, i.e. </a:t>
            </a:r>
            <a:r>
              <a:rPr lang="en-AU" altLang="zh-CN" sz="2800" dirty="0" err="1" smtClean="0">
                <a:ea typeface="SimSun" pitchFamily="2" charset="-122"/>
              </a:rPr>
              <a:t>OSGeo</a:t>
            </a:r>
            <a:r>
              <a:rPr lang="en-AU" altLang="zh-CN" sz="2800" dirty="0" smtClean="0">
                <a:ea typeface="SimSun" pitchFamily="2" charset="-122"/>
              </a:rPr>
              <a:t> Foundation, ICA, ISPRS, …</a:t>
            </a:r>
          </a:p>
          <a:p>
            <a:pPr marL="533400" indent="-5334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altLang="zh-CN" sz="2800" dirty="0" smtClean="0">
                <a:ea typeface="SimSun" pitchFamily="2" charset="-122"/>
              </a:rPr>
              <a:t>Education: can be provided by private companies and universities.</a:t>
            </a:r>
          </a:p>
          <a:p>
            <a:pPr marL="533400" indent="-5334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altLang="zh-CN" sz="2800" dirty="0" smtClean="0">
                <a:ea typeface="SimSun" pitchFamily="2" charset="-122"/>
              </a:rPr>
              <a:t>Expected benefits:</a:t>
            </a:r>
          </a:p>
          <a:p>
            <a:pPr marL="1428750" lvl="2" indent="-8953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altLang="zh-CN" sz="2800" dirty="0" smtClean="0">
                <a:ea typeface="SimSun" pitchFamily="2" charset="-122"/>
              </a:rPr>
              <a:t>Contribution to better level of education</a:t>
            </a:r>
          </a:p>
          <a:p>
            <a:pPr marL="1428750" lvl="2" indent="-8953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altLang="zh-CN" sz="2800" dirty="0" smtClean="0">
                <a:ea typeface="SimSun" pitchFamily="2" charset="-122"/>
              </a:rPr>
              <a:t>Promotion of Open Source solutions,</a:t>
            </a:r>
          </a:p>
          <a:p>
            <a:pPr marL="1428750" lvl="2" indent="-8953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AU" altLang="zh-CN" sz="2800" dirty="0" smtClean="0">
                <a:ea typeface="SimSun" pitchFamily="2" charset="-122"/>
              </a:rPr>
              <a:t>Promotion of and benefits for all involved contributing organisations and people </a:t>
            </a:r>
          </a:p>
          <a:p>
            <a:pPr marL="1143000" indent="-11430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AU" altLang="zh-CN" sz="2800" dirty="0" smtClean="0">
              <a:ea typeface="SimSun" pitchFamily="2" charset="-122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22325601" y="32601258"/>
            <a:ext cx="52260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</a:rPr>
              <a:t>Its Business </a:t>
            </a:r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</a:rPr>
              <a:t>Perspective</a:t>
            </a:r>
            <a:endParaRPr lang="ko-KR" alt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3" name="TextBox 105"/>
          <p:cNvSpPr txBox="1"/>
          <p:nvPr/>
        </p:nvSpPr>
        <p:spPr>
          <a:xfrm>
            <a:off x="-13728595" y="15412593"/>
            <a:ext cx="8828879" cy="563231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de-DE" altLang="de-DE" sz="3600" dirty="0"/>
              <a:t>NCGIA Core Curriculum [</a:t>
            </a:r>
            <a:r>
              <a:rPr lang="en-US" altLang="de-DE" sz="3600" dirty="0"/>
              <a:t>Goodchild, M.F., and K.K. Kemp, eds.  1990.  </a:t>
            </a:r>
            <a:r>
              <a:rPr lang="en-US" altLang="de-DE" sz="3600" i="1" dirty="0"/>
              <a:t>NCGIA Core Curriculum in GIS.</a:t>
            </a:r>
            <a:r>
              <a:rPr lang="de-DE" altLang="de-DE" sz="3600" dirty="0"/>
              <a:t>]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de-DE" sz="3600" dirty="0"/>
              <a:t>URISA Body Of Knowledge (2006)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de-DE" sz="3600" dirty="0"/>
              <a:t>Geospatial Technology Competency Model (2010, 2014)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de-DE" sz="3600" dirty="0"/>
              <a:t>USGIF Essential Body Of Knowledge </a:t>
            </a:r>
            <a:r>
              <a:rPr lang="en-US" altLang="de-DE" sz="3600" dirty="0" smtClean="0"/>
              <a:t>(2015</a:t>
            </a:r>
            <a:r>
              <a:rPr lang="en-US" altLang="de-DE" sz="3600" dirty="0"/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de-DE" sz="3600" dirty="0"/>
              <a:t>Under development: "Geographic Information: Need to Know" (GI-N2K, http://www.gi-n2k.eu/) (incl. AGILE)</a:t>
            </a:r>
          </a:p>
        </p:txBody>
      </p:sp>
      <p:pic>
        <p:nvPicPr>
          <p:cNvPr id="125" name="Diagram 4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182" b="-18182"/>
          <a:stretch>
            <a:fillRect/>
          </a:stretch>
        </p:blipFill>
        <p:spPr bwMode="auto">
          <a:xfrm>
            <a:off x="950441" y="33950967"/>
            <a:ext cx="9753062" cy="5326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78024"/>
              </p:ext>
            </p:extLst>
          </p:nvPr>
        </p:nvGraphicFramePr>
        <p:xfrm>
          <a:off x="31657449" y="18690538"/>
          <a:ext cx="16217058" cy="2133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06835"/>
                <a:gridCol w="8110223"/>
              </a:tblGrid>
              <a:tr h="74867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Strengths</a:t>
                      </a:r>
                      <a:endParaRPr lang="de-DE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1) Competency based skill certification.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2) promotion of business and job opportunities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3) Innovation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4) Broaden the industry's capabilities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5) Empowerment for geospatial education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6) Proper and flexible alternative to proprietary software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7) straight-forward channel to gain expertise and competence over open-source software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8) provide legitimacy and understanding of Open Source tools and functionality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9) Proper and flexible alternative to proprietary software certification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10) Market analysis and trend support Open Source certification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Weakness</a:t>
                      </a:r>
                      <a:endParaRPr lang="de-DE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1) Reliability and maintenance issue.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2) Weak geospatial business in Open Source 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3) support system for Open Source issue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4) Available certifications on Open Source are very rare.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5) Decision making with Open Source certification is difficult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792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Opportunities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de-DE" sz="4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1. OS Certification from basic to higher level based on GTCM. 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2. Certification courses can/will increase employability and competence in market.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3. Understanding of geospatial theory and FOSS4G investigation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4. Certification will close the gap in between industry and geospatial education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5. Universities collaboration and affiliation</a:t>
                      </a:r>
                      <a:endParaRPr lang="de-DE" sz="4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Threats</a:t>
                      </a:r>
                      <a:br>
                        <a:rPr lang="en-GB" sz="40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</a:br>
                      <a:endParaRPr lang="de-DE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1) Experts and experienced professionals are not available</a:t>
                      </a:r>
                      <a:endParaRPr lang="de-DE" sz="4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2) OS is not stable and reliable</a:t>
                      </a:r>
                      <a:endParaRPr lang="de-DE" sz="4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3) No Owner</a:t>
                      </a:r>
                      <a:endParaRPr lang="de-DE" sz="4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4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4) Lack of academic support</a:t>
                      </a:r>
                      <a:endParaRPr lang="de-DE" sz="4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47412640" y="8590241"/>
            <a:ext cx="13068070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000" b="1" dirty="0">
                <a:solidFill>
                  <a:schemeClr val="accent1">
                    <a:lumMod val="50000"/>
                  </a:schemeClr>
                </a:solidFill>
              </a:rPr>
              <a:t>SWOT Model: SWOT Model reveals the business prospects of this geospatial product.</a:t>
            </a:r>
          </a:p>
          <a:p>
            <a:endParaRPr lang="ko-KR" alt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6" name="Rechteck 125"/>
          <p:cNvSpPr/>
          <p:nvPr/>
        </p:nvSpPr>
        <p:spPr>
          <a:xfrm>
            <a:off x="31051726" y="5190239"/>
            <a:ext cx="1887528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de-DE" altLang="de-DE" sz="3600" dirty="0"/>
              <a:t>Analysis </a:t>
            </a:r>
            <a:r>
              <a:rPr lang="de-DE" altLang="de-DE" sz="3600" dirty="0" err="1"/>
              <a:t>of</a:t>
            </a:r>
            <a:r>
              <a:rPr lang="de-DE" altLang="de-DE" sz="3600" dirty="0"/>
              <a:t> </a:t>
            </a:r>
            <a:r>
              <a:rPr lang="de-DE" altLang="de-DE" sz="3600" dirty="0" err="1"/>
              <a:t>existing</a:t>
            </a:r>
            <a:r>
              <a:rPr lang="de-DE" altLang="de-DE" sz="3600" dirty="0"/>
              <a:t> (</a:t>
            </a:r>
            <a:r>
              <a:rPr lang="de-DE" altLang="de-DE" sz="3600" dirty="0" err="1"/>
              <a:t>spatial</a:t>
            </a:r>
            <a:r>
              <a:rPr lang="de-DE" altLang="de-DE" sz="3600" dirty="0"/>
              <a:t>) </a:t>
            </a:r>
            <a:r>
              <a:rPr lang="de-DE" altLang="de-DE" sz="3600" dirty="0" err="1"/>
              <a:t>certifications</a:t>
            </a:r>
            <a:r>
              <a:rPr lang="de-DE" altLang="de-DE" sz="3600" dirty="0"/>
              <a:t> </a:t>
            </a:r>
            <a:r>
              <a:rPr lang="de-DE" altLang="de-DE" sz="3600" dirty="0" err="1"/>
              <a:t>offered</a:t>
            </a:r>
            <a:r>
              <a:rPr lang="de-DE" altLang="de-DE" sz="3600" dirty="0"/>
              <a:t> </a:t>
            </a:r>
            <a:r>
              <a:rPr lang="de-DE" altLang="de-DE" sz="3600" dirty="0" smtClean="0"/>
              <a:t/>
            </a:r>
            <a:br>
              <a:rPr lang="de-DE" altLang="de-DE" sz="3600" dirty="0" smtClean="0"/>
            </a:br>
            <a:r>
              <a:rPr lang="de-DE" altLang="de-DE" sz="3600" dirty="0" smtClean="0"/>
              <a:t>(</a:t>
            </a:r>
            <a:r>
              <a:rPr lang="de-DE" altLang="de-DE" sz="3600" dirty="0"/>
              <a:t>8 </a:t>
            </a:r>
            <a:r>
              <a:rPr lang="de-DE" altLang="de-DE" sz="3600" dirty="0" err="1"/>
              <a:t>institutions</a:t>
            </a:r>
            <a:r>
              <a:rPr lang="de-DE" altLang="de-DE" sz="3600" dirty="0"/>
              <a:t>/</a:t>
            </a:r>
            <a:r>
              <a:rPr lang="de-DE" altLang="de-DE" sz="3600" dirty="0" err="1"/>
              <a:t>companies</a:t>
            </a:r>
            <a:r>
              <a:rPr lang="de-DE" altLang="de-DE" sz="3600" dirty="0"/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de-DE" altLang="de-DE" sz="3600" dirty="0"/>
              <a:t>Analysis </a:t>
            </a:r>
            <a:r>
              <a:rPr lang="de-DE" altLang="de-DE" sz="3600" dirty="0" err="1"/>
              <a:t>of</a:t>
            </a:r>
            <a:r>
              <a:rPr lang="de-DE" altLang="de-DE" sz="3600" dirty="0"/>
              <a:t> </a:t>
            </a:r>
            <a:r>
              <a:rPr lang="de-DE" altLang="de-DE" sz="3600" dirty="0" err="1"/>
              <a:t>existing</a:t>
            </a:r>
            <a:r>
              <a:rPr lang="de-DE" altLang="de-DE" sz="3600" dirty="0"/>
              <a:t> </a:t>
            </a:r>
            <a:r>
              <a:rPr lang="de-DE" altLang="de-DE" sz="3600" dirty="0" err="1"/>
              <a:t>Bodies</a:t>
            </a:r>
            <a:r>
              <a:rPr lang="de-DE" altLang="de-DE" sz="3600" dirty="0"/>
              <a:t> </a:t>
            </a:r>
            <a:r>
              <a:rPr lang="de-DE" altLang="de-DE" sz="3600" dirty="0" err="1"/>
              <a:t>of</a:t>
            </a:r>
            <a:r>
              <a:rPr lang="de-DE" altLang="de-DE" sz="3600" dirty="0"/>
              <a:t> Knowledge, </a:t>
            </a:r>
            <a:r>
              <a:rPr lang="de-DE" altLang="de-DE" sz="3600" dirty="0" err="1"/>
              <a:t>emphasizing</a:t>
            </a:r>
            <a:r>
              <a:rPr lang="de-DE" altLang="de-DE" sz="3600" dirty="0"/>
              <a:t> </a:t>
            </a:r>
            <a:r>
              <a:rPr lang="de-DE" altLang="de-DE" sz="3600" dirty="0" err="1"/>
              <a:t>the</a:t>
            </a:r>
            <a:r>
              <a:rPr lang="de-DE" altLang="de-DE" sz="3600" dirty="0"/>
              <a:t> </a:t>
            </a:r>
            <a:r>
              <a:rPr lang="en-US" altLang="de-DE" sz="3600" dirty="0"/>
              <a:t>Geospatial Technology Competency Model (GTCM)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de-DE" sz="3600" dirty="0"/>
              <a:t>Online Survey with regard to Open Source relevance (</a:t>
            </a:r>
            <a:r>
              <a:rPr lang="en-US" altLang="de-DE" sz="3600" dirty="0" smtClean="0"/>
              <a:t>105 </a:t>
            </a:r>
            <a:br>
              <a:rPr lang="en-US" altLang="de-DE" sz="3600" dirty="0" smtClean="0"/>
            </a:br>
            <a:r>
              <a:rPr lang="en-US" altLang="de-DE" sz="3600" dirty="0" smtClean="0"/>
              <a:t>respondents </a:t>
            </a:r>
            <a:r>
              <a:rPr lang="en-US" altLang="de-DE" sz="3600" dirty="0"/>
              <a:t>worldwide)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de-DE" sz="3600" dirty="0"/>
              <a:t>15 expert interviews (face-to-face and by telephone) with regard to Open Source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de-DE" sz="3600" dirty="0"/>
              <a:t>Synopsis of the results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de-DE" sz="3600" dirty="0"/>
              <a:t>Development of the certification model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de-DE" sz="3600" dirty="0"/>
              <a:t>Dissemination of the </a:t>
            </a:r>
            <a:r>
              <a:rPr lang="en-US" altLang="de-DE" sz="3600" dirty="0" smtClean="0"/>
              <a:t>results</a:t>
            </a:r>
          </a:p>
          <a:p>
            <a:pPr marL="742950" indent="-742950">
              <a:buFont typeface="+mj-lt"/>
              <a:buAutoNum type="arabicPeriod"/>
            </a:pPr>
            <a:r>
              <a:rPr lang="en-US" altLang="de-DE" sz="3600" dirty="0" smtClean="0"/>
              <a:t>Business development</a:t>
            </a:r>
            <a:endParaRPr lang="de-DE" altLang="de-DE" sz="3600" dirty="0"/>
          </a:p>
        </p:txBody>
      </p:sp>
      <p:pic>
        <p:nvPicPr>
          <p:cNvPr id="13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0139" y="2984948"/>
            <a:ext cx="10723563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469" y="32016264"/>
            <a:ext cx="48768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5450439" y="41020769"/>
            <a:ext cx="62706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WG </a:t>
            </a:r>
            <a:r>
              <a:rPr lang="de-DE" sz="3200" dirty="0" smtClean="0"/>
              <a:t>VI/3: </a:t>
            </a:r>
            <a:r>
              <a:rPr lang="en-US" sz="3200" dirty="0" smtClean="0"/>
              <a:t>Promotion </a:t>
            </a:r>
            <a:r>
              <a:rPr lang="en-US" sz="3200" dirty="0"/>
              <a:t>of </a:t>
            </a:r>
            <a:r>
              <a:rPr lang="en-US" sz="3200" dirty="0" smtClean="0"/>
              <a:t>International</a:t>
            </a:r>
            <a:br>
              <a:rPr lang="en-US" sz="3200" dirty="0" smtClean="0"/>
            </a:br>
            <a:r>
              <a:rPr lang="en-US" sz="3200" dirty="0" smtClean="0"/>
              <a:t>Collaborative </a:t>
            </a:r>
            <a:r>
              <a:rPr lang="en-US" sz="3200" dirty="0"/>
              <a:t>Education Programs</a:t>
            </a:r>
            <a:endParaRPr lang="de-DE" sz="3200" dirty="0"/>
          </a:p>
        </p:txBody>
      </p:sp>
      <p:sp>
        <p:nvSpPr>
          <p:cNvPr id="135" name="Inhaltsplatzhalter 2"/>
          <p:cNvSpPr txBox="1">
            <a:spLocks/>
          </p:cNvSpPr>
          <p:nvPr/>
        </p:nvSpPr>
        <p:spPr bwMode="auto">
          <a:xfrm>
            <a:off x="58792527" y="-3704035"/>
            <a:ext cx="5674436" cy="7470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>
                <a:solidFill>
                  <a:srgbClr val="000072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de-DE" altLang="de-DE" sz="2800" kern="0" dirty="0" smtClean="0"/>
              <a:t>Analysis </a:t>
            </a:r>
            <a:r>
              <a:rPr lang="de-DE" altLang="de-DE" sz="2800" kern="0" dirty="0" err="1" smtClean="0"/>
              <a:t>regarding</a:t>
            </a:r>
            <a:endParaRPr lang="de-DE" altLang="de-DE" sz="2800" kern="0" dirty="0" smtClean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 smtClean="0"/>
              <a:t>Certifications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offered</a:t>
            </a:r>
            <a:endParaRPr lang="de-DE" altLang="de-DE" sz="2800" kern="0" dirty="0" smtClean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smtClean="0"/>
              <a:t>Levels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 smtClean="0"/>
              <a:t>Based</a:t>
            </a:r>
            <a:r>
              <a:rPr lang="de-DE" altLang="de-DE" sz="2800" kern="0" dirty="0" smtClean="0"/>
              <a:t> on </a:t>
            </a:r>
            <a:r>
              <a:rPr lang="de-DE" altLang="de-DE" sz="2800" kern="0" dirty="0" err="1" smtClean="0"/>
              <a:t>which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smtClean="0"/>
              <a:t/>
            </a:r>
            <a:br>
              <a:rPr lang="de-DE" altLang="de-DE" sz="2800" kern="0" dirty="0" smtClean="0"/>
            </a:br>
            <a:r>
              <a:rPr lang="de-DE" altLang="de-DE" sz="2800" kern="0" dirty="0" smtClean="0"/>
              <a:t>„</a:t>
            </a:r>
            <a:r>
              <a:rPr lang="de-DE" altLang="de-DE" sz="2800" kern="0" dirty="0" err="1" smtClean="0"/>
              <a:t>body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of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knowledge</a:t>
            </a:r>
            <a:r>
              <a:rPr lang="de-DE" altLang="de-DE" sz="2800" kern="0" dirty="0" smtClean="0"/>
              <a:t>"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 smtClean="0"/>
              <a:t>Examination</a:t>
            </a:r>
            <a:r>
              <a:rPr lang="de-DE" altLang="de-DE" sz="2800" kern="0" dirty="0" smtClean="0"/>
              <a:t>: </a:t>
            </a:r>
            <a:r>
              <a:rPr lang="de-DE" altLang="de-DE" sz="2800" kern="0" dirty="0" err="1" smtClean="0"/>
              <a:t>How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to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perform</a:t>
            </a:r>
            <a:endParaRPr lang="de-DE" altLang="de-DE" sz="2800" kern="0" dirty="0" smtClean="0"/>
          </a:p>
          <a:p>
            <a:pPr>
              <a:spcBef>
                <a:spcPts val="600"/>
              </a:spcBef>
              <a:defRPr/>
            </a:pPr>
            <a:endParaRPr lang="de-DE" altLang="de-DE" sz="2800" kern="0" dirty="0" smtClean="0"/>
          </a:p>
        </p:txBody>
      </p:sp>
      <p:sp>
        <p:nvSpPr>
          <p:cNvPr id="136" name="Inhaltsplatzhalter 2"/>
          <p:cNvSpPr txBox="1">
            <a:spLocks/>
          </p:cNvSpPr>
          <p:nvPr/>
        </p:nvSpPr>
        <p:spPr bwMode="auto">
          <a:xfrm>
            <a:off x="51774930" y="-3766335"/>
            <a:ext cx="7117031" cy="753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>
                <a:solidFill>
                  <a:srgbClr val="000072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de-DE" altLang="de-DE" sz="2800" kern="0" dirty="0" err="1" smtClean="0"/>
              <a:t>Eight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/>
              <a:t>institutions</a:t>
            </a:r>
            <a:endParaRPr lang="de-DE" altLang="de-DE" sz="2800" kern="0" dirty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smtClean="0"/>
              <a:t>ASPRS</a:t>
            </a:r>
            <a:endParaRPr lang="de-DE" altLang="de-DE" sz="2800" kern="0" dirty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smtClean="0"/>
              <a:t>GIS </a:t>
            </a:r>
            <a:r>
              <a:rPr lang="de-DE" altLang="de-DE" sz="2800" kern="0" dirty="0" err="1"/>
              <a:t>Certification</a:t>
            </a:r>
            <a:r>
              <a:rPr lang="de-DE" altLang="de-DE" sz="2800" kern="0" dirty="0"/>
              <a:t> Institute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 smtClean="0"/>
              <a:t>Esri</a:t>
            </a:r>
            <a:endParaRPr lang="de-DE" altLang="de-DE" sz="2800" kern="0" dirty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/>
              <a:t>Oracle University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/>
              <a:t>Metaspatial</a:t>
            </a:r>
            <a:r>
              <a:rPr lang="de-DE" altLang="de-DE" sz="2800" kern="0" dirty="0"/>
              <a:t> Institute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/>
              <a:t>gvSIG</a:t>
            </a:r>
            <a:r>
              <a:rPr lang="de-DE" altLang="de-DE" sz="2800" kern="0" dirty="0"/>
              <a:t> </a:t>
            </a:r>
            <a:r>
              <a:rPr lang="de-DE" altLang="de-DE" sz="2800" kern="0" dirty="0" err="1"/>
              <a:t>Association</a:t>
            </a:r>
            <a:endParaRPr lang="de-DE" altLang="de-DE" sz="2800" kern="0" dirty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/>
              <a:t>Pakistan Institute </a:t>
            </a:r>
            <a:r>
              <a:rPr lang="de-DE" altLang="de-DE" sz="2800" kern="0" dirty="0" err="1"/>
              <a:t>of</a:t>
            </a:r>
            <a:r>
              <a:rPr lang="de-DE" altLang="de-DE" sz="2800" kern="0" dirty="0"/>
              <a:t> Modern Studies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smtClean="0"/>
              <a:t>US </a:t>
            </a:r>
            <a:r>
              <a:rPr lang="de-DE" altLang="de-DE" sz="2800" kern="0" dirty="0" err="1" smtClean="0"/>
              <a:t>Geospatial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intelligence</a:t>
            </a:r>
            <a:r>
              <a:rPr lang="de-DE" altLang="de-DE" sz="2800" kern="0" dirty="0" smtClean="0"/>
              <a:t/>
            </a:r>
            <a:br>
              <a:rPr lang="de-DE" altLang="de-DE" sz="2800" kern="0" dirty="0" smtClean="0"/>
            </a:br>
            <a:r>
              <a:rPr lang="de-DE" altLang="de-DE" sz="2800" kern="0" dirty="0" err="1" smtClean="0"/>
              <a:t>foundation</a:t>
            </a:r>
            <a:endParaRPr lang="de-DE" altLang="de-DE" sz="2800" kern="0" dirty="0"/>
          </a:p>
          <a:p>
            <a:pPr>
              <a:spcBef>
                <a:spcPts val="600"/>
              </a:spcBef>
              <a:defRPr/>
            </a:pPr>
            <a:endParaRPr lang="de-DE" altLang="de-DE" sz="2800" kern="0" dirty="0" smtClean="0"/>
          </a:p>
        </p:txBody>
      </p:sp>
      <p:pic>
        <p:nvPicPr>
          <p:cNvPr id="1045" name="Picture 21" descr="C:\Users\behr\AppData\Local\Temp\SNAGHTML5055d46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2143" y="18015523"/>
            <a:ext cx="4630608" cy="3033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behr\AppData\Local\Temp\SNAGHTML50c3f4b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732784" y="30610658"/>
            <a:ext cx="5488873" cy="356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hteck 18"/>
          <p:cNvSpPr/>
          <p:nvPr/>
        </p:nvSpPr>
        <p:spPr>
          <a:xfrm>
            <a:off x="8540916" y="22765690"/>
            <a:ext cx="181426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Geospatial Technology Competency </a:t>
            </a:r>
            <a:r>
              <a:rPr lang="en-US" sz="2800" dirty="0" smtClean="0"/>
              <a:t>Model (Tier 4&amp;5, 2014</a:t>
            </a:r>
            <a:r>
              <a:rPr lang="en-US" sz="2800" dirty="0"/>
              <a:t>)</a:t>
            </a:r>
            <a:endParaRPr lang="de-DE" sz="2800" dirty="0"/>
          </a:p>
        </p:txBody>
      </p:sp>
      <p:sp>
        <p:nvSpPr>
          <p:cNvPr id="139" name="모서리가 둥근 직사각형 92"/>
          <p:cNvSpPr/>
          <p:nvPr/>
        </p:nvSpPr>
        <p:spPr>
          <a:xfrm>
            <a:off x="7073066" y="18412289"/>
            <a:ext cx="2367180" cy="2229133"/>
          </a:xfrm>
          <a:prstGeom prst="roundRect">
            <a:avLst>
              <a:gd name="adj" fmla="val 5612"/>
            </a:avLst>
          </a:prstGeom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altLang="ko-KR" sz="11500" dirty="0" smtClean="0"/>
              <a:t>+</a:t>
            </a:r>
            <a:endParaRPr lang="ko-KR" altLang="en-US" sz="3000" dirty="0"/>
          </a:p>
        </p:txBody>
      </p:sp>
      <p:pic>
        <p:nvPicPr>
          <p:cNvPr id="124" name="Content Placeholder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4385" y="16428588"/>
            <a:ext cx="6786554" cy="618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0" name="Inhaltsplatzhalter 2"/>
          <p:cNvSpPr txBox="1">
            <a:spLocks/>
          </p:cNvSpPr>
          <p:nvPr/>
        </p:nvSpPr>
        <p:spPr bwMode="auto">
          <a:xfrm>
            <a:off x="-10660150" y="21505409"/>
            <a:ext cx="5674436" cy="7470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>
                <a:solidFill>
                  <a:srgbClr val="000072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de-DE" altLang="de-DE" sz="2800" kern="0" dirty="0" smtClean="0"/>
              <a:t>Analysis </a:t>
            </a:r>
            <a:r>
              <a:rPr lang="de-DE" altLang="de-DE" sz="2800" kern="0" dirty="0" err="1" smtClean="0"/>
              <a:t>regarding</a:t>
            </a:r>
            <a:endParaRPr lang="de-DE" altLang="de-DE" sz="2800" kern="0" dirty="0" smtClean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 smtClean="0"/>
              <a:t>Certifications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offered</a:t>
            </a:r>
            <a:endParaRPr lang="de-DE" altLang="de-DE" sz="2800" kern="0" dirty="0" smtClean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smtClean="0"/>
              <a:t>Levels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 smtClean="0"/>
              <a:t>Based</a:t>
            </a:r>
            <a:r>
              <a:rPr lang="de-DE" altLang="de-DE" sz="2800" kern="0" dirty="0" smtClean="0"/>
              <a:t> on </a:t>
            </a:r>
            <a:r>
              <a:rPr lang="de-DE" altLang="de-DE" sz="2800" kern="0" dirty="0" err="1" smtClean="0"/>
              <a:t>which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smtClean="0"/>
              <a:t/>
            </a:r>
            <a:br>
              <a:rPr lang="de-DE" altLang="de-DE" sz="2800" kern="0" dirty="0" smtClean="0"/>
            </a:br>
            <a:r>
              <a:rPr lang="de-DE" altLang="de-DE" sz="2800" kern="0" dirty="0" smtClean="0"/>
              <a:t>„</a:t>
            </a:r>
            <a:r>
              <a:rPr lang="de-DE" altLang="de-DE" sz="2800" kern="0" dirty="0" err="1" smtClean="0"/>
              <a:t>body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of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knowledge</a:t>
            </a:r>
            <a:r>
              <a:rPr lang="de-DE" altLang="de-DE" sz="2800" kern="0" dirty="0" smtClean="0"/>
              <a:t>"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 smtClean="0"/>
              <a:t>Examination</a:t>
            </a:r>
            <a:r>
              <a:rPr lang="de-DE" altLang="de-DE" sz="2800" kern="0" dirty="0" smtClean="0"/>
              <a:t>: </a:t>
            </a:r>
            <a:r>
              <a:rPr lang="de-DE" altLang="de-DE" sz="2800" kern="0" dirty="0" err="1" smtClean="0"/>
              <a:t>How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to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perform</a:t>
            </a:r>
            <a:endParaRPr lang="de-DE" altLang="de-DE" sz="2800" kern="0" dirty="0" smtClean="0"/>
          </a:p>
          <a:p>
            <a:pPr>
              <a:spcBef>
                <a:spcPts val="600"/>
              </a:spcBef>
              <a:defRPr/>
            </a:pPr>
            <a:endParaRPr lang="de-DE" altLang="de-DE" sz="2800" kern="0" dirty="0" smtClean="0"/>
          </a:p>
        </p:txBody>
      </p:sp>
      <p:sp>
        <p:nvSpPr>
          <p:cNvPr id="141" name="Inhaltsplatzhalter 2"/>
          <p:cNvSpPr txBox="1">
            <a:spLocks/>
          </p:cNvSpPr>
          <p:nvPr/>
        </p:nvSpPr>
        <p:spPr bwMode="auto">
          <a:xfrm>
            <a:off x="-14988347" y="21443109"/>
            <a:ext cx="4328197" cy="753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>
                <a:solidFill>
                  <a:srgbClr val="000072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de-DE" altLang="de-DE" sz="2800" kern="0" dirty="0" err="1" smtClean="0"/>
              <a:t>Eight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/>
              <a:t>institutions</a:t>
            </a:r>
            <a:endParaRPr lang="de-DE" altLang="de-DE" sz="2800" kern="0" dirty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smtClean="0"/>
              <a:t>ASPRS</a:t>
            </a:r>
            <a:endParaRPr lang="de-DE" altLang="de-DE" sz="2800" kern="0" dirty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smtClean="0"/>
              <a:t>GIS </a:t>
            </a:r>
            <a:r>
              <a:rPr lang="de-DE" altLang="de-DE" sz="2800" kern="0" dirty="0" err="1"/>
              <a:t>Certification</a:t>
            </a:r>
            <a:r>
              <a:rPr lang="de-DE" altLang="de-DE" sz="2800" kern="0" dirty="0"/>
              <a:t> Institute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 smtClean="0"/>
              <a:t>Esri</a:t>
            </a:r>
            <a:endParaRPr lang="de-DE" altLang="de-DE" sz="2800" kern="0" dirty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/>
              <a:t>Oracle University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/>
              <a:t>Metaspatial</a:t>
            </a:r>
            <a:r>
              <a:rPr lang="de-DE" altLang="de-DE" sz="2800" kern="0" dirty="0"/>
              <a:t> Institute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err="1"/>
              <a:t>gvSIG</a:t>
            </a:r>
            <a:r>
              <a:rPr lang="de-DE" altLang="de-DE" sz="2800" kern="0" dirty="0"/>
              <a:t> </a:t>
            </a:r>
            <a:r>
              <a:rPr lang="de-DE" altLang="de-DE" sz="2800" kern="0" dirty="0" err="1"/>
              <a:t>Association</a:t>
            </a:r>
            <a:endParaRPr lang="de-DE" altLang="de-DE" sz="2800" kern="0" dirty="0"/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/>
              <a:t>Pakistan Institute </a:t>
            </a:r>
            <a:r>
              <a:rPr lang="de-DE" altLang="de-DE" sz="2800" kern="0" dirty="0" err="1"/>
              <a:t>of</a:t>
            </a:r>
            <a:r>
              <a:rPr lang="de-DE" altLang="de-DE" sz="2800" kern="0" dirty="0"/>
              <a:t> Modern Studies</a:t>
            </a:r>
          </a:p>
          <a:p>
            <a:pPr lvl="1">
              <a:spcBef>
                <a:spcPts val="600"/>
              </a:spcBef>
              <a:defRPr/>
            </a:pPr>
            <a:r>
              <a:rPr lang="de-DE" altLang="de-DE" sz="2800" kern="0" dirty="0" smtClean="0"/>
              <a:t>US </a:t>
            </a:r>
            <a:r>
              <a:rPr lang="de-DE" altLang="de-DE" sz="2800" kern="0" dirty="0" err="1" smtClean="0"/>
              <a:t>Geospatial</a:t>
            </a:r>
            <a:r>
              <a:rPr lang="de-DE" altLang="de-DE" sz="2800" kern="0" dirty="0" smtClean="0"/>
              <a:t> </a:t>
            </a:r>
            <a:r>
              <a:rPr lang="de-DE" altLang="de-DE" sz="2800" kern="0" dirty="0" err="1" smtClean="0"/>
              <a:t>intelligence</a:t>
            </a:r>
            <a:r>
              <a:rPr lang="de-DE" altLang="de-DE" sz="2800" kern="0" dirty="0" smtClean="0"/>
              <a:t/>
            </a:r>
            <a:br>
              <a:rPr lang="de-DE" altLang="de-DE" sz="2800" kern="0" dirty="0" smtClean="0"/>
            </a:br>
            <a:r>
              <a:rPr lang="de-DE" altLang="de-DE" sz="2800" kern="0" dirty="0" err="1" smtClean="0"/>
              <a:t>foundation</a:t>
            </a:r>
            <a:endParaRPr lang="de-DE" altLang="de-DE" sz="2800" kern="0" dirty="0"/>
          </a:p>
          <a:p>
            <a:pPr>
              <a:spcBef>
                <a:spcPts val="600"/>
              </a:spcBef>
              <a:defRPr/>
            </a:pPr>
            <a:endParaRPr lang="de-DE" altLang="de-DE" sz="2800" kern="0" dirty="0" smtClean="0"/>
          </a:p>
        </p:txBody>
      </p:sp>
      <p:sp>
        <p:nvSpPr>
          <p:cNvPr id="142" name="Rechteck 141"/>
          <p:cNvSpPr/>
          <p:nvPr/>
        </p:nvSpPr>
        <p:spPr>
          <a:xfrm>
            <a:off x="13276875" y="32875768"/>
            <a:ext cx="35721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</a:rPr>
              <a:t>Its Stakeholders</a:t>
            </a:r>
            <a:endParaRPr lang="ko-KR" alt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6" name="모서리가 둥근 직사각형 92"/>
          <p:cNvSpPr/>
          <p:nvPr/>
        </p:nvSpPr>
        <p:spPr>
          <a:xfrm>
            <a:off x="886337" y="32258180"/>
            <a:ext cx="28154126" cy="7722144"/>
          </a:xfrm>
          <a:prstGeom prst="roundRect">
            <a:avLst>
              <a:gd name="adj" fmla="val 5612"/>
            </a:avLst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sz="3000" dirty="0"/>
          </a:p>
        </p:txBody>
      </p:sp>
      <p:sp>
        <p:nvSpPr>
          <p:cNvPr id="149" name="Rechteck 148"/>
          <p:cNvSpPr/>
          <p:nvPr/>
        </p:nvSpPr>
        <p:spPr>
          <a:xfrm>
            <a:off x="1438646" y="31307274"/>
            <a:ext cx="2972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</a:rPr>
              <a:t>The outcome</a:t>
            </a:r>
            <a:endParaRPr lang="ko-KR" alt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056" y="24442375"/>
            <a:ext cx="4876800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" name="Rechteck 152"/>
          <p:cNvSpPr/>
          <p:nvPr/>
        </p:nvSpPr>
        <p:spPr>
          <a:xfrm>
            <a:off x="1416445" y="23733385"/>
            <a:ext cx="26983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000" b="1" dirty="0" smtClean="0">
                <a:solidFill>
                  <a:schemeClr val="accent1">
                    <a:lumMod val="50000"/>
                  </a:schemeClr>
                </a:solidFill>
              </a:rPr>
              <a:t>The process</a:t>
            </a:r>
            <a:endParaRPr lang="ko-KR" altLang="en-US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4" name="Rechteck 153"/>
          <p:cNvSpPr/>
          <p:nvPr/>
        </p:nvSpPr>
        <p:spPr>
          <a:xfrm>
            <a:off x="18052615" y="10074356"/>
            <a:ext cx="996590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en-US" altLang="de-DE" sz="3200" dirty="0" smtClean="0"/>
              <a:t>Synopsis </a:t>
            </a:r>
            <a:r>
              <a:rPr lang="en-US" altLang="de-DE" sz="3200" dirty="0"/>
              <a:t>of the results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en-US" altLang="de-DE" sz="3200" dirty="0"/>
              <a:t>Development of the certification model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en-US" altLang="de-DE" sz="3200" dirty="0"/>
              <a:t>Dissemination of the </a:t>
            </a:r>
            <a:r>
              <a:rPr lang="en-US" altLang="de-DE" sz="3200" dirty="0" smtClean="0"/>
              <a:t>results</a:t>
            </a:r>
          </a:p>
          <a:p>
            <a:pPr marL="742950" indent="-742950">
              <a:buFont typeface="+mj-lt"/>
              <a:buAutoNum type="arabicPeriod" startAt="5"/>
            </a:pPr>
            <a:r>
              <a:rPr lang="en-US" altLang="de-DE" sz="3200" dirty="0" smtClean="0"/>
              <a:t>SWOT analysis and business development</a:t>
            </a:r>
            <a:endParaRPr lang="de-DE" altLang="de-DE" sz="3200" dirty="0"/>
          </a:p>
        </p:txBody>
      </p:sp>
      <p:pic>
        <p:nvPicPr>
          <p:cNvPr id="1051" name="Picture 27" descr="C:\Users\behr\AppData\Local\Temp\SNAGHTML52ecf98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6767" y="18015523"/>
            <a:ext cx="5372100" cy="4200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Inhaltsplatzhalter 2"/>
          <p:cNvSpPr txBox="1">
            <a:spLocks/>
          </p:cNvSpPr>
          <p:nvPr/>
        </p:nvSpPr>
        <p:spPr bwMode="auto">
          <a:xfrm>
            <a:off x="8577478" y="25456112"/>
            <a:ext cx="6030071" cy="4679107"/>
          </a:xfrm>
          <a:prstGeom prst="rect">
            <a:avLst/>
          </a:prstGeom>
          <a:noFill/>
          <a:ln w="19050">
            <a:solidFill>
              <a:srgbClr val="333399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>
                <a:solidFill>
                  <a:srgbClr val="000072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9pPr>
          </a:lstStyle>
          <a:p>
            <a:r>
              <a:rPr lang="de-DE" sz="4000" kern="0" dirty="0" smtClean="0"/>
              <a:t/>
            </a:r>
            <a:br>
              <a:rPr lang="de-DE" sz="4000" kern="0" dirty="0" smtClean="0"/>
            </a:br>
            <a:endParaRPr lang="de-DE" sz="4000" kern="0" dirty="0" smtClean="0"/>
          </a:p>
          <a:p>
            <a:r>
              <a:rPr lang="de-DE" sz="4000" kern="0" dirty="0" err="1" smtClean="0"/>
              <a:t>Identification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for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skills</a:t>
            </a:r>
            <a:r>
              <a:rPr lang="de-DE" sz="4000" kern="0" dirty="0" smtClean="0"/>
              <a:t> </a:t>
            </a:r>
            <a:br>
              <a:rPr lang="de-DE" sz="4000" kern="0" dirty="0" smtClean="0"/>
            </a:br>
            <a:r>
              <a:rPr lang="de-DE" sz="4000" kern="0" dirty="0" err="1" smtClean="0"/>
              <a:t>and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competences</a:t>
            </a:r>
            <a:endParaRPr lang="de-DE" sz="4000" kern="0" dirty="0" smtClean="0"/>
          </a:p>
          <a:p>
            <a:r>
              <a:rPr lang="de-DE" sz="4000" kern="0" dirty="0" smtClean="0"/>
              <a:t>Course </a:t>
            </a:r>
            <a:r>
              <a:rPr lang="de-DE" sz="4000" kern="0" dirty="0" err="1" smtClean="0"/>
              <a:t>content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for</a:t>
            </a:r>
            <a:r>
              <a:rPr lang="de-DE" sz="4000" kern="0" dirty="0" smtClean="0"/>
              <a:t> </a:t>
            </a:r>
            <a:br>
              <a:rPr lang="de-DE" sz="4000" kern="0" dirty="0" smtClean="0"/>
            </a:br>
            <a:r>
              <a:rPr lang="de-DE" sz="4000" kern="0" dirty="0" err="1" smtClean="0"/>
              <a:t>certification</a:t>
            </a:r>
            <a:endParaRPr lang="de-DE" sz="4000" kern="0" dirty="0" smtClean="0"/>
          </a:p>
          <a:p>
            <a:endParaRPr lang="de-DE" sz="4000" kern="0" dirty="0" smtClean="0"/>
          </a:p>
        </p:txBody>
      </p:sp>
      <p:sp>
        <p:nvSpPr>
          <p:cNvPr id="168" name="Inhaltsplatzhalter 2"/>
          <p:cNvSpPr txBox="1">
            <a:spLocks/>
          </p:cNvSpPr>
          <p:nvPr/>
        </p:nvSpPr>
        <p:spPr bwMode="auto">
          <a:xfrm>
            <a:off x="15600939" y="25456113"/>
            <a:ext cx="5988071" cy="4679107"/>
          </a:xfrm>
          <a:prstGeom prst="rect">
            <a:avLst/>
          </a:prstGeom>
          <a:noFill/>
          <a:ln w="19050">
            <a:solidFill>
              <a:srgbClr val="333399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>
                <a:solidFill>
                  <a:srgbClr val="000072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9pPr>
          </a:lstStyle>
          <a:p>
            <a:r>
              <a:rPr lang="de-DE" sz="4000" kern="0" dirty="0" err="1" smtClean="0"/>
              <a:t>Geospatial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data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and</a:t>
            </a:r>
            <a:r>
              <a:rPr lang="de-DE" sz="4000" kern="0" dirty="0" smtClean="0"/>
              <a:t> </a:t>
            </a:r>
            <a:br>
              <a:rPr lang="de-DE" sz="4000" kern="0" dirty="0" smtClean="0"/>
            </a:br>
            <a:r>
              <a:rPr lang="de-DE" sz="4000" kern="0" dirty="0" err="1" smtClean="0"/>
              <a:t>management</a:t>
            </a:r>
            <a:endParaRPr lang="de-DE" sz="4000" kern="0" dirty="0" smtClean="0"/>
          </a:p>
          <a:p>
            <a:r>
              <a:rPr lang="de-DE" sz="4000" kern="0" dirty="0" err="1" smtClean="0"/>
              <a:t>Geospatial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analysis</a:t>
            </a:r>
            <a:endParaRPr lang="de-DE" sz="4000" kern="0" dirty="0" smtClean="0"/>
          </a:p>
          <a:p>
            <a:r>
              <a:rPr lang="de-DE" sz="4000" kern="0" dirty="0" smtClean="0"/>
              <a:t>Software </a:t>
            </a:r>
            <a:r>
              <a:rPr lang="de-DE" sz="4000" kern="0" dirty="0" err="1" smtClean="0"/>
              <a:t>development</a:t>
            </a:r>
            <a:endParaRPr lang="de-DE" sz="4000" kern="0" dirty="0" smtClean="0"/>
          </a:p>
          <a:p>
            <a:endParaRPr lang="de-DE" sz="4000" kern="0" dirty="0" smtClean="0"/>
          </a:p>
        </p:txBody>
      </p:sp>
      <p:sp>
        <p:nvSpPr>
          <p:cNvPr id="169" name="Inhaltsplatzhalter 2"/>
          <p:cNvSpPr txBox="1">
            <a:spLocks/>
          </p:cNvSpPr>
          <p:nvPr/>
        </p:nvSpPr>
        <p:spPr bwMode="auto">
          <a:xfrm>
            <a:off x="22563660" y="25493711"/>
            <a:ext cx="5869750" cy="4643432"/>
          </a:xfrm>
          <a:prstGeom prst="rect">
            <a:avLst/>
          </a:prstGeom>
          <a:noFill/>
          <a:ln w="19050">
            <a:solidFill>
              <a:srgbClr val="333399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>
                <a:solidFill>
                  <a:srgbClr val="000072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9pPr>
          </a:lstStyle>
          <a:p>
            <a:endParaRPr lang="de-DE" sz="4000" kern="0" dirty="0" smtClean="0"/>
          </a:p>
          <a:p>
            <a:r>
              <a:rPr lang="de-DE" sz="4000" kern="0" dirty="0" smtClean="0"/>
              <a:t>Course </a:t>
            </a:r>
            <a:r>
              <a:rPr lang="de-DE" sz="4000" kern="0" dirty="0" err="1" smtClean="0"/>
              <a:t>content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for</a:t>
            </a:r>
            <a:r>
              <a:rPr lang="de-DE" sz="4000" kern="0" dirty="0" smtClean="0"/>
              <a:t> </a:t>
            </a:r>
            <a:br>
              <a:rPr lang="de-DE" sz="4000" kern="0" dirty="0" smtClean="0"/>
            </a:br>
            <a:r>
              <a:rPr lang="de-DE" sz="4000" kern="0" dirty="0" err="1" smtClean="0"/>
              <a:t>each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level</a:t>
            </a:r>
            <a:endParaRPr lang="de-DE" sz="4000" kern="0" dirty="0" smtClean="0"/>
          </a:p>
          <a:p>
            <a:r>
              <a:rPr lang="de-DE" sz="4000" kern="0" dirty="0" smtClean="0"/>
              <a:t>Software </a:t>
            </a:r>
            <a:r>
              <a:rPr lang="de-DE" sz="4000" kern="0" dirty="0" err="1" smtClean="0"/>
              <a:t>to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use</a:t>
            </a:r>
            <a:endParaRPr lang="de-DE" sz="4000" kern="0" dirty="0" smtClean="0"/>
          </a:p>
          <a:p>
            <a:r>
              <a:rPr lang="de-DE" sz="4000" kern="0" dirty="0" err="1" smtClean="0"/>
              <a:t>Examination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procedure</a:t>
            </a:r>
            <a:r>
              <a:rPr lang="de-DE" sz="4000" kern="0" dirty="0" smtClean="0"/>
              <a:t> </a:t>
            </a:r>
            <a:br>
              <a:rPr lang="de-DE" sz="4000" kern="0" dirty="0" smtClean="0"/>
            </a:br>
            <a:r>
              <a:rPr lang="de-DE" sz="4000" kern="0" dirty="0" err="1" smtClean="0"/>
              <a:t>and</a:t>
            </a:r>
            <a:r>
              <a:rPr lang="de-DE" sz="4000" kern="0" dirty="0" smtClean="0"/>
              <a:t> </a:t>
            </a:r>
            <a:r>
              <a:rPr lang="de-DE" sz="4000" kern="0" dirty="0" err="1" smtClean="0"/>
              <a:t>content</a:t>
            </a:r>
            <a:endParaRPr lang="de-DE" sz="4000" kern="0" dirty="0" smtClean="0"/>
          </a:p>
          <a:p>
            <a:endParaRPr lang="de-DE" sz="4000" kern="0" dirty="0" smtClean="0"/>
          </a:p>
        </p:txBody>
      </p:sp>
      <p:sp>
        <p:nvSpPr>
          <p:cNvPr id="171" name="Inhaltsplatzhalter 2"/>
          <p:cNvSpPr txBox="1">
            <a:spLocks/>
          </p:cNvSpPr>
          <p:nvPr/>
        </p:nvSpPr>
        <p:spPr bwMode="auto">
          <a:xfrm>
            <a:off x="2031296" y="25449196"/>
            <a:ext cx="5524086" cy="4685670"/>
          </a:xfrm>
          <a:prstGeom prst="rect">
            <a:avLst/>
          </a:prstGeom>
          <a:noFill/>
          <a:ln w="19050" cap="rnd">
            <a:solidFill>
              <a:srgbClr val="333399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§"/>
              <a:defRPr>
                <a:solidFill>
                  <a:srgbClr val="000072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–"/>
              <a:defRPr>
                <a:solidFill>
                  <a:srgbClr val="000072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>
                <a:solidFill>
                  <a:srgbClr val="000072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har char="»"/>
              <a:defRPr sz="1600">
                <a:solidFill>
                  <a:srgbClr val="000072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7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Industry</a:t>
            </a:r>
            <a:r>
              <a:rPr kumimoji="0" lang="de-DE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-Wide Technical </a:t>
            </a:r>
            <a:r>
              <a:rPr kumimoji="0" lang="de-DE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7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Competencies</a:t>
            </a:r>
            <a:endParaRPr kumimoji="0" lang="de-DE" sz="4000" b="0" i="0" u="none" strike="noStrike" kern="0" cap="none" spc="0" normalizeH="0" baseline="0" noProof="0" dirty="0" smtClean="0">
              <a:ln>
                <a:noFill/>
              </a:ln>
              <a:solidFill>
                <a:srgbClr val="00007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35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de-DE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7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Industry-Sector</a:t>
            </a:r>
            <a:r>
              <a:rPr kumimoji="0" lang="de-DE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Technical </a:t>
            </a:r>
            <a:r>
              <a:rPr kumimoji="0" lang="de-DE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7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Competencies</a:t>
            </a:r>
            <a:r>
              <a:rPr kumimoji="0" lang="de-DE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7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172" name="Rechteck 171"/>
          <p:cNvSpPr/>
          <p:nvPr/>
        </p:nvSpPr>
        <p:spPr>
          <a:xfrm>
            <a:off x="3139036" y="29413868"/>
            <a:ext cx="4643596" cy="1200329"/>
          </a:xfrm>
          <a:prstGeom prst="rect">
            <a:avLst/>
          </a:prstGeom>
          <a:solidFill>
            <a:srgbClr val="FF3300"/>
          </a:solidFill>
        </p:spPr>
        <p:txBody>
          <a:bodyPr wrap="square">
            <a:spAutoFit/>
          </a:bodyPr>
          <a:lstStyle/>
          <a:p>
            <a:r>
              <a:rPr lang="de-DE" sz="3600" dirty="0" err="1" smtClean="0">
                <a:solidFill>
                  <a:schemeClr val="bg1">
                    <a:lumMod val="95000"/>
                  </a:schemeClr>
                </a:solidFill>
              </a:rPr>
              <a:t>Geospatial</a:t>
            </a:r>
            <a:r>
              <a:rPr lang="de-DE" sz="3600" dirty="0" smtClean="0">
                <a:solidFill>
                  <a:schemeClr val="bg1">
                    <a:lumMod val="95000"/>
                  </a:schemeClr>
                </a:solidFill>
              </a:rPr>
              <a:t> Technology</a:t>
            </a:r>
            <a:br>
              <a:rPr lang="de-DE" sz="36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3600" dirty="0" err="1" smtClean="0">
                <a:solidFill>
                  <a:schemeClr val="bg1">
                    <a:lumMod val="95000"/>
                  </a:schemeClr>
                </a:solidFill>
              </a:rPr>
              <a:t>Competency</a:t>
            </a:r>
            <a:r>
              <a:rPr lang="de-DE" sz="3600" dirty="0" smtClean="0">
                <a:solidFill>
                  <a:schemeClr val="bg1">
                    <a:lumMod val="95000"/>
                  </a:schemeClr>
                </a:solidFill>
              </a:rPr>
              <a:t> Model</a:t>
            </a:r>
            <a:endParaRPr lang="de-DE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3" name="Rechteck 172"/>
          <p:cNvSpPr/>
          <p:nvPr/>
        </p:nvSpPr>
        <p:spPr>
          <a:xfrm>
            <a:off x="10344370" y="25073965"/>
            <a:ext cx="4643596" cy="1200329"/>
          </a:xfrm>
          <a:prstGeom prst="rect">
            <a:avLst/>
          </a:prstGeom>
          <a:solidFill>
            <a:srgbClr val="FF3300"/>
          </a:solidFill>
        </p:spPr>
        <p:txBody>
          <a:bodyPr wrap="square">
            <a:spAutoFit/>
          </a:bodyPr>
          <a:lstStyle/>
          <a:p>
            <a:r>
              <a:rPr lang="de-DE" sz="3600" dirty="0" smtClean="0">
                <a:solidFill>
                  <a:schemeClr val="bg1">
                    <a:lumMod val="95000"/>
                  </a:schemeClr>
                </a:solidFill>
              </a:rPr>
              <a:t>Course </a:t>
            </a:r>
            <a:r>
              <a:rPr lang="de-DE" sz="3600" dirty="0" err="1">
                <a:solidFill>
                  <a:schemeClr val="bg1">
                    <a:lumMod val="95000"/>
                  </a:schemeClr>
                </a:solidFill>
              </a:rPr>
              <a:t>content</a:t>
            </a:r>
            <a:r>
              <a:rPr lang="de-DE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bg1">
                    <a:lumMod val="95000"/>
                  </a:schemeClr>
                </a:solidFill>
              </a:rPr>
              <a:t>based</a:t>
            </a:r>
            <a:r>
              <a:rPr lang="de-DE" sz="3600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de-DE" sz="36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3600" dirty="0" smtClean="0">
                <a:solidFill>
                  <a:schemeClr val="bg1">
                    <a:lumMod val="95000"/>
                  </a:schemeClr>
                </a:solidFill>
              </a:rPr>
              <a:t>on </a:t>
            </a:r>
            <a:r>
              <a:rPr lang="de-DE" sz="3600" dirty="0" err="1">
                <a:solidFill>
                  <a:schemeClr val="bg1">
                    <a:lumMod val="95000"/>
                  </a:schemeClr>
                </a:solidFill>
              </a:rPr>
              <a:t>tiers</a:t>
            </a:r>
            <a:r>
              <a:rPr lang="de-DE" sz="3600" dirty="0">
                <a:solidFill>
                  <a:schemeClr val="bg1">
                    <a:lumMod val="95000"/>
                  </a:schemeClr>
                </a:solidFill>
              </a:rPr>
              <a:t> 4 &amp; 5</a:t>
            </a:r>
            <a:endParaRPr lang="de-DE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4" name="Rechteck 173"/>
          <p:cNvSpPr/>
          <p:nvPr/>
        </p:nvSpPr>
        <p:spPr>
          <a:xfrm>
            <a:off x="17129155" y="29413868"/>
            <a:ext cx="4643596" cy="1200329"/>
          </a:xfrm>
          <a:prstGeom prst="rect">
            <a:avLst/>
          </a:prstGeom>
          <a:solidFill>
            <a:srgbClr val="FF3300"/>
          </a:solidFill>
        </p:spPr>
        <p:txBody>
          <a:bodyPr wrap="square">
            <a:spAutoFit/>
          </a:bodyPr>
          <a:lstStyle/>
          <a:p>
            <a:r>
              <a:rPr lang="de-DE" sz="3600" dirty="0" err="1">
                <a:solidFill>
                  <a:schemeClr val="bg1">
                    <a:lumMod val="95000"/>
                  </a:schemeClr>
                </a:solidFill>
              </a:rPr>
              <a:t>Categories</a:t>
            </a:r>
            <a:r>
              <a:rPr lang="de-DE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bg1">
                    <a:lumMod val="95000"/>
                  </a:schemeClr>
                </a:solidFill>
              </a:rPr>
              <a:t>and</a:t>
            </a:r>
            <a:r>
              <a:rPr lang="de-DE" sz="3600" dirty="0">
                <a:solidFill>
                  <a:schemeClr val="bg1">
                    <a:lumMod val="95000"/>
                  </a:schemeClr>
                </a:solidFill>
              </a:rPr>
              <a:t> Body </a:t>
            </a:r>
            <a:r>
              <a:rPr lang="de-DE" sz="36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de-DE" sz="3600" dirty="0">
                <a:solidFill>
                  <a:schemeClr val="bg1">
                    <a:lumMod val="95000"/>
                  </a:schemeClr>
                </a:solidFill>
              </a:rPr>
              <a:t> Knowledge</a:t>
            </a:r>
            <a:endParaRPr lang="de-DE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5" name="Rechteck 174"/>
          <p:cNvSpPr/>
          <p:nvPr/>
        </p:nvSpPr>
        <p:spPr>
          <a:xfrm>
            <a:off x="24026588" y="25073965"/>
            <a:ext cx="4643596" cy="1200329"/>
          </a:xfrm>
          <a:prstGeom prst="rect">
            <a:avLst/>
          </a:prstGeom>
          <a:solidFill>
            <a:srgbClr val="FF3300"/>
          </a:solidFill>
        </p:spPr>
        <p:txBody>
          <a:bodyPr wrap="square">
            <a:spAutoFit/>
          </a:bodyPr>
          <a:lstStyle/>
          <a:p>
            <a:r>
              <a:rPr lang="de-DE" sz="3600" dirty="0">
                <a:solidFill>
                  <a:schemeClr val="bg1">
                    <a:lumMod val="95000"/>
                  </a:schemeClr>
                </a:solidFill>
              </a:rPr>
              <a:t>Content </a:t>
            </a:r>
            <a:r>
              <a:rPr lang="de-DE" sz="3600" dirty="0" err="1">
                <a:solidFill>
                  <a:schemeClr val="bg1">
                    <a:lumMod val="95000"/>
                  </a:schemeClr>
                </a:solidFill>
              </a:rPr>
              <a:t>of</a:t>
            </a:r>
            <a:r>
              <a:rPr lang="de-DE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bg1">
                    <a:lumMod val="95000"/>
                  </a:schemeClr>
                </a:solidFill>
              </a:rPr>
              <a:t>certification</a:t>
            </a:r>
            <a:r>
              <a:rPr lang="de-DE" sz="360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sz="3600" dirty="0" err="1">
                <a:solidFill>
                  <a:schemeClr val="bg1">
                    <a:lumMod val="95000"/>
                  </a:schemeClr>
                </a:solidFill>
              </a:rPr>
              <a:t>packages</a:t>
            </a:r>
            <a:endParaRPr lang="de-DE" sz="36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Nach oben gekrümmter Pfeil 20"/>
          <p:cNvSpPr/>
          <p:nvPr/>
        </p:nvSpPr>
        <p:spPr>
          <a:xfrm flipV="1">
            <a:off x="6323801" y="25011993"/>
            <a:ext cx="3613274" cy="43353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76" name="Nach oben gekrümmter Pfeil 175"/>
          <p:cNvSpPr/>
          <p:nvPr/>
        </p:nvSpPr>
        <p:spPr>
          <a:xfrm flipV="1">
            <a:off x="19966114" y="25011993"/>
            <a:ext cx="3613274" cy="43353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77" name="Nach oben gekrümmter Pfeil 176"/>
          <p:cNvSpPr/>
          <p:nvPr/>
        </p:nvSpPr>
        <p:spPr>
          <a:xfrm>
            <a:off x="13144485" y="30185546"/>
            <a:ext cx="3613274" cy="52403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pic>
        <p:nvPicPr>
          <p:cNvPr id="1053" name="Picture 29" descr="C:\Users\behr\AppData\Local\Temp\SNAGHTML5656563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459" y="17562171"/>
            <a:ext cx="6454594" cy="442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9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870</Words>
  <Application>Microsoft Office PowerPoint</Application>
  <PresentationFormat>Benutzerdefiniert</PresentationFormat>
  <Paragraphs>215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테마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Boram</dc:creator>
  <cp:lastModifiedBy>Dr. Franz-Josef Behr</cp:lastModifiedBy>
  <cp:revision>188</cp:revision>
  <cp:lastPrinted>2016-07-12T10:31:54Z</cp:lastPrinted>
  <dcterms:created xsi:type="dcterms:W3CDTF">2015-09-12T11:17:26Z</dcterms:created>
  <dcterms:modified xsi:type="dcterms:W3CDTF">2016-07-12T11:44:02Z</dcterms:modified>
</cp:coreProperties>
</file>