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1"/>
  </p:sldMasterIdLst>
  <p:notesMasterIdLst>
    <p:notesMasterId r:id="rId28"/>
  </p:notesMasterIdLst>
  <p:sldIdLst>
    <p:sldId id="412" r:id="rId2"/>
    <p:sldId id="439" r:id="rId3"/>
    <p:sldId id="431" r:id="rId4"/>
    <p:sldId id="432" r:id="rId5"/>
    <p:sldId id="433" r:id="rId6"/>
    <p:sldId id="449" r:id="rId7"/>
    <p:sldId id="424" r:id="rId8"/>
    <p:sldId id="418" r:id="rId9"/>
    <p:sldId id="436" r:id="rId10"/>
    <p:sldId id="413" r:id="rId11"/>
    <p:sldId id="419" r:id="rId12"/>
    <p:sldId id="434" r:id="rId13"/>
    <p:sldId id="435" r:id="rId14"/>
    <p:sldId id="420" r:id="rId15"/>
    <p:sldId id="421" r:id="rId16"/>
    <p:sldId id="425" r:id="rId17"/>
    <p:sldId id="438" r:id="rId18"/>
    <p:sldId id="427" r:id="rId19"/>
    <p:sldId id="428" r:id="rId20"/>
    <p:sldId id="429" r:id="rId21"/>
    <p:sldId id="441" r:id="rId22"/>
    <p:sldId id="440" r:id="rId23"/>
    <p:sldId id="442" r:id="rId24"/>
    <p:sldId id="443" r:id="rId25"/>
    <p:sldId id="448" r:id="rId26"/>
    <p:sldId id="447" r:id="rId27"/>
  </p:sldIdLst>
  <p:sldSz cx="9144000" cy="6858000" type="screen4x3"/>
  <p:notesSz cx="6669088" cy="9928225"/>
  <p:defaultTextStyle>
    <a:defPPr>
      <a:defRPr lang="de-DE"/>
    </a:defPPr>
    <a:lvl1pPr algn="l" rtl="0" eaLnBrk="0" fontAlgn="base" hangingPunct="0">
      <a:spcBef>
        <a:spcPct val="50000"/>
      </a:spcBef>
      <a:spcAft>
        <a:spcPct val="0"/>
      </a:spcAft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bschnitt ohne Titel" id="{8E2F4FD7-2630-4DBB-B647-60175D40A3B0}">
          <p14:sldIdLst>
            <p14:sldId id="412"/>
            <p14:sldId id="439"/>
            <p14:sldId id="431"/>
            <p14:sldId id="432"/>
            <p14:sldId id="433"/>
            <p14:sldId id="449"/>
            <p14:sldId id="424"/>
            <p14:sldId id="418"/>
            <p14:sldId id="436"/>
            <p14:sldId id="413"/>
            <p14:sldId id="419"/>
            <p14:sldId id="434"/>
            <p14:sldId id="435"/>
            <p14:sldId id="420"/>
            <p14:sldId id="421"/>
            <p14:sldId id="425"/>
            <p14:sldId id="438"/>
            <p14:sldId id="427"/>
            <p14:sldId id="428"/>
            <p14:sldId id="429"/>
            <p14:sldId id="441"/>
            <p14:sldId id="440"/>
            <p14:sldId id="442"/>
            <p14:sldId id="443"/>
            <p14:sldId id="448"/>
            <p14:sldId id="44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2" autoAdjust="0"/>
    <p:restoredTop sz="91133" autoAdjust="0"/>
  </p:normalViewPr>
  <p:slideViewPr>
    <p:cSldViewPr snapToObjects="1">
      <p:cViewPr>
        <p:scale>
          <a:sx n="70" d="100"/>
          <a:sy n="70" d="100"/>
        </p:scale>
        <p:origin x="-2730" y="-11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72" tIns="45436" rIns="90872" bIns="45436" numCol="1" anchor="t" anchorCtr="0" compatLnSpc="1">
            <a:prstTxWarp prst="textNoShape">
              <a:avLst/>
            </a:prstTxWarp>
          </a:bodyPr>
          <a:lstStyle>
            <a:lvl1pPr defTabSz="908979" eaLnBrk="1" hangingPunct="1">
              <a:spcBef>
                <a:spcPct val="0"/>
              </a:spcBef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72" tIns="45436" rIns="90872" bIns="45436" numCol="1" anchor="t" anchorCtr="0" compatLnSpc="1">
            <a:prstTxWarp prst="textNoShape">
              <a:avLst/>
            </a:prstTxWarp>
          </a:bodyPr>
          <a:lstStyle>
            <a:lvl1pPr algn="r" defTabSz="908979" eaLnBrk="1" hangingPunct="1">
              <a:spcBef>
                <a:spcPct val="0"/>
              </a:spcBef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5663" y="746125"/>
            <a:ext cx="495935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4875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72" tIns="45436" rIns="90872" bIns="454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8908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72" tIns="45436" rIns="90872" bIns="45436" numCol="1" anchor="b" anchorCtr="0" compatLnSpc="1">
            <a:prstTxWarp prst="textNoShape">
              <a:avLst/>
            </a:prstTxWarp>
          </a:bodyPr>
          <a:lstStyle>
            <a:lvl1pPr defTabSz="908979" eaLnBrk="1" hangingPunct="1">
              <a:spcBef>
                <a:spcPct val="0"/>
              </a:spcBef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31338"/>
            <a:ext cx="28892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72" tIns="45436" rIns="90872" bIns="45436" numCol="1" anchor="b" anchorCtr="0" compatLnSpc="1">
            <a:prstTxWarp prst="textNoShape">
              <a:avLst/>
            </a:prstTxWarp>
          </a:bodyPr>
          <a:lstStyle>
            <a:lvl1pPr algn="r" defTabSz="908979" eaLnBrk="1" hangingPunct="1">
              <a:spcBef>
                <a:spcPct val="0"/>
              </a:spcBef>
              <a:defRPr sz="1100">
                <a:latin typeface="Arial" charset="0"/>
              </a:defRPr>
            </a:lvl1pPr>
          </a:lstStyle>
          <a:p>
            <a:pPr>
              <a:defRPr/>
            </a:pPr>
            <a:fld id="{42DC8AC8-2B34-463A-81AE-63526048E22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09866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smtClean="0">
                <a:latin typeface="Arial" charset="0"/>
              </a:rPr>
              <a:t>Technical Interoperabilty</a:t>
            </a:r>
          </a:p>
          <a:p>
            <a:r>
              <a:rPr lang="de-DE" altLang="de-DE" smtClean="0">
                <a:latin typeface="Arial" charset="0"/>
              </a:rPr>
              <a:t>Personal Interoperabilty</a:t>
            </a:r>
          </a:p>
          <a:p>
            <a:r>
              <a:rPr lang="de-DE" altLang="de-DE" smtClean="0">
                <a:latin typeface="Arial" charset="0"/>
              </a:rPr>
              <a:t>Semantical Interoperabilty</a:t>
            </a:r>
          </a:p>
          <a:p>
            <a:r>
              <a:rPr lang="de-DE" altLang="de-DE" smtClean="0">
                <a:latin typeface="Arial" charset="0"/>
              </a:rPr>
              <a:t>Institutional Interoperabilty</a:t>
            </a:r>
          </a:p>
          <a:p>
            <a:r>
              <a:rPr lang="de-DE" altLang="de-DE" smtClean="0">
                <a:latin typeface="Arial" charset="0"/>
              </a:rPr>
              <a:t>Political Interoperabilty</a:t>
            </a:r>
          </a:p>
          <a:p>
            <a:endParaRPr lang="de-DE" altLang="de-DE" smtClean="0">
              <a:latin typeface="Arial" charset="0"/>
            </a:endParaRPr>
          </a:p>
          <a:p>
            <a:endParaRPr lang="de-DE" alt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smtClean="0">
                <a:latin typeface="Arial" charset="0"/>
              </a:rPr>
              <a:t>Technical Interoperabilty</a:t>
            </a:r>
          </a:p>
          <a:p>
            <a:r>
              <a:rPr lang="de-DE" altLang="de-DE" smtClean="0">
                <a:latin typeface="Arial" charset="0"/>
              </a:rPr>
              <a:t>Personal Interoperabilty</a:t>
            </a:r>
          </a:p>
          <a:p>
            <a:r>
              <a:rPr lang="de-DE" altLang="de-DE" smtClean="0">
                <a:latin typeface="Arial" charset="0"/>
              </a:rPr>
              <a:t>Semantical Interoperabilty</a:t>
            </a:r>
          </a:p>
          <a:p>
            <a:r>
              <a:rPr lang="de-DE" altLang="de-DE" smtClean="0">
                <a:latin typeface="Arial" charset="0"/>
              </a:rPr>
              <a:t>Institutional Interoperabilty</a:t>
            </a:r>
          </a:p>
          <a:p>
            <a:r>
              <a:rPr lang="de-DE" altLang="de-DE" smtClean="0">
                <a:latin typeface="Arial" charset="0"/>
              </a:rPr>
              <a:t>Political Interoperabilty</a:t>
            </a:r>
          </a:p>
          <a:p>
            <a:endParaRPr lang="de-DE" altLang="de-DE" smtClean="0">
              <a:latin typeface="Arial" charset="0"/>
            </a:endParaRPr>
          </a:p>
          <a:p>
            <a:endParaRPr lang="de-DE" alt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de-DE" b="1" smtClean="0">
                <a:solidFill>
                  <a:schemeClr val="bg1"/>
                </a:solidFill>
                <a:latin typeface="Arial" charset="0"/>
              </a:rPr>
              <a:t>Adopter/</a:t>
            </a:r>
          </a:p>
          <a:p>
            <a:r>
              <a:rPr lang="en-US" altLang="de-DE" b="1" smtClean="0">
                <a:solidFill>
                  <a:schemeClr val="bg1"/>
                </a:solidFill>
                <a:latin typeface="Arial" charset="0"/>
              </a:rPr>
              <a:t>Implementer Community</a:t>
            </a:r>
          </a:p>
          <a:p>
            <a:endParaRPr lang="de-DE" alt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smtClean="0">
                <a:latin typeface="Arial" charset="0"/>
              </a:rPr>
              <a:t>Workshops, presentation?</a:t>
            </a:r>
          </a:p>
        </p:txBody>
      </p:sp>
      <p:sp>
        <p:nvSpPr>
          <p:cNvPr id="2765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8050">
              <a:defRPr sz="1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08050"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08050"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08050"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08050"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0805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0805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0805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0805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AB9E3606-7055-4F81-9B8B-FB81BF9C4F24}" type="slidenum">
              <a:rPr lang="de-DE" altLang="de-DE" sz="1100" smtClean="0">
                <a:latin typeface="Arial" charset="0"/>
              </a:rPr>
              <a:pPr/>
              <a:t>14</a:t>
            </a:fld>
            <a:endParaRPr lang="de-DE" altLang="de-DE" sz="11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smtClean="0">
                <a:latin typeface="Arial" charset="0"/>
              </a:rPr>
              <a:t>Thanks to discussions with colleagues here!</a:t>
            </a:r>
          </a:p>
          <a:p>
            <a:endParaRPr lang="de-DE" altLang="de-DE" smtClean="0">
              <a:latin typeface="Arial" charset="0"/>
            </a:endParaRPr>
          </a:p>
          <a:p>
            <a:r>
              <a:rPr lang="de-DE" altLang="de-DE" smtClean="0">
                <a:latin typeface="Arial" charset="0"/>
              </a:rPr>
              <a:t>AGSE 2013: a wide range of expert knowledge, practical experiences with focus of current trends in Geoinformatics</a:t>
            </a:r>
          </a:p>
          <a:p>
            <a:endParaRPr lang="de-DE" altLang="de-DE" smtClean="0">
              <a:latin typeface="Arial" charset="0"/>
            </a:endParaRPr>
          </a:p>
        </p:txBody>
      </p:sp>
      <p:sp>
        <p:nvSpPr>
          <p:cNvPr id="7066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8050">
              <a:defRPr sz="1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08050"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08050"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08050"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08050"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0805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0805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0805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0805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23A29BEF-96A7-4FE9-8E31-DDBEE7BEA939}" type="slidenum">
              <a:rPr lang="de-DE" altLang="de-DE" sz="1100" smtClean="0">
                <a:latin typeface="Arial" charset="0"/>
              </a:rPr>
              <a:pPr/>
              <a:t>17</a:t>
            </a:fld>
            <a:endParaRPr lang="de-DE" altLang="de-DE" sz="110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smtClean="0">
                <a:latin typeface="Arial" charset="0"/>
              </a:rPr>
              <a:t>Thanks to discussions with colleagues here!</a:t>
            </a:r>
          </a:p>
          <a:p>
            <a:endParaRPr lang="de-DE" altLang="de-DE" smtClean="0">
              <a:latin typeface="Arial" charset="0"/>
            </a:endParaRPr>
          </a:p>
          <a:p>
            <a:r>
              <a:rPr lang="de-DE" altLang="de-DE" smtClean="0">
                <a:latin typeface="Arial" charset="0"/>
              </a:rPr>
              <a:t>AGSE 2013: a wide range of expert knowledge, practical experiences with focus of current trends in Geoinformatics</a:t>
            </a:r>
          </a:p>
          <a:p>
            <a:endParaRPr lang="de-DE" altLang="de-DE" smtClean="0">
              <a:latin typeface="Arial" charset="0"/>
            </a:endParaRPr>
          </a:p>
        </p:txBody>
      </p:sp>
      <p:sp>
        <p:nvSpPr>
          <p:cNvPr id="7066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8050">
              <a:defRPr sz="1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08050"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08050"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08050"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08050"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0805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0805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0805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0805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23A29BEF-96A7-4FE9-8E31-DDBEE7BEA939}" type="slidenum">
              <a:rPr lang="de-DE" altLang="de-DE" sz="1100" smtClean="0">
                <a:latin typeface="Arial" charset="0"/>
              </a:rPr>
              <a:pPr/>
              <a:t>21</a:t>
            </a:fld>
            <a:endParaRPr lang="de-DE" altLang="de-DE" sz="1100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0" y="0"/>
            <a:ext cx="250825" cy="6842125"/>
          </a:xfrm>
          <a:prstGeom prst="rect">
            <a:avLst/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de-DE" altLang="de-DE" smtClean="0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0" y="0"/>
            <a:ext cx="250825" cy="4941888"/>
          </a:xfrm>
          <a:prstGeom prst="rect">
            <a:avLst/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de-DE" altLang="de-DE" smtClean="0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 rot="16200000">
            <a:off x="-654050" y="2481262"/>
            <a:ext cx="1473200" cy="339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>
            <a:lvl1pPr>
              <a:defRPr sz="1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defRPr/>
            </a:pPr>
            <a:r>
              <a:rPr lang="de-DE" altLang="de-DE" smtClean="0">
                <a:solidFill>
                  <a:schemeClr val="bg1"/>
                </a:solidFill>
              </a:rPr>
              <a:t>Interoperability</a:t>
            </a: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-107950" y="44196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20000"/>
              </a:spcBef>
              <a:defRPr/>
            </a:pPr>
            <a:fld id="{97F82D66-D128-4689-9D4A-500AC991514B}" type="slidenum">
              <a:rPr lang="de-DE" altLang="de-DE" sz="1400" smtClean="0">
                <a:solidFill>
                  <a:schemeClr val="bg1"/>
                </a:solidFill>
                <a:latin typeface="Tahoma" pitchFamily="34" charset="0"/>
              </a:rPr>
              <a:pPr algn="r" eaLnBrk="1" hangingPunct="1">
                <a:spcBef>
                  <a:spcPct val="20000"/>
                </a:spcBef>
                <a:defRPr/>
              </a:pPr>
              <a:t>‹Nr.›</a:t>
            </a:fld>
            <a:endParaRPr lang="de-DE" altLang="de-DE" sz="1400" smtClean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6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05BB7-FA16-483A-BB52-FCE3D333083E}" type="slidenum">
              <a:rPr lang="en-US" altLang="en-US"/>
              <a:pPr>
                <a:defRPr/>
              </a:pPr>
              <a:t>‹Nr.›</a:t>
            </a:fld>
            <a:endParaRPr lang="en-US" altLang="en-US" sz="140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7" name="Datumsplatzhalter 1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F2362-054F-41A1-8BC5-E863018300C9}" type="datetime1">
              <a:rPr lang="en-US" altLang="de-DE"/>
              <a:pPr>
                <a:defRPr/>
              </a:pPr>
              <a:t>10/15/2017</a:t>
            </a:fld>
            <a:r>
              <a:rPr lang="en-US" altLang="en-US"/>
              <a:t>Prof. </a:t>
            </a:r>
            <a:r>
              <a:rPr lang="de-DE" altLang="en-US"/>
              <a:t>Dr.-Ing. </a:t>
            </a:r>
            <a:r>
              <a:rPr lang="en-US" altLang="en-US"/>
              <a:t>Franz-Josef Behr</a:t>
            </a:r>
            <a:endParaRPr lang="en-US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440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3BD37-9862-4327-8E72-C4536858C5F2}" type="datetimeFigureOut">
              <a:rPr lang="de-DE"/>
              <a:pPr>
                <a:defRPr/>
              </a:pPr>
              <a:t>15.10.2017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1E35F-A3D3-4387-B6EF-B19C1411A2A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5366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682625" y="609600"/>
            <a:ext cx="7477125" cy="685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2"/>
          </p:nvPr>
        </p:nvSpPr>
        <p:spPr>
          <a:xfrm>
            <a:off x="682624" y="1916832"/>
            <a:ext cx="7705799" cy="4104456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3B969-7AE5-4C6B-8D28-E576BFF3A8E1}" type="datetime1">
              <a:rPr lang="en-US" altLang="de-DE"/>
              <a:pPr>
                <a:defRPr/>
              </a:pPr>
              <a:t>10/15/2017</a:t>
            </a:fld>
            <a:r>
              <a:rPr lang="en-US" altLang="en-US"/>
              <a:t>Prof. </a:t>
            </a:r>
            <a:r>
              <a:rPr lang="de-DE" altLang="en-US"/>
              <a:t>Dr.-Ing. </a:t>
            </a:r>
            <a:r>
              <a:rPr lang="en-US" altLang="en-US"/>
              <a:t>Franz-Josef Behr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3FABB-E7EA-4D99-9D8B-ED86374364D5}" type="slidenum">
              <a:rPr lang="en-US" altLang="en-US"/>
              <a:pPr>
                <a:defRPr/>
              </a:pPr>
              <a:t>‹Nr.›</a:t>
            </a:fld>
            <a:endParaRPr lang="en-US" altLang="en-US" sz="140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047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ChangeArrowheads="1"/>
          </p:cNvSpPr>
          <p:nvPr/>
        </p:nvSpPr>
        <p:spPr bwMode="auto">
          <a:xfrm>
            <a:off x="0" y="0"/>
            <a:ext cx="250825" cy="6842125"/>
          </a:xfrm>
          <a:prstGeom prst="rect">
            <a:avLst/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de-DE" altLang="de-DE" smtClean="0"/>
          </a:p>
        </p:txBody>
      </p:sp>
      <p:sp>
        <p:nvSpPr>
          <p:cNvPr id="1027" name="Rectangle 7"/>
          <p:cNvSpPr>
            <a:spLocks noChangeArrowheads="1"/>
          </p:cNvSpPr>
          <p:nvPr/>
        </p:nvSpPr>
        <p:spPr bwMode="auto">
          <a:xfrm>
            <a:off x="0" y="0"/>
            <a:ext cx="250825" cy="4941888"/>
          </a:xfrm>
          <a:prstGeom prst="rect">
            <a:avLst/>
          </a:prstGeom>
          <a:solidFill>
            <a:srgbClr val="CC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de-DE" altLang="de-DE" smtClean="0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 rot="16200000">
            <a:off x="-1722581" y="2332302"/>
            <a:ext cx="3654718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>
            <a:lvl1pPr>
              <a:defRPr sz="1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defRPr/>
            </a:pPr>
            <a:r>
              <a:rPr lang="de-DE" altLang="de-DE" dirty="0" err="1" smtClean="0">
                <a:solidFill>
                  <a:schemeClr val="bg1"/>
                </a:solidFill>
                <a:latin typeface="Tahoma" pitchFamily="34" charset="0"/>
              </a:rPr>
              <a:t>Towards</a:t>
            </a:r>
            <a:r>
              <a:rPr lang="de-DE" altLang="de-DE" dirty="0" smtClean="0">
                <a:solidFill>
                  <a:schemeClr val="bg1"/>
                </a:solidFill>
                <a:latin typeface="Tahoma" pitchFamily="34" charset="0"/>
              </a:rPr>
              <a:t> an </a:t>
            </a:r>
            <a:r>
              <a:rPr lang="de-DE" altLang="de-DE" dirty="0" err="1" smtClean="0">
                <a:solidFill>
                  <a:schemeClr val="bg1"/>
                </a:solidFill>
                <a:latin typeface="Tahoma" pitchFamily="34" charset="0"/>
              </a:rPr>
              <a:t>Interoperability</a:t>
            </a:r>
            <a:r>
              <a:rPr lang="de-DE" altLang="de-DE" baseline="0" dirty="0" smtClean="0">
                <a:solidFill>
                  <a:schemeClr val="bg1"/>
                </a:solidFill>
                <a:latin typeface="Tahoma" pitchFamily="34" charset="0"/>
              </a:rPr>
              <a:t> </a:t>
            </a:r>
            <a:r>
              <a:rPr lang="de-DE" altLang="de-DE" baseline="0" dirty="0" err="1" smtClean="0">
                <a:solidFill>
                  <a:schemeClr val="bg1"/>
                </a:solidFill>
                <a:latin typeface="Tahoma" pitchFamily="34" charset="0"/>
              </a:rPr>
              <a:t>Manifesto</a:t>
            </a:r>
            <a:r>
              <a:rPr lang="de-DE" altLang="de-DE" baseline="0" dirty="0" smtClean="0">
                <a:solidFill>
                  <a:schemeClr val="bg1"/>
                </a:solidFill>
                <a:latin typeface="Tahoma" pitchFamily="34" charset="0"/>
              </a:rPr>
              <a:t> </a:t>
            </a:r>
            <a:endParaRPr lang="de-DE" altLang="de-DE" dirty="0" smtClean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1029" name="Rectangle 9"/>
          <p:cNvSpPr>
            <a:spLocks noChangeArrowheads="1"/>
          </p:cNvSpPr>
          <p:nvPr/>
        </p:nvSpPr>
        <p:spPr bwMode="auto">
          <a:xfrm>
            <a:off x="-107950" y="5356448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20000"/>
              </a:spcBef>
              <a:defRPr/>
            </a:pPr>
            <a:fld id="{240DFCB0-3A8D-4E6F-9EAA-C6722463CF71}" type="slidenum">
              <a:rPr lang="de-DE" altLang="de-DE" sz="1400" smtClean="0">
                <a:solidFill>
                  <a:schemeClr val="bg1"/>
                </a:solidFill>
                <a:latin typeface="Tahoma" pitchFamily="34" charset="0"/>
              </a:rPr>
              <a:pPr algn="r" eaLnBrk="1" hangingPunct="1">
                <a:spcBef>
                  <a:spcPct val="20000"/>
                </a:spcBef>
                <a:defRPr/>
              </a:pPr>
              <a:t>‹Nr.›</a:t>
            </a:fld>
            <a:endParaRPr lang="de-DE" altLang="de-DE" sz="1400" dirty="0" smtClean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2625" y="609600"/>
            <a:ext cx="74771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Klicken Sie, um das Titelformat zu bearbeiten</a:t>
            </a:r>
          </a:p>
        </p:txBody>
      </p:sp>
      <p:sp>
        <p:nvSpPr>
          <p:cNvPr id="103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625" y="1671638"/>
            <a:ext cx="7478713" cy="450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CH" smtClean="0"/>
              <a:t>Klicken Sie, um die Formate des Vorlagentextes zu bearbeiten</a:t>
            </a:r>
          </a:p>
          <a:p>
            <a:pPr lvl="1"/>
            <a:r>
              <a:rPr lang="de-CH" altLang="de-CH" smtClean="0"/>
              <a:t>Zweite Ebene</a:t>
            </a:r>
          </a:p>
          <a:p>
            <a:pPr lvl="2"/>
            <a:r>
              <a:rPr lang="de-CH" altLang="de-CH" smtClean="0"/>
              <a:t>Dritte Ebene</a:t>
            </a:r>
          </a:p>
          <a:p>
            <a:pPr lvl="3"/>
            <a:r>
              <a:rPr lang="de-CH" altLang="de-CH" smtClean="0"/>
              <a:t>Vierte Ebene</a:t>
            </a:r>
          </a:p>
          <a:p>
            <a:pPr lvl="4"/>
            <a:r>
              <a:rPr lang="de-CH" altLang="de-CH" smtClean="0"/>
              <a:t>Fünfte Ebene</a:t>
            </a:r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2"/>
          </p:nvPr>
        </p:nvSpPr>
        <p:spPr bwMode="auto">
          <a:xfrm>
            <a:off x="323850" y="6440488"/>
            <a:ext cx="2116138" cy="2286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90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01EED9A2-FF57-422E-80B9-736204B5A465}" type="datetime1">
              <a:rPr lang="en-US" altLang="de-DE"/>
              <a:pPr>
                <a:defRPr/>
              </a:pPr>
              <a:t>10/15/2017</a:t>
            </a:fld>
            <a:r>
              <a:rPr lang="en-US" altLang="en-US"/>
              <a:t>Prof. </a:t>
            </a:r>
            <a:r>
              <a:rPr lang="de-DE" altLang="en-US"/>
              <a:t>Dr.-Ing. </a:t>
            </a:r>
            <a:r>
              <a:rPr lang="en-US" altLang="en-US"/>
              <a:t>Franz-Josef Behr</a:t>
            </a:r>
          </a:p>
        </p:txBody>
      </p:sp>
      <p:sp>
        <p:nvSpPr>
          <p:cNvPr id="12" name="Foliennummernplatzhalter 4"/>
          <p:cNvSpPr>
            <a:spLocks noGrp="1"/>
          </p:cNvSpPr>
          <p:nvPr>
            <p:ph type="sldNum" sz="quarter" idx="4"/>
          </p:nvPr>
        </p:nvSpPr>
        <p:spPr bwMode="auto">
          <a:xfrm>
            <a:off x="6329363" y="6324600"/>
            <a:ext cx="1831975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900">
                <a:solidFill>
                  <a:schemeClr val="bg1">
                    <a:lumMod val="8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0E5C00FA-65F5-4DED-8780-AD648BB6D1C6}" type="slidenum">
              <a:rPr lang="en-US" altLang="en-US"/>
              <a:pPr>
                <a:defRPr/>
              </a:pPr>
              <a:t>‹Nr.›</a:t>
            </a:fld>
            <a:endParaRPr lang="en-US" altLang="en-US" sz="1400">
              <a:latin typeface="Times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0" r:id="rId3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D9D9D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D9D9D9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D9D9D9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D9D9D9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D9D9D9"/>
          </a:solidFill>
          <a:latin typeface="Tahom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0066"/>
          </a:solidFill>
          <a:latin typeface="Tahom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0066"/>
          </a:solidFill>
          <a:latin typeface="Tahom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0066"/>
          </a:solidFill>
          <a:latin typeface="Tahom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0066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35000"/>
        </a:spcBef>
        <a:spcAft>
          <a:spcPct val="0"/>
        </a:spcAft>
        <a:buChar char="•"/>
        <a:defRPr sz="2000">
          <a:solidFill>
            <a:srgbClr val="D9D9D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35000"/>
        </a:spcBef>
        <a:spcAft>
          <a:spcPct val="0"/>
        </a:spcAft>
        <a:buChar char="–"/>
        <a:defRPr sz="2000">
          <a:solidFill>
            <a:srgbClr val="D9D9D9"/>
          </a:solidFill>
          <a:latin typeface="+mn-lt"/>
        </a:defRPr>
      </a:lvl2pPr>
      <a:lvl3pPr marL="1085850" indent="-228600" algn="l" rtl="0" eaLnBrk="0" fontAlgn="base" hangingPunct="0">
        <a:spcBef>
          <a:spcPct val="35000"/>
        </a:spcBef>
        <a:spcAft>
          <a:spcPct val="0"/>
        </a:spcAft>
        <a:buChar char="•"/>
        <a:defRPr sz="2000">
          <a:solidFill>
            <a:srgbClr val="D9D9D9"/>
          </a:solidFill>
          <a:latin typeface="+mn-lt"/>
        </a:defRPr>
      </a:lvl3pPr>
      <a:lvl4pPr marL="1428750" indent="-228600" algn="l" rtl="0" eaLnBrk="0" fontAlgn="base" hangingPunct="0">
        <a:spcBef>
          <a:spcPct val="35000"/>
        </a:spcBef>
        <a:spcAft>
          <a:spcPct val="0"/>
        </a:spcAft>
        <a:buChar char="–"/>
        <a:defRPr sz="2000">
          <a:solidFill>
            <a:srgbClr val="D9D9D9"/>
          </a:solidFill>
          <a:latin typeface="+mn-lt"/>
        </a:defRPr>
      </a:lvl4pPr>
      <a:lvl5pPr marL="1771650" indent="-228600" algn="l" rtl="0" eaLnBrk="0" fontAlgn="base" hangingPunct="0">
        <a:spcBef>
          <a:spcPct val="35000"/>
        </a:spcBef>
        <a:spcAft>
          <a:spcPct val="0"/>
        </a:spcAft>
        <a:buChar char="»"/>
        <a:defRPr sz="2000">
          <a:solidFill>
            <a:srgbClr val="D9D9D9"/>
          </a:solidFill>
          <a:latin typeface="+mn-lt"/>
        </a:defRPr>
      </a:lvl5pPr>
      <a:lvl6pPr marL="2228850" indent="-228600" algn="l" rtl="0" eaLnBrk="0" fontAlgn="base" hangingPunct="0">
        <a:spcBef>
          <a:spcPct val="35000"/>
        </a:spcBef>
        <a:spcAft>
          <a:spcPct val="0"/>
        </a:spcAft>
        <a:buChar char="»"/>
        <a:defRPr sz="1600">
          <a:solidFill>
            <a:srgbClr val="000072"/>
          </a:solidFill>
          <a:latin typeface="+mn-lt"/>
        </a:defRPr>
      </a:lvl6pPr>
      <a:lvl7pPr marL="2686050" indent="-228600" algn="l" rtl="0" eaLnBrk="0" fontAlgn="base" hangingPunct="0">
        <a:spcBef>
          <a:spcPct val="35000"/>
        </a:spcBef>
        <a:spcAft>
          <a:spcPct val="0"/>
        </a:spcAft>
        <a:buChar char="»"/>
        <a:defRPr sz="1600">
          <a:solidFill>
            <a:srgbClr val="000072"/>
          </a:solidFill>
          <a:latin typeface="+mn-lt"/>
        </a:defRPr>
      </a:lvl7pPr>
      <a:lvl8pPr marL="3143250" indent="-228600" algn="l" rtl="0" eaLnBrk="0" fontAlgn="base" hangingPunct="0">
        <a:spcBef>
          <a:spcPct val="35000"/>
        </a:spcBef>
        <a:spcAft>
          <a:spcPct val="0"/>
        </a:spcAft>
        <a:buChar char="»"/>
        <a:defRPr sz="1600">
          <a:solidFill>
            <a:srgbClr val="000072"/>
          </a:solidFill>
          <a:latin typeface="+mn-lt"/>
        </a:defRPr>
      </a:lvl8pPr>
      <a:lvl9pPr marL="3600450" indent="-228600" algn="l" rtl="0" eaLnBrk="0" fontAlgn="base" hangingPunct="0">
        <a:spcBef>
          <a:spcPct val="35000"/>
        </a:spcBef>
        <a:spcAft>
          <a:spcPct val="0"/>
        </a:spcAft>
        <a:buChar char="»"/>
        <a:defRPr sz="1600">
          <a:solidFill>
            <a:srgbClr val="000072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l.cam.ac.uk/teaching/2003/DBaseThy/oo-manifesto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8"/>
          <p:cNvSpPr>
            <a:spLocks noChangeArrowheads="1"/>
          </p:cNvSpPr>
          <p:nvPr/>
        </p:nvSpPr>
        <p:spPr bwMode="auto">
          <a:xfrm>
            <a:off x="611560" y="5085184"/>
            <a:ext cx="8532440" cy="1139404"/>
          </a:xfrm>
          <a:prstGeom prst="rect">
            <a:avLst/>
          </a:prstGeom>
          <a:solidFill>
            <a:schemeClr val="tx2">
              <a:alpha val="74117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450000" anchor="ctr"/>
          <a:lstStyle>
            <a:lvl1pPr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50000"/>
              </a:spcBef>
              <a:buNone/>
            </a:pPr>
            <a:r>
              <a:rPr lang="de-DE" altLang="de-DE" sz="2400" dirty="0">
                <a:solidFill>
                  <a:schemeClr val="bg1"/>
                </a:solidFill>
              </a:rPr>
              <a:t>                                               </a:t>
            </a:r>
            <a:r>
              <a:rPr lang="en-US" altLang="de-DE" sz="2400" dirty="0" smtClean="0">
                <a:solidFill>
                  <a:schemeClr val="bg1"/>
                </a:solidFill>
              </a:rPr>
              <a:t>Franz-Josef Behr</a:t>
            </a:r>
            <a:br>
              <a:rPr lang="en-US" altLang="de-DE" sz="2400" dirty="0" smtClean="0">
                <a:solidFill>
                  <a:schemeClr val="bg1"/>
                </a:solidFill>
              </a:rPr>
            </a:br>
            <a:r>
              <a:rPr lang="en-US" altLang="de-DE" sz="2400" dirty="0" smtClean="0">
                <a:solidFill>
                  <a:schemeClr val="bg1"/>
                </a:solidFill>
              </a:rPr>
              <a:t>Stuttgart University of Applied Sciences</a:t>
            </a:r>
            <a:br>
              <a:rPr lang="en-US" altLang="de-DE" sz="2400" dirty="0" smtClean="0">
                <a:solidFill>
                  <a:schemeClr val="bg1"/>
                </a:solidFill>
              </a:rPr>
            </a:br>
            <a:r>
              <a:rPr lang="en-US" altLang="de-DE" sz="2400" dirty="0" smtClean="0">
                <a:solidFill>
                  <a:schemeClr val="bg1"/>
                </a:solidFill>
              </a:rPr>
              <a:t>ICA </a:t>
            </a:r>
            <a:r>
              <a:rPr lang="en-US" altLang="de-DE" sz="2400" dirty="0">
                <a:solidFill>
                  <a:schemeClr val="bg1"/>
                </a:solidFill>
              </a:rPr>
              <a:t>Commission on SDI and </a:t>
            </a:r>
            <a:r>
              <a:rPr lang="en-US" altLang="de-DE" sz="2400" dirty="0" smtClean="0">
                <a:solidFill>
                  <a:schemeClr val="bg1"/>
                </a:solidFill>
              </a:rPr>
              <a:t>Standards</a:t>
            </a:r>
            <a:endParaRPr lang="de-DE" altLang="de-DE" sz="2400" dirty="0" smtClean="0">
              <a:solidFill>
                <a:schemeClr val="bg1"/>
              </a:solidFill>
            </a:endParaRPr>
          </a:p>
        </p:txBody>
      </p:sp>
      <p:sp>
        <p:nvSpPr>
          <p:cNvPr id="4099" name="Rectangle 10"/>
          <p:cNvSpPr>
            <a:spLocks noChangeArrowheads="1"/>
          </p:cNvSpPr>
          <p:nvPr/>
        </p:nvSpPr>
        <p:spPr bwMode="auto">
          <a:xfrm>
            <a:off x="611560" y="6381750"/>
            <a:ext cx="8532440" cy="476250"/>
          </a:xfrm>
          <a:prstGeom prst="rect">
            <a:avLst/>
          </a:prstGeom>
          <a:solidFill>
            <a:schemeClr val="tx2">
              <a:alpha val="65097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450000" anchor="ctr"/>
          <a:lstStyle>
            <a:lvl1pPr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pPr>
              <a:buNone/>
            </a:pPr>
            <a:r>
              <a:rPr lang="de-DE" b="1" smtClean="0"/>
              <a:t>International </a:t>
            </a:r>
            <a:r>
              <a:rPr lang="de-DE" b="1"/>
              <a:t>CODATA 2017 Conference </a:t>
            </a:r>
            <a:r>
              <a:rPr lang="de-DE" b="1" smtClean="0"/>
              <a:t> </a:t>
            </a:r>
            <a:r>
              <a:rPr lang="en-US" b="1" smtClean="0"/>
              <a:t>“</a:t>
            </a:r>
            <a:r>
              <a:rPr lang="en-US" b="1"/>
              <a:t>Global Challenges and Data-Driven Science” </a:t>
            </a:r>
            <a:r>
              <a:rPr lang="en-US" b="1" smtClean="0"/>
              <a:t>- </a:t>
            </a:r>
            <a:r>
              <a:rPr lang="en-US" altLang="de-DE" smtClean="0">
                <a:solidFill>
                  <a:schemeClr val="bg1"/>
                </a:solidFill>
              </a:rPr>
              <a:t>11/10/2017</a:t>
            </a:r>
            <a:endParaRPr lang="de-DE" altLang="de-DE" dirty="0">
              <a:solidFill>
                <a:schemeClr val="bg1"/>
              </a:solidFill>
            </a:endParaRPr>
          </a:p>
        </p:txBody>
      </p:sp>
      <p:sp>
        <p:nvSpPr>
          <p:cNvPr id="4100" name="Rectangle 11"/>
          <p:cNvSpPr>
            <a:spLocks noChangeArrowheads="1"/>
          </p:cNvSpPr>
          <p:nvPr/>
        </p:nvSpPr>
        <p:spPr bwMode="auto">
          <a:xfrm>
            <a:off x="539552" y="3356992"/>
            <a:ext cx="8604448" cy="1410271"/>
          </a:xfrm>
          <a:prstGeom prst="rect">
            <a:avLst/>
          </a:prstGeom>
          <a:solidFill>
            <a:schemeClr val="tx2">
              <a:alpha val="74901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Ins="450000" anchor="ctr"/>
          <a:lstStyle>
            <a:lvl1pPr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50000"/>
              </a:spcBef>
              <a:buFontTx/>
              <a:buNone/>
            </a:pPr>
            <a:r>
              <a:rPr lang="de-DE" altLang="de-DE" sz="2400" dirty="0">
                <a:solidFill>
                  <a:schemeClr val="bg1"/>
                </a:solidFill>
              </a:rPr>
              <a:t>                                               </a:t>
            </a:r>
            <a:r>
              <a:rPr lang="de-DE" altLang="de-DE" sz="2800" dirty="0" smtClean="0">
                <a:solidFill>
                  <a:schemeClr val="bg1"/>
                </a:solidFill>
              </a:rPr>
              <a:t>Global </a:t>
            </a:r>
            <a:r>
              <a:rPr lang="de-DE" altLang="de-DE" sz="2800" dirty="0" err="1" smtClean="0">
                <a:solidFill>
                  <a:schemeClr val="bg1"/>
                </a:solidFill>
              </a:rPr>
              <a:t>Challenges</a:t>
            </a:r>
            <a:r>
              <a:rPr lang="de-DE" altLang="de-DE" sz="2800" dirty="0" smtClean="0">
                <a:solidFill>
                  <a:schemeClr val="bg1"/>
                </a:solidFill>
              </a:rPr>
              <a:t>:</a:t>
            </a:r>
            <a:br>
              <a:rPr lang="de-DE" altLang="de-DE" sz="2800" dirty="0" smtClean="0">
                <a:solidFill>
                  <a:schemeClr val="bg1"/>
                </a:solidFill>
              </a:rPr>
            </a:br>
            <a:r>
              <a:rPr lang="de-DE" altLang="de-DE" sz="2800" dirty="0" err="1" smtClean="0">
                <a:solidFill>
                  <a:schemeClr val="bg1"/>
                </a:solidFill>
              </a:rPr>
              <a:t>Towards</a:t>
            </a:r>
            <a:r>
              <a:rPr lang="de-DE" altLang="de-DE" sz="2800" dirty="0" smtClean="0">
                <a:solidFill>
                  <a:schemeClr val="bg1"/>
                </a:solidFill>
              </a:rPr>
              <a:t> an </a:t>
            </a:r>
            <a:r>
              <a:rPr lang="en-US" altLang="de-DE" sz="2800" dirty="0" smtClean="0">
                <a:solidFill>
                  <a:schemeClr val="bg1"/>
                </a:solidFill>
              </a:rPr>
              <a:t>Interoperability Manifesto</a:t>
            </a:r>
            <a:endParaRPr lang="en-US" altLang="de-DE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altLang="de-DE" smtClean="0">
                <a:solidFill>
                  <a:schemeClr val="bg1"/>
                </a:solidFill>
                <a:latin typeface="Calibri" pitchFamily="34" charset="0"/>
              </a:rPr>
              <a:t>Personal Interoperability: between people</a:t>
            </a:r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827088" y="1557338"/>
            <a:ext cx="2447925" cy="704850"/>
          </a:xfrm>
          <a:prstGeom prst="rect">
            <a:avLst/>
          </a:prstGeom>
          <a:solidFill>
            <a:schemeClr val="bg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e-DE" altLang="de-DE">
                <a:solidFill>
                  <a:schemeClr val="bg1"/>
                </a:solidFill>
              </a:rPr>
              <a:t>Technical </a:t>
            </a:r>
            <a:br>
              <a:rPr lang="de-DE" altLang="de-DE">
                <a:solidFill>
                  <a:schemeClr val="bg1"/>
                </a:solidFill>
              </a:rPr>
            </a:br>
            <a:r>
              <a:rPr lang="de-DE" altLang="de-DE">
                <a:solidFill>
                  <a:schemeClr val="bg1"/>
                </a:solidFill>
              </a:rPr>
              <a:t>Interoperabilty</a:t>
            </a:r>
          </a:p>
        </p:txBody>
      </p:sp>
      <p:sp>
        <p:nvSpPr>
          <p:cNvPr id="11268" name="Rectangle 7"/>
          <p:cNvSpPr>
            <a:spLocks noChangeArrowheads="1"/>
          </p:cNvSpPr>
          <p:nvPr/>
        </p:nvSpPr>
        <p:spPr bwMode="auto">
          <a:xfrm>
            <a:off x="827088" y="5029200"/>
            <a:ext cx="2447925" cy="704850"/>
          </a:xfrm>
          <a:prstGeom prst="rect">
            <a:avLst/>
          </a:prstGeom>
          <a:solidFill>
            <a:schemeClr val="bg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e-DE" altLang="de-DE">
                <a:solidFill>
                  <a:schemeClr val="bg1"/>
                </a:solidFill>
              </a:rPr>
              <a:t>Political  </a:t>
            </a:r>
            <a:br>
              <a:rPr lang="de-DE" altLang="de-DE">
                <a:solidFill>
                  <a:schemeClr val="bg1"/>
                </a:solidFill>
              </a:rPr>
            </a:br>
            <a:r>
              <a:rPr lang="de-DE" altLang="de-DE">
                <a:solidFill>
                  <a:schemeClr val="bg1"/>
                </a:solidFill>
              </a:rPr>
              <a:t>Interoperabilty</a:t>
            </a:r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5364163" y="1557338"/>
            <a:ext cx="2447925" cy="704850"/>
          </a:xfrm>
          <a:prstGeom prst="rect">
            <a:avLst/>
          </a:prstGeom>
          <a:solidFill>
            <a:schemeClr val="bg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e-DE" altLang="de-DE">
                <a:solidFill>
                  <a:schemeClr val="bg1"/>
                </a:solidFill>
              </a:rPr>
              <a:t>Personal  </a:t>
            </a:r>
            <a:br>
              <a:rPr lang="de-DE" altLang="de-DE">
                <a:solidFill>
                  <a:schemeClr val="bg1"/>
                </a:solidFill>
              </a:rPr>
            </a:br>
            <a:r>
              <a:rPr lang="de-DE" altLang="de-DE">
                <a:solidFill>
                  <a:schemeClr val="bg1"/>
                </a:solidFill>
              </a:rPr>
              <a:t>Interoperabilty</a:t>
            </a:r>
          </a:p>
        </p:txBody>
      </p:sp>
      <p:grpSp>
        <p:nvGrpSpPr>
          <p:cNvPr id="67634" name="Group 50"/>
          <p:cNvGrpSpPr>
            <a:grpSpLocks/>
          </p:cNvGrpSpPr>
          <p:nvPr/>
        </p:nvGrpSpPr>
        <p:grpSpPr bwMode="auto">
          <a:xfrm>
            <a:off x="5364163" y="2549525"/>
            <a:ext cx="2447925" cy="1152525"/>
            <a:chOff x="3379" y="1606"/>
            <a:chExt cx="1542" cy="726"/>
          </a:xfrm>
        </p:grpSpPr>
        <p:sp>
          <p:nvSpPr>
            <p:cNvPr id="11277" name="Rectangle 9"/>
            <p:cNvSpPr>
              <a:spLocks noChangeArrowheads="1"/>
            </p:cNvSpPr>
            <p:nvPr/>
          </p:nvSpPr>
          <p:spPr bwMode="auto">
            <a:xfrm>
              <a:off x="3379" y="1606"/>
              <a:ext cx="1542" cy="317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35000"/>
                </a:spcBef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de-DE" altLang="de-DE">
                  <a:solidFill>
                    <a:schemeClr val="bg1"/>
                  </a:solidFill>
                </a:rPr>
                <a:t>Relationships</a:t>
              </a:r>
            </a:p>
          </p:txBody>
        </p:sp>
        <p:sp>
          <p:nvSpPr>
            <p:cNvPr id="11278" name="Rectangle 10"/>
            <p:cNvSpPr>
              <a:spLocks noChangeArrowheads="1"/>
            </p:cNvSpPr>
            <p:nvPr/>
          </p:nvSpPr>
          <p:spPr bwMode="auto">
            <a:xfrm>
              <a:off x="3379" y="2015"/>
              <a:ext cx="1542" cy="317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35000"/>
                </a:spcBef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de-DE" altLang="de-DE">
                  <a:solidFill>
                    <a:schemeClr val="bg1"/>
                  </a:solidFill>
                </a:rPr>
                <a:t>Interpersonal Standards</a:t>
              </a:r>
            </a:p>
          </p:txBody>
        </p:sp>
      </p:grpSp>
      <p:sp>
        <p:nvSpPr>
          <p:cNvPr id="67626" name="Rectangle 42"/>
          <p:cNvSpPr>
            <a:spLocks noGrp="1" noChangeArrowheads="1"/>
          </p:cNvSpPr>
          <p:nvPr>
            <p:ph type="body" idx="4294967295"/>
          </p:nvPr>
        </p:nvSpPr>
        <p:spPr>
          <a:xfrm>
            <a:off x="5219700" y="4133850"/>
            <a:ext cx="3313113" cy="1584325"/>
          </a:xfrm>
          <a:noFill/>
        </p:spPr>
        <p:txBody>
          <a:bodyPr/>
          <a:lstStyle/>
          <a:p>
            <a:r>
              <a:rPr lang="de-DE" altLang="de-DE" sz="1800" smtClean="0">
                <a:solidFill>
                  <a:schemeClr val="bg1"/>
                </a:solidFill>
              </a:rPr>
              <a:t>evolving over years, </a:t>
            </a:r>
          </a:p>
          <a:p>
            <a:r>
              <a:rPr lang="de-DE" altLang="de-DE" sz="1800" smtClean="0">
                <a:solidFill>
                  <a:schemeClr val="bg1"/>
                </a:solidFill>
              </a:rPr>
              <a:t>Based on trust</a:t>
            </a:r>
          </a:p>
          <a:p>
            <a:r>
              <a:rPr lang="de-DE" altLang="de-DE" sz="1800" smtClean="0">
                <a:solidFill>
                  <a:schemeClr val="bg1"/>
                </a:solidFill>
              </a:rPr>
              <a:t>and on scientific ethics</a:t>
            </a:r>
          </a:p>
          <a:p>
            <a:endParaRPr lang="de-DE" altLang="de-DE" sz="1800" smtClean="0">
              <a:solidFill>
                <a:schemeClr val="bg1"/>
              </a:solidFill>
            </a:endParaRPr>
          </a:p>
        </p:txBody>
      </p:sp>
      <p:sp>
        <p:nvSpPr>
          <p:cNvPr id="11272" name="Rectangle 43"/>
          <p:cNvSpPr>
            <a:spLocks noChangeArrowheads="1"/>
          </p:cNvSpPr>
          <p:nvPr/>
        </p:nvSpPr>
        <p:spPr bwMode="auto">
          <a:xfrm>
            <a:off x="827088" y="4164013"/>
            <a:ext cx="2447925" cy="704850"/>
          </a:xfrm>
          <a:prstGeom prst="rect">
            <a:avLst/>
          </a:prstGeom>
          <a:solidFill>
            <a:schemeClr val="bg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e-DE" altLang="de-DE">
                <a:solidFill>
                  <a:schemeClr val="bg1"/>
                </a:solidFill>
              </a:rPr>
              <a:t>Institutional</a:t>
            </a:r>
            <a:r>
              <a:rPr lang="de-DE" altLang="de-DE">
                <a:solidFill>
                  <a:schemeClr val="tx1"/>
                </a:solidFill>
              </a:rPr>
              <a:t> </a:t>
            </a:r>
            <a:r>
              <a:rPr lang="de-DE" altLang="de-DE">
                <a:solidFill>
                  <a:schemeClr val="bg1"/>
                </a:solidFill>
              </a:rPr>
              <a:t/>
            </a:r>
            <a:br>
              <a:rPr lang="de-DE" altLang="de-DE">
                <a:solidFill>
                  <a:schemeClr val="bg1"/>
                </a:solidFill>
              </a:rPr>
            </a:br>
            <a:r>
              <a:rPr lang="de-DE" altLang="de-DE">
                <a:solidFill>
                  <a:schemeClr val="bg1"/>
                </a:solidFill>
              </a:rPr>
              <a:t>Interoperabilty</a:t>
            </a:r>
          </a:p>
        </p:txBody>
      </p:sp>
      <p:sp>
        <p:nvSpPr>
          <p:cNvPr id="11273" name="Rectangle 44"/>
          <p:cNvSpPr>
            <a:spLocks noChangeArrowheads="1"/>
          </p:cNvSpPr>
          <p:nvPr/>
        </p:nvSpPr>
        <p:spPr bwMode="auto">
          <a:xfrm>
            <a:off x="827088" y="3300413"/>
            <a:ext cx="2447925" cy="704850"/>
          </a:xfrm>
          <a:prstGeom prst="rect">
            <a:avLst/>
          </a:prstGeom>
          <a:solidFill>
            <a:schemeClr val="bg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e-DE" altLang="de-DE">
                <a:solidFill>
                  <a:schemeClr val="bg1"/>
                </a:solidFill>
              </a:rPr>
              <a:t>Semantical</a:t>
            </a:r>
            <a:r>
              <a:rPr lang="de-DE" altLang="de-DE">
                <a:solidFill>
                  <a:schemeClr val="tx1"/>
                </a:solidFill>
              </a:rPr>
              <a:t> </a:t>
            </a:r>
            <a:br>
              <a:rPr lang="de-DE" altLang="de-DE">
                <a:solidFill>
                  <a:schemeClr val="tx1"/>
                </a:solidFill>
              </a:rPr>
            </a:br>
            <a:r>
              <a:rPr lang="de-DE" altLang="de-DE">
                <a:solidFill>
                  <a:schemeClr val="bg1"/>
                </a:solidFill>
              </a:rPr>
              <a:t>Interoperabilty</a:t>
            </a:r>
          </a:p>
        </p:txBody>
      </p:sp>
      <p:sp>
        <p:nvSpPr>
          <p:cNvPr id="67630" name="Oval 46"/>
          <p:cNvSpPr>
            <a:spLocks noChangeArrowheads="1"/>
          </p:cNvSpPr>
          <p:nvPr/>
        </p:nvSpPr>
        <p:spPr bwMode="auto">
          <a:xfrm>
            <a:off x="539750" y="1484313"/>
            <a:ext cx="3773488" cy="2519362"/>
          </a:xfrm>
          <a:prstGeom prst="ellipse">
            <a:avLst/>
          </a:prstGeom>
          <a:solidFill>
            <a:srgbClr val="CC0000">
              <a:alpha val="87057"/>
            </a:srgbClr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e-DE" altLang="de-DE" sz="1800">
                <a:solidFill>
                  <a:schemeClr val="bg1"/>
                </a:solidFill>
              </a:rPr>
              <a:t>Communication skills,</a:t>
            </a:r>
            <a:br>
              <a:rPr lang="de-DE" altLang="de-DE" sz="1800">
                <a:solidFill>
                  <a:schemeClr val="bg1"/>
                </a:solidFill>
              </a:rPr>
            </a:br>
            <a:r>
              <a:rPr lang="de-DE" altLang="de-DE" sz="1800">
                <a:solidFill>
                  <a:schemeClr val="bg1"/>
                </a:solidFill>
              </a:rPr>
              <a:t>personal relationships,</a:t>
            </a:r>
            <a:br>
              <a:rPr lang="de-DE" altLang="de-DE" sz="1800">
                <a:solidFill>
                  <a:schemeClr val="bg1"/>
                </a:solidFill>
              </a:rPr>
            </a:br>
            <a:r>
              <a:rPr lang="de-DE" altLang="de-DE" sz="1800">
                <a:solidFill>
                  <a:schemeClr val="bg1"/>
                </a:solidFill>
              </a:rPr>
              <a:t>social networking,</a:t>
            </a:r>
            <a:br>
              <a:rPr lang="de-DE" altLang="de-DE" sz="1800">
                <a:solidFill>
                  <a:schemeClr val="bg1"/>
                </a:solidFill>
              </a:rPr>
            </a:br>
            <a:r>
              <a:rPr lang="de-DE" altLang="de-DE" sz="1800">
                <a:solidFill>
                  <a:schemeClr val="bg1"/>
                </a:solidFill>
              </a:rPr>
              <a:t>cultural understanding,</a:t>
            </a:r>
            <a:br>
              <a:rPr lang="de-DE" altLang="de-DE" sz="1800">
                <a:solidFill>
                  <a:schemeClr val="bg1"/>
                </a:solidFill>
              </a:rPr>
            </a:br>
            <a:r>
              <a:rPr lang="de-DE" altLang="de-DE" sz="1800">
                <a:solidFill>
                  <a:schemeClr val="bg1"/>
                </a:solidFill>
              </a:rPr>
              <a:t>foreign languages</a:t>
            </a:r>
          </a:p>
        </p:txBody>
      </p:sp>
      <p:sp>
        <p:nvSpPr>
          <p:cNvPr id="67631" name="Oval 47"/>
          <p:cNvSpPr>
            <a:spLocks noChangeArrowheads="1"/>
          </p:cNvSpPr>
          <p:nvPr/>
        </p:nvSpPr>
        <p:spPr bwMode="auto">
          <a:xfrm>
            <a:off x="4627563" y="5530850"/>
            <a:ext cx="2897187" cy="1327150"/>
          </a:xfrm>
          <a:prstGeom prst="ellipse">
            <a:avLst/>
          </a:prstGeom>
          <a:solidFill>
            <a:srgbClr val="000080">
              <a:alpha val="87057"/>
            </a:srgbClr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e-DE" altLang="de-DE">
                <a:solidFill>
                  <a:schemeClr val="bg1"/>
                </a:solidFill>
              </a:rPr>
              <a:t>Presentations,</a:t>
            </a:r>
            <a:br>
              <a:rPr lang="de-DE" altLang="de-DE">
                <a:solidFill>
                  <a:schemeClr val="bg1"/>
                </a:solidFill>
              </a:rPr>
            </a:br>
            <a:r>
              <a:rPr lang="de-DE" altLang="de-DE">
                <a:solidFill>
                  <a:schemeClr val="bg1"/>
                </a:solidFill>
              </a:rPr>
              <a:t>Tea breaks,</a:t>
            </a:r>
            <a:br>
              <a:rPr lang="de-DE" altLang="de-DE">
                <a:solidFill>
                  <a:schemeClr val="bg1"/>
                </a:solidFill>
              </a:rPr>
            </a:br>
            <a:r>
              <a:rPr lang="de-DE" altLang="de-DE">
                <a:solidFill>
                  <a:schemeClr val="bg1"/>
                </a:solidFill>
              </a:rPr>
              <a:t>…</a:t>
            </a:r>
          </a:p>
        </p:txBody>
      </p:sp>
      <p:sp>
        <p:nvSpPr>
          <p:cNvPr id="67636" name="Oval 52"/>
          <p:cNvSpPr>
            <a:spLocks noChangeArrowheads="1"/>
          </p:cNvSpPr>
          <p:nvPr/>
        </p:nvSpPr>
        <p:spPr bwMode="auto">
          <a:xfrm>
            <a:off x="592138" y="4078288"/>
            <a:ext cx="3773487" cy="2519362"/>
          </a:xfrm>
          <a:prstGeom prst="ellipse">
            <a:avLst/>
          </a:prstGeom>
          <a:solidFill>
            <a:srgbClr val="CC0000">
              <a:alpha val="87057"/>
            </a:srgbClr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e-DE" altLang="de-DE" sz="1800">
                <a:solidFill>
                  <a:schemeClr val="bg1"/>
                </a:solidFill>
              </a:rPr>
              <a:t>Sharing our data</a:t>
            </a:r>
            <a:br>
              <a:rPr lang="de-DE" altLang="de-DE" sz="1800">
                <a:solidFill>
                  <a:schemeClr val="bg1"/>
                </a:solidFill>
              </a:rPr>
            </a:br>
            <a:r>
              <a:rPr lang="de-DE" altLang="de-DE" sz="1800">
                <a:solidFill>
                  <a:schemeClr val="bg1"/>
                </a:solidFill>
              </a:rPr>
              <a:t>sharing through web services</a:t>
            </a:r>
            <a:br>
              <a:rPr lang="de-DE" altLang="de-DE" sz="1800">
                <a:solidFill>
                  <a:schemeClr val="bg1"/>
                </a:solidFill>
              </a:rPr>
            </a:br>
            <a:r>
              <a:rPr lang="de-DE" altLang="de-DE" sz="1800">
                <a:solidFill>
                  <a:schemeClr val="bg1"/>
                </a:solidFill>
              </a:rPr>
              <a:t>student / staff / academic exchange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de-DE" altLang="de-DE" sz="1800">
                <a:solidFill>
                  <a:schemeClr val="bg1"/>
                </a:solidFill>
              </a:rPr>
              <a:t>common research</a:t>
            </a:r>
            <a:br>
              <a:rPr lang="de-DE" altLang="de-DE" sz="1800">
                <a:solidFill>
                  <a:schemeClr val="bg1"/>
                </a:solidFill>
              </a:rPr>
            </a:br>
            <a:r>
              <a:rPr lang="de-DE" altLang="de-DE" sz="1800">
                <a:solidFill>
                  <a:schemeClr val="bg1"/>
                </a:solidFill>
              </a:rPr>
              <a:t>common publications</a:t>
            </a:r>
            <a:br>
              <a:rPr lang="de-DE" altLang="de-DE" sz="1800">
                <a:solidFill>
                  <a:schemeClr val="bg1"/>
                </a:solidFill>
              </a:rPr>
            </a:br>
            <a:endParaRPr lang="de-DE" altLang="de-DE" sz="18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99 0.13635 L -5.83333E-6 5.92593E-6 " pathEditMode="relative" ptsTypes="AA">
                                      <p:cBhvr>
                                        <p:cTn id="6" dur="1000" fill="hold"/>
                                        <p:tgtEl>
                                          <p:spTgt spid="675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2" grpId="0" animBg="1"/>
      <p:bldP spid="67626" grpId="0" build="p"/>
      <p:bldP spid="67630" grpId="0" animBg="1"/>
      <p:bldP spid="67631" grpId="0" animBg="1"/>
      <p:bldP spid="6763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2625" y="609600"/>
            <a:ext cx="8461375" cy="685800"/>
          </a:xfrm>
        </p:spPr>
        <p:txBody>
          <a:bodyPr/>
          <a:lstStyle/>
          <a:p>
            <a:r>
              <a:rPr lang="de-DE" altLang="de-DE" smtClean="0">
                <a:solidFill>
                  <a:schemeClr val="bg1"/>
                </a:solidFill>
                <a:latin typeface="Calibri" pitchFamily="34" charset="0"/>
              </a:rPr>
              <a:t>Semantical Interoperability: between knowledge islands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827088" y="1557338"/>
            <a:ext cx="2447925" cy="704850"/>
          </a:xfrm>
          <a:prstGeom prst="rect">
            <a:avLst/>
          </a:prstGeom>
          <a:solidFill>
            <a:schemeClr val="bg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e-DE" altLang="de-DE">
                <a:solidFill>
                  <a:schemeClr val="bg1"/>
                </a:solidFill>
              </a:rPr>
              <a:t>Technical </a:t>
            </a:r>
            <a:br>
              <a:rPr lang="de-DE" altLang="de-DE">
                <a:solidFill>
                  <a:schemeClr val="bg1"/>
                </a:solidFill>
              </a:rPr>
            </a:br>
            <a:r>
              <a:rPr lang="de-DE" altLang="de-DE">
                <a:solidFill>
                  <a:schemeClr val="bg1"/>
                </a:solidFill>
              </a:rPr>
              <a:t>Interoperabilty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827088" y="5029200"/>
            <a:ext cx="2447925" cy="704850"/>
          </a:xfrm>
          <a:prstGeom prst="rect">
            <a:avLst/>
          </a:prstGeom>
          <a:solidFill>
            <a:schemeClr val="bg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e-DE" altLang="de-DE">
                <a:solidFill>
                  <a:schemeClr val="bg1"/>
                </a:solidFill>
              </a:rPr>
              <a:t>Political  </a:t>
            </a:r>
            <a:br>
              <a:rPr lang="de-DE" altLang="de-DE">
                <a:solidFill>
                  <a:schemeClr val="bg1"/>
                </a:solidFill>
              </a:rPr>
            </a:br>
            <a:r>
              <a:rPr lang="de-DE" altLang="de-DE">
                <a:solidFill>
                  <a:schemeClr val="bg1"/>
                </a:solidFill>
              </a:rPr>
              <a:t>Interoperabilty</a:t>
            </a:r>
          </a:p>
        </p:txBody>
      </p:sp>
      <p:sp>
        <p:nvSpPr>
          <p:cNvPr id="89093" name="Rectangle 5"/>
          <p:cNvSpPr>
            <a:spLocks noChangeArrowheads="1"/>
          </p:cNvSpPr>
          <p:nvPr/>
        </p:nvSpPr>
        <p:spPr bwMode="auto">
          <a:xfrm>
            <a:off x="5364163" y="3228975"/>
            <a:ext cx="2447925" cy="704850"/>
          </a:xfrm>
          <a:prstGeom prst="rect">
            <a:avLst/>
          </a:prstGeom>
          <a:solidFill>
            <a:schemeClr val="bg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e-DE" altLang="de-DE">
                <a:solidFill>
                  <a:schemeClr val="bg1"/>
                </a:solidFill>
              </a:rPr>
              <a:t>Personal  </a:t>
            </a:r>
            <a:br>
              <a:rPr lang="de-DE" altLang="de-DE">
                <a:solidFill>
                  <a:schemeClr val="bg1"/>
                </a:solidFill>
              </a:rPr>
            </a:br>
            <a:r>
              <a:rPr lang="de-DE" altLang="de-DE">
                <a:solidFill>
                  <a:schemeClr val="bg1"/>
                </a:solidFill>
              </a:rPr>
              <a:t>Interoperabilty</a:t>
            </a:r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5364163" y="4149725"/>
            <a:ext cx="2447925" cy="503238"/>
          </a:xfrm>
          <a:prstGeom prst="rect">
            <a:avLst/>
          </a:prstGeom>
          <a:solidFill>
            <a:schemeClr val="bg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e-DE" altLang="de-DE">
                <a:solidFill>
                  <a:schemeClr val="bg1"/>
                </a:solidFill>
              </a:rPr>
              <a:t>Collaboration between groups and disciplines</a:t>
            </a:r>
          </a:p>
        </p:txBody>
      </p:sp>
      <p:sp>
        <p:nvSpPr>
          <p:cNvPr id="89096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5219700" y="4868863"/>
            <a:ext cx="3924300" cy="1584325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de-DE" sz="2000" smtClean="0">
                <a:solidFill>
                  <a:schemeClr val="bg1"/>
                </a:solidFill>
              </a:rPr>
              <a:t>Transcending the barriers</a:t>
            </a:r>
          </a:p>
          <a:p>
            <a:pPr>
              <a:lnSpc>
                <a:spcPct val="90000"/>
              </a:lnSpc>
            </a:pPr>
            <a:r>
              <a:rPr lang="de-DE" altLang="de-DE" sz="2000" smtClean="0">
                <a:solidFill>
                  <a:schemeClr val="bg1"/>
                </a:solidFill>
              </a:rPr>
              <a:t>communication </a:t>
            </a:r>
          </a:p>
          <a:p>
            <a:pPr>
              <a:lnSpc>
                <a:spcPct val="90000"/>
              </a:lnSpc>
            </a:pPr>
            <a:r>
              <a:rPr lang="de-DE" altLang="de-DE" sz="2000" smtClean="0">
                <a:solidFill>
                  <a:schemeClr val="bg1"/>
                </a:solidFill>
              </a:rPr>
              <a:t>evolving over years, </a:t>
            </a:r>
          </a:p>
          <a:p>
            <a:pPr>
              <a:lnSpc>
                <a:spcPct val="90000"/>
              </a:lnSpc>
            </a:pPr>
            <a:r>
              <a:rPr lang="de-DE" altLang="de-DE" sz="2000" smtClean="0">
                <a:solidFill>
                  <a:schemeClr val="bg1"/>
                </a:solidFill>
              </a:rPr>
              <a:t>based on knowledge</a:t>
            </a:r>
          </a:p>
          <a:p>
            <a:pPr>
              <a:lnSpc>
                <a:spcPct val="90000"/>
              </a:lnSpc>
            </a:pPr>
            <a:r>
              <a:rPr lang="de-DE" altLang="de-DE" sz="2000" smtClean="0">
                <a:solidFill>
                  <a:schemeClr val="bg1"/>
                </a:solidFill>
              </a:rPr>
              <a:t>still part of scientific research</a:t>
            </a:r>
          </a:p>
          <a:p>
            <a:pPr>
              <a:lnSpc>
                <a:spcPct val="90000"/>
              </a:lnSpc>
            </a:pPr>
            <a:endParaRPr lang="de-DE" altLang="de-DE" sz="2000" smtClean="0">
              <a:solidFill>
                <a:schemeClr val="bg1"/>
              </a:solidFill>
            </a:endParaRPr>
          </a:p>
        </p:txBody>
      </p:sp>
      <p:sp>
        <p:nvSpPr>
          <p:cNvPr id="12296" name="Rectangle 9"/>
          <p:cNvSpPr>
            <a:spLocks noChangeArrowheads="1"/>
          </p:cNvSpPr>
          <p:nvPr/>
        </p:nvSpPr>
        <p:spPr bwMode="auto">
          <a:xfrm>
            <a:off x="827088" y="4164013"/>
            <a:ext cx="2447925" cy="704850"/>
          </a:xfrm>
          <a:prstGeom prst="rect">
            <a:avLst/>
          </a:prstGeom>
          <a:solidFill>
            <a:schemeClr val="bg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e-DE" altLang="de-DE">
                <a:solidFill>
                  <a:schemeClr val="bg1"/>
                </a:solidFill>
              </a:rPr>
              <a:t>Institutional</a:t>
            </a:r>
            <a:r>
              <a:rPr lang="de-DE" altLang="de-DE">
                <a:solidFill>
                  <a:schemeClr val="tx1"/>
                </a:solidFill>
              </a:rPr>
              <a:t> </a:t>
            </a:r>
            <a:r>
              <a:rPr lang="de-DE" altLang="de-DE">
                <a:solidFill>
                  <a:schemeClr val="bg1"/>
                </a:solidFill>
              </a:rPr>
              <a:t/>
            </a:r>
            <a:br>
              <a:rPr lang="de-DE" altLang="de-DE">
                <a:solidFill>
                  <a:schemeClr val="bg1"/>
                </a:solidFill>
              </a:rPr>
            </a:br>
            <a:r>
              <a:rPr lang="de-DE" altLang="de-DE">
                <a:solidFill>
                  <a:schemeClr val="bg1"/>
                </a:solidFill>
              </a:rPr>
              <a:t>Interoperabilty</a:t>
            </a:r>
          </a:p>
        </p:txBody>
      </p:sp>
      <p:sp>
        <p:nvSpPr>
          <p:cNvPr id="12297" name="Rectangle 10"/>
          <p:cNvSpPr>
            <a:spLocks noChangeArrowheads="1"/>
          </p:cNvSpPr>
          <p:nvPr/>
        </p:nvSpPr>
        <p:spPr bwMode="auto">
          <a:xfrm>
            <a:off x="827088" y="2420938"/>
            <a:ext cx="2447925" cy="704850"/>
          </a:xfrm>
          <a:prstGeom prst="rect">
            <a:avLst/>
          </a:prstGeom>
          <a:solidFill>
            <a:schemeClr val="bg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e-DE" altLang="de-DE">
                <a:solidFill>
                  <a:schemeClr val="bg1"/>
                </a:solidFill>
              </a:rPr>
              <a:t>Personal</a:t>
            </a:r>
            <a:r>
              <a:rPr lang="de-DE" altLang="de-DE">
                <a:solidFill>
                  <a:schemeClr val="tx1"/>
                </a:solidFill>
              </a:rPr>
              <a:t> </a:t>
            </a:r>
            <a:br>
              <a:rPr lang="de-DE" altLang="de-DE">
                <a:solidFill>
                  <a:schemeClr val="tx1"/>
                </a:solidFill>
              </a:rPr>
            </a:br>
            <a:r>
              <a:rPr lang="de-DE" altLang="de-DE">
                <a:solidFill>
                  <a:schemeClr val="bg1"/>
                </a:solidFill>
              </a:rPr>
              <a:t>Interoperabilty</a:t>
            </a:r>
          </a:p>
        </p:txBody>
      </p:sp>
      <p:sp>
        <p:nvSpPr>
          <p:cNvPr id="89099" name="Rectangle 11"/>
          <p:cNvSpPr>
            <a:spLocks noChangeArrowheads="1"/>
          </p:cNvSpPr>
          <p:nvPr/>
        </p:nvSpPr>
        <p:spPr bwMode="auto">
          <a:xfrm>
            <a:off x="5364163" y="2349500"/>
            <a:ext cx="2447925" cy="704850"/>
          </a:xfrm>
          <a:prstGeom prst="rect">
            <a:avLst/>
          </a:prstGeom>
          <a:solidFill>
            <a:schemeClr val="bg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e-DE" altLang="de-DE">
                <a:solidFill>
                  <a:schemeClr val="bg1"/>
                </a:solidFill>
              </a:rPr>
              <a:t>Semantical</a:t>
            </a:r>
            <a:r>
              <a:rPr lang="de-DE" altLang="de-DE">
                <a:solidFill>
                  <a:schemeClr val="tx1"/>
                </a:solidFill>
              </a:rPr>
              <a:t> </a:t>
            </a:r>
            <a:br>
              <a:rPr lang="de-DE" altLang="de-DE">
                <a:solidFill>
                  <a:schemeClr val="tx1"/>
                </a:solidFill>
              </a:rPr>
            </a:br>
            <a:r>
              <a:rPr lang="de-DE" altLang="de-DE">
                <a:solidFill>
                  <a:schemeClr val="bg1"/>
                </a:solidFill>
              </a:rPr>
              <a:t>Interoperabilty</a:t>
            </a:r>
          </a:p>
        </p:txBody>
      </p:sp>
      <p:sp>
        <p:nvSpPr>
          <p:cNvPr id="89100" name="Oval 12"/>
          <p:cNvSpPr>
            <a:spLocks noChangeArrowheads="1"/>
          </p:cNvSpPr>
          <p:nvPr/>
        </p:nvSpPr>
        <p:spPr bwMode="auto">
          <a:xfrm>
            <a:off x="468313" y="3586163"/>
            <a:ext cx="3171825" cy="11557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e-DE" altLang="de-DE" dirty="0" err="1">
                <a:solidFill>
                  <a:schemeClr val="bg1"/>
                </a:solidFill>
              </a:rPr>
              <a:t>Vocabularies</a:t>
            </a:r>
            <a:r>
              <a:rPr lang="de-DE" altLang="de-DE" dirty="0" smtClean="0">
                <a:solidFill>
                  <a:schemeClr val="bg1"/>
                </a:solidFill>
              </a:rPr>
              <a:t>, </a:t>
            </a:r>
            <a:r>
              <a:rPr lang="de-DE" altLang="de-DE" dirty="0" err="1" smtClean="0">
                <a:solidFill>
                  <a:schemeClr val="bg1"/>
                </a:solidFill>
              </a:rPr>
              <a:t>taxonomies</a:t>
            </a:r>
            <a:r>
              <a:rPr lang="de-DE" altLang="de-DE" dirty="0" smtClean="0">
                <a:solidFill>
                  <a:schemeClr val="bg1"/>
                </a:solidFill>
              </a:rPr>
              <a:t>, </a:t>
            </a:r>
            <a:r>
              <a:rPr lang="de-DE" altLang="de-DE" dirty="0">
                <a:solidFill>
                  <a:schemeClr val="bg1"/>
                </a:solidFill>
              </a:rPr>
              <a:t/>
            </a:r>
            <a:br>
              <a:rPr lang="de-DE" altLang="de-DE" dirty="0">
                <a:solidFill>
                  <a:schemeClr val="bg1"/>
                </a:solidFill>
              </a:rPr>
            </a:br>
            <a:r>
              <a:rPr lang="de-DE" altLang="de-DE" dirty="0" err="1">
                <a:solidFill>
                  <a:schemeClr val="bg1"/>
                </a:solidFill>
              </a:rPr>
              <a:t>o</a:t>
            </a:r>
            <a:r>
              <a:rPr lang="de-DE" altLang="de-DE" dirty="0" err="1" smtClean="0">
                <a:solidFill>
                  <a:schemeClr val="bg1"/>
                </a:solidFill>
              </a:rPr>
              <a:t>ntologies</a:t>
            </a:r>
            <a:endParaRPr lang="de-DE" altLang="de-DE" dirty="0">
              <a:solidFill>
                <a:schemeClr val="bg1"/>
              </a:solidFill>
            </a:endParaRPr>
          </a:p>
        </p:txBody>
      </p:sp>
      <p:grpSp>
        <p:nvGrpSpPr>
          <p:cNvPr id="89103" name="Group 15"/>
          <p:cNvGrpSpPr>
            <a:grpSpLocks/>
          </p:cNvGrpSpPr>
          <p:nvPr/>
        </p:nvGrpSpPr>
        <p:grpSpPr bwMode="auto">
          <a:xfrm>
            <a:off x="7235825" y="2924175"/>
            <a:ext cx="360363" cy="1296988"/>
            <a:chOff x="4558" y="1842"/>
            <a:chExt cx="227" cy="817"/>
          </a:xfrm>
        </p:grpSpPr>
        <p:sp>
          <p:nvSpPr>
            <p:cNvPr id="12303" name="AutoShape 13"/>
            <p:cNvSpPr>
              <a:spLocks noChangeArrowheads="1"/>
            </p:cNvSpPr>
            <p:nvPr/>
          </p:nvSpPr>
          <p:spPr bwMode="auto">
            <a:xfrm>
              <a:off x="4558" y="1842"/>
              <a:ext cx="91" cy="273"/>
            </a:xfrm>
            <a:prstGeom prst="upArrow">
              <a:avLst>
                <a:gd name="adj1" fmla="val 50000"/>
                <a:gd name="adj2" fmla="val 75000"/>
              </a:avLst>
            </a:prstGeom>
            <a:solidFill>
              <a:srgbClr val="CC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35000"/>
                </a:spcBef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endParaRPr lang="de-DE" altLang="de-DE">
                <a:solidFill>
                  <a:schemeClr val="tx1"/>
                </a:solidFill>
              </a:endParaRPr>
            </a:p>
          </p:txBody>
        </p:sp>
        <p:sp>
          <p:nvSpPr>
            <p:cNvPr id="12304" name="AutoShape 14"/>
            <p:cNvSpPr>
              <a:spLocks noChangeArrowheads="1"/>
            </p:cNvSpPr>
            <p:nvPr/>
          </p:nvSpPr>
          <p:spPr bwMode="auto">
            <a:xfrm>
              <a:off x="4694" y="1842"/>
              <a:ext cx="91" cy="817"/>
            </a:xfrm>
            <a:prstGeom prst="upArrow">
              <a:avLst>
                <a:gd name="adj1" fmla="val 50000"/>
                <a:gd name="adj2" fmla="val 224451"/>
              </a:avLst>
            </a:prstGeom>
            <a:solidFill>
              <a:srgbClr val="CC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35000"/>
                </a:spcBef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endParaRPr lang="de-DE" altLang="de-DE">
                <a:solidFill>
                  <a:schemeClr val="tx1"/>
                </a:solidFill>
              </a:endParaRPr>
            </a:p>
          </p:txBody>
        </p:sp>
      </p:grpSp>
      <p:sp>
        <p:nvSpPr>
          <p:cNvPr id="89104" name="Oval 16"/>
          <p:cNvSpPr>
            <a:spLocks noChangeArrowheads="1"/>
          </p:cNvSpPr>
          <p:nvPr/>
        </p:nvSpPr>
        <p:spPr bwMode="auto">
          <a:xfrm>
            <a:off x="2843213" y="4881563"/>
            <a:ext cx="2808287" cy="1703387"/>
          </a:xfrm>
          <a:prstGeom prst="ellipse">
            <a:avLst/>
          </a:prstGeom>
          <a:solidFill>
            <a:srgbClr val="000080">
              <a:alpha val="87057"/>
            </a:srgbClr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e-DE" altLang="de-DE" sz="1800">
                <a:solidFill>
                  <a:schemeClr val="bg1"/>
                </a:solidFill>
              </a:rPr>
              <a:t>Keynotes, presentations,</a:t>
            </a:r>
            <a:br>
              <a:rPr lang="de-DE" altLang="de-DE" sz="1800">
                <a:solidFill>
                  <a:schemeClr val="bg1"/>
                </a:solidFill>
              </a:rPr>
            </a:br>
            <a:r>
              <a:rPr lang="de-DE" altLang="de-DE" sz="1800">
                <a:solidFill>
                  <a:schemeClr val="bg1"/>
                </a:solidFill>
              </a:rPr>
              <a:t>workshops,</a:t>
            </a:r>
            <a:br>
              <a:rPr lang="de-DE" altLang="de-DE" sz="1800">
                <a:solidFill>
                  <a:schemeClr val="bg1"/>
                </a:solidFill>
              </a:rPr>
            </a:br>
            <a:r>
              <a:rPr lang="de-DE" altLang="de-DE" sz="1800">
                <a:solidFill>
                  <a:schemeClr val="bg1"/>
                </a:solidFill>
              </a:rPr>
              <a:t>tea breaks,</a:t>
            </a:r>
            <a:br>
              <a:rPr lang="de-DE" altLang="de-DE" sz="1800">
                <a:solidFill>
                  <a:schemeClr val="bg1"/>
                </a:solidFill>
              </a:rPr>
            </a:br>
            <a:r>
              <a:rPr lang="de-DE" altLang="de-DE" sz="1800">
                <a:solidFill>
                  <a:schemeClr val="bg1"/>
                </a:solidFill>
              </a:rPr>
              <a:t>sharing time</a:t>
            </a:r>
          </a:p>
        </p:txBody>
      </p:sp>
      <p:sp>
        <p:nvSpPr>
          <p:cNvPr id="89105" name="AutoShape 17"/>
          <p:cNvSpPr>
            <a:spLocks noChangeArrowheads="1"/>
          </p:cNvSpPr>
          <p:nvPr/>
        </p:nvSpPr>
        <p:spPr bwMode="auto">
          <a:xfrm>
            <a:off x="5867400" y="2817813"/>
            <a:ext cx="3024188" cy="1079500"/>
          </a:xfrm>
          <a:prstGeom prst="wedgeEllipseCallout">
            <a:avLst>
              <a:gd name="adj1" fmla="val -35458"/>
              <a:gd name="adj2" fmla="val 81616"/>
            </a:avLst>
          </a:prstGeom>
          <a:solidFill>
            <a:schemeClr val="bg2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e-DE" altLang="de-DE">
                <a:solidFill>
                  <a:schemeClr val="bg1"/>
                </a:solidFill>
              </a:rPr>
              <a:t>Collaboration between groups and</a:t>
            </a:r>
            <a:r>
              <a:rPr lang="de-DE" altLang="de-DE">
                <a:solidFill>
                  <a:srgbClr val="CC0000"/>
                </a:solidFill>
              </a:rPr>
              <a:t> </a:t>
            </a:r>
            <a:r>
              <a:rPr lang="de-DE" altLang="de-DE" b="1">
                <a:solidFill>
                  <a:srgbClr val="CC0000"/>
                </a:solidFill>
              </a:rPr>
              <a:t>extreme different</a:t>
            </a:r>
            <a:r>
              <a:rPr lang="de-DE" altLang="de-DE">
                <a:solidFill>
                  <a:srgbClr val="CC0000"/>
                </a:solidFill>
              </a:rPr>
              <a:t> </a:t>
            </a:r>
            <a:r>
              <a:rPr lang="de-DE" altLang="de-DE">
                <a:solidFill>
                  <a:schemeClr val="bg1"/>
                </a:solidFill>
              </a:rPr>
              <a:t>disciplines</a:t>
            </a:r>
          </a:p>
          <a:p>
            <a:pPr algn="ctr">
              <a:spcBef>
                <a:spcPct val="50000"/>
              </a:spcBef>
              <a:buFontTx/>
              <a:buNone/>
            </a:pPr>
            <a:endParaRPr lang="de-DE" altLang="de-DE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6771 0.14792 L 3.88889E-6 0.00093 " pathEditMode="relative" ptsTypes="AA">
                                      <p:cBhvr>
                                        <p:cTn id="6" dur="1000" fill="hold"/>
                                        <p:tgtEl>
                                          <p:spTgt spid="890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3" grpId="0" animBg="1"/>
      <p:bldP spid="89095" grpId="0" animBg="1"/>
      <p:bldP spid="89096" grpId="0" build="p"/>
      <p:bldP spid="89099" grpId="0" animBg="1"/>
      <p:bldP spid="89100" grpId="0" animBg="1"/>
      <p:bldP spid="89104" grpId="0" animBg="1" autoUpdateAnimBg="0"/>
      <p:bldP spid="8910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Semantics</a:t>
            </a:r>
          </a:p>
        </p:txBody>
      </p:sp>
      <p:sp>
        <p:nvSpPr>
          <p:cNvPr id="13315" name="Textplatzhalter 3"/>
          <p:cNvSpPr>
            <a:spLocks noGrp="1"/>
          </p:cNvSpPr>
          <p:nvPr>
            <p:ph type="body" sz="quarter" idx="12"/>
          </p:nvPr>
        </p:nvSpPr>
        <p:spPr>
          <a:xfrm>
            <a:off x="682625" y="1916113"/>
            <a:ext cx="7705725" cy="4105275"/>
          </a:xfrm>
        </p:spPr>
        <p:txBody>
          <a:bodyPr/>
          <a:lstStyle/>
          <a:p>
            <a:r>
              <a:rPr lang="de-DE" altLang="de-DE" smtClean="0"/>
              <a:t>Part of the linguistics (study of language) and semiotics (study of signs)</a:t>
            </a:r>
          </a:p>
          <a:p>
            <a:r>
              <a:rPr lang="de-DE" altLang="de-DE" smtClean="0"/>
              <a:t>According to Wikipedia:</a:t>
            </a:r>
          </a:p>
          <a:p>
            <a:pPr lvl="1"/>
            <a:r>
              <a:rPr lang="en-US" altLang="de-DE" smtClean="0"/>
              <a:t>From the ancient Greek: σημαντικός sēmantikós; important),</a:t>
            </a:r>
          </a:p>
          <a:p>
            <a:pPr lvl="1"/>
            <a:r>
              <a:rPr lang="en-US" altLang="de-DE" smtClean="0"/>
              <a:t>the study of meaning</a:t>
            </a:r>
          </a:p>
          <a:p>
            <a:pPr lvl="1"/>
            <a:r>
              <a:rPr lang="en-US" altLang="de-DE" smtClean="0"/>
              <a:t>focuses on the relation between signifiers, like words, phrases, signs, and symbols, and what they stand for, their denotation. </a:t>
            </a:r>
            <a:endParaRPr lang="de-DE" altLang="de-DE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umsplatzhalter 1"/>
          <p:cNvSpPr>
            <a:spLocks noGrp="1"/>
          </p:cNvSpPr>
          <p:nvPr>
            <p:ph type="dt" sz="quarter" idx="13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BDBD4BB-1479-4035-A7F7-8E9E17C95530}" type="datetime1">
              <a:rPr lang="en-US" altLang="de-DE" sz="900" smtClean="0">
                <a:solidFill>
                  <a:schemeClr val="bg2"/>
                </a:solidFill>
                <a:latin typeface="Tahoma" pitchFamily="34" charset="0"/>
              </a:rPr>
              <a:pPr>
                <a:spcBef>
                  <a:spcPct val="0"/>
                </a:spcBef>
                <a:buFontTx/>
                <a:buNone/>
              </a:pPr>
              <a:t>10/15/2017</a:t>
            </a:fld>
            <a:r>
              <a:rPr lang="en-US" altLang="en-US" sz="900" smtClean="0">
                <a:solidFill>
                  <a:schemeClr val="bg2"/>
                </a:solidFill>
                <a:latin typeface="Tahoma" pitchFamily="34" charset="0"/>
              </a:rPr>
              <a:t>Prof. </a:t>
            </a:r>
            <a:r>
              <a:rPr lang="de-DE" altLang="en-US" sz="900" smtClean="0">
                <a:solidFill>
                  <a:schemeClr val="bg2"/>
                </a:solidFill>
                <a:latin typeface="Tahoma" pitchFamily="34" charset="0"/>
              </a:rPr>
              <a:t>Dr.-Ing. </a:t>
            </a:r>
            <a:r>
              <a:rPr lang="en-US" altLang="en-US" sz="900" smtClean="0">
                <a:solidFill>
                  <a:schemeClr val="bg2"/>
                </a:solidFill>
                <a:latin typeface="Tahoma" pitchFamily="34" charset="0"/>
              </a:rPr>
              <a:t>Franz-Josef Behr</a:t>
            </a:r>
          </a:p>
        </p:txBody>
      </p:sp>
      <p:sp>
        <p:nvSpPr>
          <p:cNvPr id="14339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Ontology</a:t>
            </a:r>
          </a:p>
        </p:txBody>
      </p:sp>
      <p:sp>
        <p:nvSpPr>
          <p:cNvPr id="14340" name="Textplatzhalter 3"/>
          <p:cNvSpPr>
            <a:spLocks noGrp="1"/>
          </p:cNvSpPr>
          <p:nvPr>
            <p:ph type="body" sz="quarter" idx="12"/>
          </p:nvPr>
        </p:nvSpPr>
        <p:spPr>
          <a:xfrm>
            <a:off x="682625" y="1916113"/>
            <a:ext cx="7705725" cy="4105275"/>
          </a:xfrm>
        </p:spPr>
        <p:txBody>
          <a:bodyPr/>
          <a:lstStyle/>
          <a:p>
            <a:r>
              <a:rPr lang="en-US" altLang="de-DE" smtClean="0"/>
              <a:t>In philosphy: "metaphysical science or study of being” [1] study of the nature of being, becoming, existence, or reality, as well as the basic categories of being and their relations</a:t>
            </a:r>
          </a:p>
          <a:p>
            <a:r>
              <a:rPr lang="en-US" altLang="de-DE" smtClean="0"/>
              <a:t>In computer science and information science, an ontology formally represents knowledge as a hierarchy of concepts within a domain, using a shared vocabulary to denote the types, properties and interrelationships of those concepts</a:t>
            </a:r>
          </a:p>
          <a:p>
            <a:r>
              <a:rPr lang="en-US" altLang="de-DE" smtClean="0"/>
              <a:t>"The hierarchical structuring of knowledge about things by subcategorising them according to their essential (or at least relevant and/or cognitive) qualities." [2]</a:t>
            </a:r>
            <a:endParaRPr lang="de-DE" altLang="de-DE" smtClean="0"/>
          </a:p>
        </p:txBody>
      </p:sp>
      <p:sp>
        <p:nvSpPr>
          <p:cNvPr id="5" name="Textfeld 4"/>
          <p:cNvSpPr txBox="1"/>
          <p:nvPr/>
        </p:nvSpPr>
        <p:spPr>
          <a:xfrm>
            <a:off x="468313" y="5394325"/>
            <a:ext cx="8058150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>
                <a:solidFill>
                  <a:schemeClr val="bg1">
                    <a:lumMod val="85000"/>
                  </a:schemeClr>
                </a:solidFill>
              </a:rPr>
              <a:t>[1] http://www.etymonline.com/index.php?search=ontology&amp;searchmode=none [2014-04-11]</a:t>
            </a:r>
            <a:br>
              <a:rPr lang="de-DE">
                <a:solidFill>
                  <a:schemeClr val="bg1">
                    <a:lumMod val="85000"/>
                  </a:schemeClr>
                </a:solidFill>
              </a:rPr>
            </a:br>
            <a:r>
              <a:rPr lang="de-DE">
                <a:solidFill>
                  <a:schemeClr val="bg1">
                    <a:lumMod val="85000"/>
                  </a:schemeClr>
                </a:solidFill>
              </a:rPr>
              <a:t>[2] http://foldoc.org/ontology [2014-04-11]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altLang="de-DE" sz="2400" smtClean="0">
                <a:solidFill>
                  <a:schemeClr val="bg1"/>
                </a:solidFill>
                <a:latin typeface="Calibri" pitchFamily="34" charset="0"/>
              </a:rPr>
              <a:t>Institutional Interoperability: between organisations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827088" y="1557338"/>
            <a:ext cx="2447925" cy="704850"/>
          </a:xfrm>
          <a:prstGeom prst="rect">
            <a:avLst/>
          </a:prstGeom>
          <a:solidFill>
            <a:schemeClr val="bg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e-DE" altLang="de-DE">
                <a:solidFill>
                  <a:schemeClr val="bg1"/>
                </a:solidFill>
              </a:rPr>
              <a:t>Technical </a:t>
            </a:r>
            <a:br>
              <a:rPr lang="de-DE" altLang="de-DE">
                <a:solidFill>
                  <a:schemeClr val="bg1"/>
                </a:solidFill>
              </a:rPr>
            </a:br>
            <a:r>
              <a:rPr lang="de-DE" altLang="de-DE">
                <a:solidFill>
                  <a:schemeClr val="bg1"/>
                </a:solidFill>
              </a:rPr>
              <a:t>Interoperabilty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827088" y="5029200"/>
            <a:ext cx="2447925" cy="704850"/>
          </a:xfrm>
          <a:prstGeom prst="rect">
            <a:avLst/>
          </a:prstGeom>
          <a:solidFill>
            <a:schemeClr val="bg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e-DE" altLang="de-DE">
                <a:solidFill>
                  <a:schemeClr val="bg1"/>
                </a:solidFill>
              </a:rPr>
              <a:t>Political  </a:t>
            </a:r>
            <a:br>
              <a:rPr lang="de-DE" altLang="de-DE">
                <a:solidFill>
                  <a:schemeClr val="bg1"/>
                </a:solidFill>
              </a:rPr>
            </a:br>
            <a:r>
              <a:rPr lang="de-DE" altLang="de-DE">
                <a:solidFill>
                  <a:schemeClr val="bg1"/>
                </a:solidFill>
              </a:rPr>
              <a:t>Interoperabilty</a:t>
            </a:r>
          </a:p>
        </p:txBody>
      </p:sp>
      <p:sp>
        <p:nvSpPr>
          <p:cNvPr id="90117" name="Rectangle 5"/>
          <p:cNvSpPr>
            <a:spLocks noChangeArrowheads="1"/>
          </p:cNvSpPr>
          <p:nvPr/>
        </p:nvSpPr>
        <p:spPr bwMode="auto">
          <a:xfrm>
            <a:off x="5364163" y="1557338"/>
            <a:ext cx="2447925" cy="704850"/>
          </a:xfrm>
          <a:prstGeom prst="rect">
            <a:avLst/>
          </a:prstGeom>
          <a:solidFill>
            <a:schemeClr val="bg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e-DE" altLang="de-DE">
                <a:solidFill>
                  <a:schemeClr val="bg1"/>
                </a:solidFill>
              </a:rPr>
              <a:t>Institutional</a:t>
            </a:r>
            <a:br>
              <a:rPr lang="de-DE" altLang="de-DE">
                <a:solidFill>
                  <a:schemeClr val="bg1"/>
                </a:solidFill>
              </a:rPr>
            </a:br>
            <a:r>
              <a:rPr lang="de-DE" altLang="de-DE">
                <a:solidFill>
                  <a:schemeClr val="bg1"/>
                </a:solidFill>
              </a:rPr>
              <a:t>Interoperabilty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9828213" y="3571875"/>
            <a:ext cx="2447925" cy="503238"/>
          </a:xfrm>
          <a:prstGeom prst="rect">
            <a:avLst/>
          </a:prstGeom>
          <a:solidFill>
            <a:schemeClr val="bg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e-DE" altLang="de-DE">
                <a:solidFill>
                  <a:schemeClr val="bg1"/>
                </a:solidFill>
              </a:rPr>
              <a:t>Relationships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9828213" y="4221163"/>
            <a:ext cx="2447925" cy="503237"/>
          </a:xfrm>
          <a:prstGeom prst="rect">
            <a:avLst/>
          </a:prstGeom>
          <a:solidFill>
            <a:schemeClr val="bg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e-DE" altLang="de-DE">
                <a:solidFill>
                  <a:schemeClr val="bg1"/>
                </a:solidFill>
              </a:rPr>
              <a:t>Interpersonal Standards</a:t>
            </a: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5219700" y="4133850"/>
            <a:ext cx="3313113" cy="1584325"/>
          </a:xfrm>
          <a:noFill/>
        </p:spPr>
        <p:txBody>
          <a:bodyPr/>
          <a:lstStyle/>
          <a:p>
            <a:r>
              <a:rPr lang="de-DE" altLang="de-DE" sz="1800" smtClean="0">
                <a:solidFill>
                  <a:schemeClr val="bg1"/>
                </a:solidFill>
              </a:rPr>
              <a:t>dependencies</a:t>
            </a:r>
          </a:p>
          <a:p>
            <a:r>
              <a:rPr lang="de-DE" altLang="de-DE" sz="1800" smtClean="0">
                <a:solidFill>
                  <a:schemeClr val="bg1"/>
                </a:solidFill>
              </a:rPr>
              <a:t>evolving over years, </a:t>
            </a:r>
          </a:p>
          <a:p>
            <a:r>
              <a:rPr lang="de-DE" altLang="de-DE" sz="1800" smtClean="0">
                <a:solidFill>
                  <a:schemeClr val="bg1"/>
                </a:solidFill>
              </a:rPr>
              <a:t>based on decision, shaped by communicated convictions</a:t>
            </a:r>
          </a:p>
          <a:p>
            <a:endParaRPr lang="de-DE" altLang="de-DE" sz="1800" smtClean="0">
              <a:solidFill>
                <a:schemeClr val="bg1"/>
              </a:solidFill>
            </a:endParaRPr>
          </a:p>
        </p:txBody>
      </p:sp>
      <p:sp>
        <p:nvSpPr>
          <p:cNvPr id="15369" name="Rectangle 10"/>
          <p:cNvSpPr>
            <a:spLocks noChangeArrowheads="1"/>
          </p:cNvSpPr>
          <p:nvPr/>
        </p:nvSpPr>
        <p:spPr bwMode="auto">
          <a:xfrm>
            <a:off x="827088" y="3300413"/>
            <a:ext cx="2447925" cy="704850"/>
          </a:xfrm>
          <a:prstGeom prst="rect">
            <a:avLst/>
          </a:prstGeom>
          <a:solidFill>
            <a:schemeClr val="bg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e-DE" altLang="de-DE">
                <a:solidFill>
                  <a:schemeClr val="bg1"/>
                </a:solidFill>
              </a:rPr>
              <a:t>Semantical</a:t>
            </a:r>
            <a:r>
              <a:rPr lang="de-DE" altLang="de-DE">
                <a:solidFill>
                  <a:schemeClr val="tx1"/>
                </a:solidFill>
              </a:rPr>
              <a:t> </a:t>
            </a:r>
            <a:br>
              <a:rPr lang="de-DE" altLang="de-DE">
                <a:solidFill>
                  <a:schemeClr val="tx1"/>
                </a:solidFill>
              </a:rPr>
            </a:br>
            <a:r>
              <a:rPr lang="de-DE" altLang="de-DE">
                <a:solidFill>
                  <a:schemeClr val="bg1"/>
                </a:solidFill>
              </a:rPr>
              <a:t>Interoperabilty</a:t>
            </a:r>
          </a:p>
        </p:txBody>
      </p:sp>
      <p:sp>
        <p:nvSpPr>
          <p:cNvPr id="15370" name="Rectangle 11"/>
          <p:cNvSpPr>
            <a:spLocks noChangeArrowheads="1"/>
          </p:cNvSpPr>
          <p:nvPr/>
        </p:nvSpPr>
        <p:spPr bwMode="auto">
          <a:xfrm>
            <a:off x="827088" y="2420938"/>
            <a:ext cx="2447925" cy="704850"/>
          </a:xfrm>
          <a:prstGeom prst="rect">
            <a:avLst/>
          </a:prstGeom>
          <a:solidFill>
            <a:schemeClr val="bg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e-DE" altLang="de-DE">
                <a:solidFill>
                  <a:schemeClr val="bg1"/>
                </a:solidFill>
              </a:rPr>
              <a:t>Personal</a:t>
            </a:r>
            <a:r>
              <a:rPr lang="de-DE" altLang="de-DE">
                <a:solidFill>
                  <a:schemeClr val="tx1"/>
                </a:solidFill>
              </a:rPr>
              <a:t> </a:t>
            </a:r>
            <a:br>
              <a:rPr lang="de-DE" altLang="de-DE">
                <a:solidFill>
                  <a:schemeClr val="tx1"/>
                </a:solidFill>
              </a:rPr>
            </a:br>
            <a:r>
              <a:rPr lang="de-DE" altLang="de-DE">
                <a:solidFill>
                  <a:schemeClr val="bg1"/>
                </a:solidFill>
              </a:rPr>
              <a:t>Interoperabilty</a:t>
            </a:r>
          </a:p>
        </p:txBody>
      </p:sp>
      <p:grpSp>
        <p:nvGrpSpPr>
          <p:cNvPr id="90126" name="Group 14"/>
          <p:cNvGrpSpPr>
            <a:grpSpLocks/>
          </p:cNvGrpSpPr>
          <p:nvPr/>
        </p:nvGrpSpPr>
        <p:grpSpPr bwMode="auto">
          <a:xfrm>
            <a:off x="5364163" y="1844675"/>
            <a:ext cx="2447925" cy="1497013"/>
            <a:chOff x="3379" y="1162"/>
            <a:chExt cx="1542" cy="943"/>
          </a:xfrm>
        </p:grpSpPr>
        <p:sp>
          <p:nvSpPr>
            <p:cNvPr id="15374" name="Rectangle 12"/>
            <p:cNvSpPr>
              <a:spLocks noChangeArrowheads="1"/>
            </p:cNvSpPr>
            <p:nvPr/>
          </p:nvSpPr>
          <p:spPr bwMode="auto">
            <a:xfrm>
              <a:off x="3379" y="1661"/>
              <a:ext cx="1542" cy="444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35000"/>
                </a:spcBef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de-DE" altLang="de-DE">
                  <a:solidFill>
                    <a:schemeClr val="bg1"/>
                  </a:solidFill>
                </a:rPr>
                <a:t>Personal</a:t>
              </a:r>
              <a:r>
                <a:rPr lang="de-DE" altLang="de-DE">
                  <a:solidFill>
                    <a:schemeClr val="tx1"/>
                  </a:solidFill>
                </a:rPr>
                <a:t> </a:t>
              </a:r>
              <a:br>
                <a:rPr lang="de-DE" altLang="de-DE">
                  <a:solidFill>
                    <a:schemeClr val="tx1"/>
                  </a:solidFill>
                </a:rPr>
              </a:br>
              <a:r>
                <a:rPr lang="de-DE" altLang="de-DE">
                  <a:solidFill>
                    <a:schemeClr val="bg1"/>
                  </a:solidFill>
                </a:rPr>
                <a:t>Interoperabilty</a:t>
              </a:r>
            </a:p>
          </p:txBody>
        </p:sp>
        <p:sp>
          <p:nvSpPr>
            <p:cNvPr id="15375" name="AutoShape 13"/>
            <p:cNvSpPr>
              <a:spLocks noChangeArrowheads="1"/>
            </p:cNvSpPr>
            <p:nvPr/>
          </p:nvSpPr>
          <p:spPr bwMode="auto">
            <a:xfrm>
              <a:off x="4604" y="1162"/>
              <a:ext cx="272" cy="590"/>
            </a:xfrm>
            <a:prstGeom prst="upDownArrow">
              <a:avLst>
                <a:gd name="adj1" fmla="val 50000"/>
                <a:gd name="adj2" fmla="val 43382"/>
              </a:avLst>
            </a:prstGeom>
            <a:solidFill>
              <a:srgbClr val="CC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35000"/>
                </a:spcBef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endParaRPr lang="de-DE" altLang="de-DE">
                <a:solidFill>
                  <a:schemeClr val="tx1"/>
                </a:solidFill>
              </a:endParaRPr>
            </a:p>
          </p:txBody>
        </p:sp>
      </p:grpSp>
      <p:sp>
        <p:nvSpPr>
          <p:cNvPr id="90129" name="Oval 17"/>
          <p:cNvSpPr>
            <a:spLocks noChangeArrowheads="1"/>
          </p:cNvSpPr>
          <p:nvPr/>
        </p:nvSpPr>
        <p:spPr bwMode="auto">
          <a:xfrm>
            <a:off x="1403350" y="3573463"/>
            <a:ext cx="3240088" cy="2206625"/>
          </a:xfrm>
          <a:prstGeom prst="ellipse">
            <a:avLst/>
          </a:prstGeom>
          <a:solidFill>
            <a:srgbClr val="CC0000">
              <a:alpha val="87057"/>
            </a:srgbClr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</a:rPr>
              <a:t>Common </a:t>
            </a:r>
            <a:r>
              <a:rPr lang="de-DE" altLang="de-DE" sz="1800" dirty="0" err="1" smtClean="0">
                <a:solidFill>
                  <a:schemeClr val="bg1"/>
                </a:solidFill>
              </a:rPr>
              <a:t>projects</a:t>
            </a:r>
            <a:r>
              <a:rPr lang="de-DE" altLang="de-DE" sz="1800" dirty="0" smtClean="0">
                <a:solidFill>
                  <a:schemeClr val="bg1"/>
                </a:solidFill>
              </a:rPr>
              <a:t>,</a:t>
            </a:r>
            <a:r>
              <a:rPr lang="de-DE" altLang="de-DE" sz="1800" dirty="0">
                <a:solidFill>
                  <a:schemeClr val="bg1"/>
                </a:solidFill>
              </a:rPr>
              <a:t/>
            </a:r>
            <a:br>
              <a:rPr lang="de-DE" altLang="de-DE" sz="1800" dirty="0">
                <a:solidFill>
                  <a:schemeClr val="bg1"/>
                </a:solidFill>
              </a:rPr>
            </a:br>
            <a:r>
              <a:rPr lang="de-DE" altLang="de-DE" sz="1800" dirty="0" err="1">
                <a:solidFill>
                  <a:schemeClr val="bg1"/>
                </a:solidFill>
              </a:rPr>
              <a:t>common</a:t>
            </a:r>
            <a:r>
              <a:rPr lang="de-DE" altLang="de-DE" sz="1800" dirty="0">
                <a:solidFill>
                  <a:schemeClr val="bg1"/>
                </a:solidFill>
              </a:rPr>
              <a:t> </a:t>
            </a:r>
            <a:r>
              <a:rPr lang="de-DE" altLang="de-DE" sz="1800" dirty="0" err="1">
                <a:solidFill>
                  <a:schemeClr val="bg1"/>
                </a:solidFill>
              </a:rPr>
              <a:t>publications</a:t>
            </a:r>
            <a:r>
              <a:rPr lang="de-DE" altLang="de-DE" sz="1800" dirty="0">
                <a:solidFill>
                  <a:schemeClr val="bg1"/>
                </a:solidFill>
              </a:rPr>
              <a:t>,</a:t>
            </a:r>
            <a:br>
              <a:rPr lang="de-DE" altLang="de-DE" sz="1800" dirty="0">
                <a:solidFill>
                  <a:schemeClr val="bg1"/>
                </a:solidFill>
              </a:rPr>
            </a:br>
            <a:r>
              <a:rPr lang="de-DE" altLang="de-DE" sz="1800" dirty="0">
                <a:solidFill>
                  <a:schemeClr val="bg1"/>
                </a:solidFill>
              </a:rPr>
              <a:t>Memorandum </a:t>
            </a:r>
            <a:r>
              <a:rPr lang="de-DE" altLang="de-DE" sz="1800" dirty="0" err="1">
                <a:solidFill>
                  <a:schemeClr val="bg1"/>
                </a:solidFill>
              </a:rPr>
              <a:t>of</a:t>
            </a:r>
            <a:r>
              <a:rPr lang="de-DE" altLang="de-DE" sz="1800" dirty="0">
                <a:solidFill>
                  <a:schemeClr val="bg1"/>
                </a:solidFill>
              </a:rPr>
              <a:t> </a:t>
            </a:r>
            <a:r>
              <a:rPr lang="de-DE" altLang="de-DE" sz="1800" dirty="0" err="1">
                <a:solidFill>
                  <a:schemeClr val="bg1"/>
                </a:solidFill>
              </a:rPr>
              <a:t>Understand</a:t>
            </a:r>
            <a:r>
              <a:rPr lang="de-DE" altLang="de-DE" sz="1800" dirty="0">
                <a:solidFill>
                  <a:schemeClr val="bg1"/>
                </a:solidFill>
              </a:rPr>
              <a:t/>
            </a:r>
            <a:br>
              <a:rPr lang="de-DE" altLang="de-DE" sz="1800" dirty="0">
                <a:solidFill>
                  <a:schemeClr val="bg1"/>
                </a:solidFill>
              </a:rPr>
            </a:br>
            <a:r>
              <a:rPr lang="de-DE" altLang="de-DE" sz="1800" dirty="0">
                <a:solidFill>
                  <a:schemeClr val="bg1"/>
                </a:solidFill>
              </a:rPr>
              <a:t>(</a:t>
            </a:r>
            <a:r>
              <a:rPr lang="de-DE" altLang="de-DE" sz="1800" dirty="0" err="1">
                <a:solidFill>
                  <a:schemeClr val="bg1"/>
                </a:solidFill>
              </a:rPr>
              <a:t>MoU</a:t>
            </a:r>
            <a:r>
              <a:rPr lang="de-DE" altLang="de-DE" sz="1800" dirty="0">
                <a:solidFill>
                  <a:schemeClr val="bg1"/>
                </a:solidFill>
              </a:rPr>
              <a:t>),</a:t>
            </a:r>
            <a:br>
              <a:rPr lang="de-DE" altLang="de-DE" sz="1800" dirty="0">
                <a:solidFill>
                  <a:schemeClr val="bg1"/>
                </a:solidFill>
              </a:rPr>
            </a:br>
            <a:r>
              <a:rPr lang="de-DE" altLang="de-DE" sz="1800" dirty="0" smtClean="0">
                <a:solidFill>
                  <a:schemeClr val="bg1"/>
                </a:solidFill>
              </a:rPr>
              <a:t>Dual </a:t>
            </a:r>
            <a:r>
              <a:rPr lang="de-DE" altLang="de-DE" sz="1800" dirty="0" err="1" smtClean="0">
                <a:solidFill>
                  <a:schemeClr val="bg1"/>
                </a:solidFill>
              </a:rPr>
              <a:t>degree</a:t>
            </a:r>
            <a:r>
              <a:rPr lang="de-DE" altLang="de-DE" sz="1800" dirty="0" smtClean="0">
                <a:solidFill>
                  <a:schemeClr val="bg1"/>
                </a:solidFill>
              </a:rPr>
              <a:t> </a:t>
            </a:r>
            <a:r>
              <a:rPr lang="de-DE" altLang="de-DE" sz="1800" dirty="0" err="1" smtClean="0">
                <a:solidFill>
                  <a:schemeClr val="bg1"/>
                </a:solidFill>
              </a:rPr>
              <a:t>programs</a:t>
            </a:r>
            <a:endParaRPr lang="de-DE" altLang="de-DE" sz="1800" dirty="0">
              <a:solidFill>
                <a:schemeClr val="bg1"/>
              </a:solidFill>
            </a:endParaRPr>
          </a:p>
        </p:txBody>
      </p:sp>
      <p:sp>
        <p:nvSpPr>
          <p:cNvPr id="90130" name="Oval 18"/>
          <p:cNvSpPr>
            <a:spLocks noChangeArrowheads="1"/>
          </p:cNvSpPr>
          <p:nvPr/>
        </p:nvSpPr>
        <p:spPr bwMode="auto">
          <a:xfrm>
            <a:off x="3959225" y="5143500"/>
            <a:ext cx="2808288" cy="1271588"/>
          </a:xfrm>
          <a:prstGeom prst="ellipse">
            <a:avLst/>
          </a:prstGeom>
          <a:solidFill>
            <a:srgbClr val="000080">
              <a:alpha val="87057"/>
            </a:srgbClr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e-DE" altLang="de-DE">
                <a:solidFill>
                  <a:schemeClr val="bg1"/>
                </a:solidFill>
              </a:rPr>
              <a:t>How can we learn to extend</a:t>
            </a:r>
            <a:br>
              <a:rPr lang="de-DE" altLang="de-DE">
                <a:solidFill>
                  <a:schemeClr val="bg1"/>
                </a:solidFill>
              </a:rPr>
            </a:br>
            <a:r>
              <a:rPr lang="de-DE" altLang="de-DE">
                <a:solidFill>
                  <a:schemeClr val="bg1"/>
                </a:solidFill>
              </a:rPr>
              <a:t>collaboration?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9132 0.34746 L 3.88889E-6 -2.22222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66" y="-173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7" grpId="0" animBg="1"/>
      <p:bldP spid="90129" grpId="0" animBg="1"/>
      <p:bldP spid="9013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altLang="de-DE" smtClean="0">
                <a:solidFill>
                  <a:schemeClr val="bg1"/>
                </a:solidFill>
                <a:latin typeface="Calibri" pitchFamily="34" charset="0"/>
              </a:rPr>
              <a:t>Political Interoperability: between communities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827088" y="1557338"/>
            <a:ext cx="2447925" cy="704850"/>
          </a:xfrm>
          <a:prstGeom prst="rect">
            <a:avLst/>
          </a:prstGeom>
          <a:solidFill>
            <a:schemeClr val="bg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e-DE" altLang="de-DE">
                <a:solidFill>
                  <a:schemeClr val="bg1"/>
                </a:solidFill>
              </a:rPr>
              <a:t>Technical </a:t>
            </a:r>
            <a:br>
              <a:rPr lang="de-DE" altLang="de-DE">
                <a:solidFill>
                  <a:schemeClr val="bg1"/>
                </a:solidFill>
              </a:rPr>
            </a:br>
            <a:r>
              <a:rPr lang="de-DE" altLang="de-DE">
                <a:solidFill>
                  <a:schemeClr val="bg1"/>
                </a:solidFill>
              </a:rPr>
              <a:t>Interoperabilty</a:t>
            </a:r>
          </a:p>
        </p:txBody>
      </p:sp>
      <p:sp>
        <p:nvSpPr>
          <p:cNvPr id="91141" name="Rectangle 5"/>
          <p:cNvSpPr>
            <a:spLocks noChangeArrowheads="1"/>
          </p:cNvSpPr>
          <p:nvPr/>
        </p:nvSpPr>
        <p:spPr bwMode="auto">
          <a:xfrm>
            <a:off x="5364163" y="3084513"/>
            <a:ext cx="2447925" cy="704850"/>
          </a:xfrm>
          <a:prstGeom prst="rect">
            <a:avLst/>
          </a:prstGeom>
          <a:solidFill>
            <a:schemeClr val="bg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e-DE" altLang="de-DE">
                <a:solidFill>
                  <a:schemeClr val="bg1"/>
                </a:solidFill>
              </a:rPr>
              <a:t>Political  </a:t>
            </a:r>
            <a:br>
              <a:rPr lang="de-DE" altLang="de-DE">
                <a:solidFill>
                  <a:schemeClr val="bg1"/>
                </a:solidFill>
              </a:rPr>
            </a:br>
            <a:r>
              <a:rPr lang="de-DE" altLang="de-DE">
                <a:solidFill>
                  <a:schemeClr val="bg1"/>
                </a:solidFill>
              </a:rPr>
              <a:t>Interoperabilty</a:t>
            </a:r>
          </a:p>
        </p:txBody>
      </p:sp>
      <p:sp>
        <p:nvSpPr>
          <p:cNvPr id="91144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5219700" y="4133850"/>
            <a:ext cx="3313113" cy="1584325"/>
          </a:xfrm>
          <a:noFill/>
        </p:spPr>
        <p:txBody>
          <a:bodyPr/>
          <a:lstStyle/>
          <a:p>
            <a:r>
              <a:rPr lang="de-DE" altLang="de-DE" sz="1800" smtClean="0">
                <a:solidFill>
                  <a:schemeClr val="bg1"/>
                </a:solidFill>
              </a:rPr>
              <a:t>political interests, economical interests</a:t>
            </a:r>
          </a:p>
          <a:p>
            <a:r>
              <a:rPr lang="de-DE" altLang="de-DE" sz="1800" smtClean="0">
                <a:solidFill>
                  <a:schemeClr val="bg1"/>
                </a:solidFill>
              </a:rPr>
              <a:t>Long term process</a:t>
            </a:r>
          </a:p>
          <a:p>
            <a:endParaRPr lang="de-DE" altLang="de-DE" sz="1800" smtClean="0">
              <a:solidFill>
                <a:schemeClr val="bg1"/>
              </a:solidFill>
            </a:endParaRPr>
          </a:p>
        </p:txBody>
      </p:sp>
      <p:sp>
        <p:nvSpPr>
          <p:cNvPr id="16390" name="Rectangle 9"/>
          <p:cNvSpPr>
            <a:spLocks noChangeArrowheads="1"/>
          </p:cNvSpPr>
          <p:nvPr/>
        </p:nvSpPr>
        <p:spPr bwMode="auto">
          <a:xfrm>
            <a:off x="827088" y="4164013"/>
            <a:ext cx="2447925" cy="704850"/>
          </a:xfrm>
          <a:prstGeom prst="rect">
            <a:avLst/>
          </a:prstGeom>
          <a:solidFill>
            <a:schemeClr val="bg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e-DE" altLang="de-DE">
                <a:solidFill>
                  <a:schemeClr val="bg1"/>
                </a:solidFill>
              </a:rPr>
              <a:t>Institutional</a:t>
            </a:r>
            <a:r>
              <a:rPr lang="de-DE" altLang="de-DE">
                <a:solidFill>
                  <a:schemeClr val="tx1"/>
                </a:solidFill>
              </a:rPr>
              <a:t> </a:t>
            </a:r>
            <a:r>
              <a:rPr lang="de-DE" altLang="de-DE">
                <a:solidFill>
                  <a:schemeClr val="bg1"/>
                </a:solidFill>
              </a:rPr>
              <a:t/>
            </a:r>
            <a:br>
              <a:rPr lang="de-DE" altLang="de-DE">
                <a:solidFill>
                  <a:schemeClr val="bg1"/>
                </a:solidFill>
              </a:rPr>
            </a:br>
            <a:r>
              <a:rPr lang="de-DE" altLang="de-DE">
                <a:solidFill>
                  <a:schemeClr val="bg1"/>
                </a:solidFill>
              </a:rPr>
              <a:t>Interoperabilty</a:t>
            </a:r>
          </a:p>
        </p:txBody>
      </p:sp>
      <p:sp>
        <p:nvSpPr>
          <p:cNvPr id="16391" name="Rectangle 10"/>
          <p:cNvSpPr>
            <a:spLocks noChangeArrowheads="1"/>
          </p:cNvSpPr>
          <p:nvPr/>
        </p:nvSpPr>
        <p:spPr bwMode="auto">
          <a:xfrm>
            <a:off x="827088" y="3300413"/>
            <a:ext cx="2447925" cy="704850"/>
          </a:xfrm>
          <a:prstGeom prst="rect">
            <a:avLst/>
          </a:prstGeom>
          <a:solidFill>
            <a:schemeClr val="bg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e-DE" altLang="de-DE">
                <a:solidFill>
                  <a:schemeClr val="bg1"/>
                </a:solidFill>
              </a:rPr>
              <a:t>Semantical</a:t>
            </a:r>
            <a:r>
              <a:rPr lang="de-DE" altLang="de-DE">
                <a:solidFill>
                  <a:schemeClr val="tx1"/>
                </a:solidFill>
              </a:rPr>
              <a:t> </a:t>
            </a:r>
            <a:br>
              <a:rPr lang="de-DE" altLang="de-DE">
                <a:solidFill>
                  <a:schemeClr val="tx1"/>
                </a:solidFill>
              </a:rPr>
            </a:br>
            <a:r>
              <a:rPr lang="de-DE" altLang="de-DE">
                <a:solidFill>
                  <a:schemeClr val="bg1"/>
                </a:solidFill>
              </a:rPr>
              <a:t>Interoperabilty</a:t>
            </a:r>
          </a:p>
        </p:txBody>
      </p:sp>
      <p:sp>
        <p:nvSpPr>
          <p:cNvPr id="16392" name="Rectangle 11"/>
          <p:cNvSpPr>
            <a:spLocks noChangeArrowheads="1"/>
          </p:cNvSpPr>
          <p:nvPr/>
        </p:nvSpPr>
        <p:spPr bwMode="auto">
          <a:xfrm>
            <a:off x="827088" y="2420938"/>
            <a:ext cx="2447925" cy="704850"/>
          </a:xfrm>
          <a:prstGeom prst="rect">
            <a:avLst/>
          </a:prstGeom>
          <a:solidFill>
            <a:schemeClr val="bg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e-DE" altLang="de-DE">
                <a:solidFill>
                  <a:schemeClr val="bg1"/>
                </a:solidFill>
              </a:rPr>
              <a:t>Personal</a:t>
            </a:r>
            <a:r>
              <a:rPr lang="de-DE" altLang="de-DE">
                <a:solidFill>
                  <a:schemeClr val="tx1"/>
                </a:solidFill>
              </a:rPr>
              <a:t> </a:t>
            </a:r>
            <a:br>
              <a:rPr lang="de-DE" altLang="de-DE">
                <a:solidFill>
                  <a:schemeClr val="tx1"/>
                </a:solidFill>
              </a:rPr>
            </a:br>
            <a:r>
              <a:rPr lang="de-DE" altLang="de-DE">
                <a:solidFill>
                  <a:schemeClr val="bg1"/>
                </a:solidFill>
              </a:rPr>
              <a:t>Interoperabilty</a:t>
            </a:r>
          </a:p>
        </p:txBody>
      </p:sp>
      <p:grpSp>
        <p:nvGrpSpPr>
          <p:cNvPr id="91154" name="Group 18"/>
          <p:cNvGrpSpPr>
            <a:grpSpLocks/>
          </p:cNvGrpSpPr>
          <p:nvPr/>
        </p:nvGrpSpPr>
        <p:grpSpPr bwMode="auto">
          <a:xfrm>
            <a:off x="4643438" y="1355725"/>
            <a:ext cx="3168650" cy="1857375"/>
            <a:chOff x="2925" y="854"/>
            <a:chExt cx="1996" cy="1170"/>
          </a:xfrm>
        </p:grpSpPr>
        <p:sp>
          <p:nvSpPr>
            <p:cNvPr id="16396" name="AutoShape 17"/>
            <p:cNvSpPr>
              <a:spLocks noChangeArrowheads="1"/>
            </p:cNvSpPr>
            <p:nvPr/>
          </p:nvSpPr>
          <p:spPr bwMode="auto">
            <a:xfrm>
              <a:off x="4785" y="1162"/>
              <a:ext cx="91" cy="862"/>
            </a:xfrm>
            <a:prstGeom prst="downArrow">
              <a:avLst>
                <a:gd name="adj1" fmla="val 50000"/>
                <a:gd name="adj2" fmla="val 236813"/>
              </a:avLst>
            </a:prstGeom>
            <a:solidFill>
              <a:srgbClr val="CC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35000"/>
                </a:spcBef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endParaRPr lang="de-DE" altLang="de-DE">
                <a:solidFill>
                  <a:schemeClr val="tx1"/>
                </a:solidFill>
              </a:endParaRPr>
            </a:p>
          </p:txBody>
        </p:sp>
        <p:sp>
          <p:nvSpPr>
            <p:cNvPr id="16397" name="Rectangle 14"/>
            <p:cNvSpPr>
              <a:spLocks noChangeArrowheads="1"/>
            </p:cNvSpPr>
            <p:nvPr/>
          </p:nvSpPr>
          <p:spPr bwMode="auto">
            <a:xfrm>
              <a:off x="3379" y="854"/>
              <a:ext cx="1542" cy="444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35000"/>
                </a:spcBef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de-DE" altLang="de-DE">
                  <a:solidFill>
                    <a:schemeClr val="bg1"/>
                  </a:solidFill>
                </a:rPr>
                <a:t>Technical </a:t>
              </a:r>
              <a:br>
                <a:rPr lang="de-DE" altLang="de-DE">
                  <a:solidFill>
                    <a:schemeClr val="bg1"/>
                  </a:solidFill>
                </a:rPr>
              </a:br>
              <a:r>
                <a:rPr lang="de-DE" altLang="de-DE">
                  <a:solidFill>
                    <a:schemeClr val="bg1"/>
                  </a:solidFill>
                </a:rPr>
                <a:t>Interoperabilty</a:t>
              </a:r>
            </a:p>
          </p:txBody>
        </p:sp>
        <p:sp>
          <p:nvSpPr>
            <p:cNvPr id="16398" name="AutoShape 16"/>
            <p:cNvSpPr>
              <a:spLocks noChangeArrowheads="1"/>
            </p:cNvSpPr>
            <p:nvPr/>
          </p:nvSpPr>
          <p:spPr bwMode="auto">
            <a:xfrm>
              <a:off x="4604" y="1434"/>
              <a:ext cx="90" cy="590"/>
            </a:xfrm>
            <a:prstGeom prst="downArrow">
              <a:avLst>
                <a:gd name="adj1" fmla="val 50000"/>
                <a:gd name="adj2" fmla="val 163889"/>
              </a:avLst>
            </a:prstGeom>
            <a:solidFill>
              <a:srgbClr val="CC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35000"/>
                </a:spcBef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endParaRPr lang="de-DE" altLang="de-DE">
                <a:solidFill>
                  <a:schemeClr val="tx1"/>
                </a:solidFill>
              </a:endParaRPr>
            </a:p>
          </p:txBody>
        </p:sp>
        <p:sp>
          <p:nvSpPr>
            <p:cNvPr id="16399" name="Rectangle 13"/>
            <p:cNvSpPr>
              <a:spLocks noChangeArrowheads="1"/>
            </p:cNvSpPr>
            <p:nvPr/>
          </p:nvSpPr>
          <p:spPr bwMode="auto">
            <a:xfrm>
              <a:off x="3197" y="1126"/>
              <a:ext cx="1542" cy="444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35000"/>
                </a:spcBef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de-DE" altLang="de-DE">
                  <a:solidFill>
                    <a:schemeClr val="bg1"/>
                  </a:solidFill>
                </a:rPr>
                <a:t>Institutional</a:t>
              </a:r>
              <a:r>
                <a:rPr lang="de-DE" altLang="de-DE">
                  <a:solidFill>
                    <a:schemeClr val="tx1"/>
                  </a:solidFill>
                </a:rPr>
                <a:t> </a:t>
              </a:r>
              <a:r>
                <a:rPr lang="de-DE" altLang="de-DE">
                  <a:solidFill>
                    <a:schemeClr val="bg1"/>
                  </a:solidFill>
                </a:rPr>
                <a:t/>
              </a:r>
              <a:br>
                <a:rPr lang="de-DE" altLang="de-DE">
                  <a:solidFill>
                    <a:schemeClr val="bg1"/>
                  </a:solidFill>
                </a:rPr>
              </a:br>
              <a:r>
                <a:rPr lang="de-DE" altLang="de-DE">
                  <a:solidFill>
                    <a:schemeClr val="bg1"/>
                  </a:solidFill>
                </a:rPr>
                <a:t>Interoperabilty</a:t>
              </a:r>
            </a:p>
          </p:txBody>
        </p:sp>
        <p:sp>
          <p:nvSpPr>
            <p:cNvPr id="16400" name="AutoShape 15"/>
            <p:cNvSpPr>
              <a:spLocks noChangeArrowheads="1"/>
            </p:cNvSpPr>
            <p:nvPr/>
          </p:nvSpPr>
          <p:spPr bwMode="auto">
            <a:xfrm>
              <a:off x="4377" y="1706"/>
              <a:ext cx="90" cy="317"/>
            </a:xfrm>
            <a:prstGeom prst="downArrow">
              <a:avLst>
                <a:gd name="adj1" fmla="val 50000"/>
                <a:gd name="adj2" fmla="val 88056"/>
              </a:avLst>
            </a:prstGeom>
            <a:solidFill>
              <a:srgbClr val="CC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35000"/>
                </a:spcBef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endParaRPr lang="de-DE" altLang="de-DE">
                <a:solidFill>
                  <a:schemeClr val="tx1"/>
                </a:solidFill>
              </a:endParaRPr>
            </a:p>
          </p:txBody>
        </p:sp>
        <p:sp>
          <p:nvSpPr>
            <p:cNvPr id="16401" name="Rectangle 12"/>
            <p:cNvSpPr>
              <a:spLocks noChangeArrowheads="1"/>
            </p:cNvSpPr>
            <p:nvPr/>
          </p:nvSpPr>
          <p:spPr bwMode="auto">
            <a:xfrm>
              <a:off x="2925" y="1344"/>
              <a:ext cx="1542" cy="444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35000"/>
                </a:spcBef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de-DE" altLang="de-DE">
                  <a:solidFill>
                    <a:schemeClr val="bg1"/>
                  </a:solidFill>
                </a:rPr>
                <a:t>Personal</a:t>
              </a:r>
              <a:r>
                <a:rPr lang="de-DE" altLang="de-DE">
                  <a:solidFill>
                    <a:schemeClr val="tx1"/>
                  </a:solidFill>
                </a:rPr>
                <a:t> </a:t>
              </a:r>
              <a:br>
                <a:rPr lang="de-DE" altLang="de-DE">
                  <a:solidFill>
                    <a:schemeClr val="tx1"/>
                  </a:solidFill>
                </a:rPr>
              </a:br>
              <a:r>
                <a:rPr lang="de-DE" altLang="de-DE">
                  <a:solidFill>
                    <a:schemeClr val="bg1"/>
                  </a:solidFill>
                </a:rPr>
                <a:t>Interoperabilty</a:t>
              </a:r>
            </a:p>
          </p:txBody>
        </p:sp>
      </p:grpSp>
      <p:sp>
        <p:nvSpPr>
          <p:cNvPr id="91156" name="Oval 20"/>
          <p:cNvSpPr>
            <a:spLocks noChangeArrowheads="1"/>
          </p:cNvSpPr>
          <p:nvPr/>
        </p:nvSpPr>
        <p:spPr bwMode="auto">
          <a:xfrm>
            <a:off x="4859338" y="1366838"/>
            <a:ext cx="3240087" cy="2206625"/>
          </a:xfrm>
          <a:prstGeom prst="ellipse">
            <a:avLst/>
          </a:prstGeom>
          <a:solidFill>
            <a:srgbClr val="C0C0C0">
              <a:alpha val="749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e-DE" altLang="de-DE" sz="2800">
                <a:solidFill>
                  <a:schemeClr val="bg1"/>
                </a:solidFill>
              </a:rPr>
              <a:t>Our impact?</a:t>
            </a:r>
          </a:p>
        </p:txBody>
      </p:sp>
      <p:sp>
        <p:nvSpPr>
          <p:cNvPr id="91165" name="Oval 29"/>
          <p:cNvSpPr>
            <a:spLocks noChangeArrowheads="1"/>
          </p:cNvSpPr>
          <p:nvPr/>
        </p:nvSpPr>
        <p:spPr bwMode="auto">
          <a:xfrm>
            <a:off x="4859338" y="1341438"/>
            <a:ext cx="3240087" cy="2206625"/>
          </a:xfrm>
          <a:prstGeom prst="ellipse">
            <a:avLst/>
          </a:prstGeom>
          <a:solidFill>
            <a:srgbClr val="C0C0C0">
              <a:alpha val="749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e-DE" altLang="de-DE" sz="2800">
                <a:solidFill>
                  <a:schemeClr val="bg1"/>
                </a:solidFill>
              </a:rPr>
              <a:t>Our responsibility?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99 0.21944 L 3.88889E-6 2.59259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86" y="-10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1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1" grpId="0" animBg="1"/>
      <p:bldP spid="91144" grpId="0" build="p"/>
      <p:bldP spid="91156" grpId="0" animBg="1"/>
      <p:bldP spid="9116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de-DE" altLang="de-DE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7411" name="Text Box 19"/>
          <p:cNvSpPr txBox="1">
            <a:spLocks noChangeArrowheads="1"/>
          </p:cNvSpPr>
          <p:nvPr/>
        </p:nvSpPr>
        <p:spPr bwMode="auto">
          <a:xfrm>
            <a:off x="2195513" y="2708275"/>
            <a:ext cx="5400675" cy="158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de-DE" altLang="de-DE" sz="5400">
                <a:solidFill>
                  <a:schemeClr val="bg1"/>
                </a:solidFill>
              </a:rPr>
              <a:t>“</a:t>
            </a:r>
            <a:r>
              <a:rPr lang="de-DE" altLang="de-DE" sz="3200">
                <a:solidFill>
                  <a:schemeClr val="bg1"/>
                </a:solidFill>
              </a:rPr>
              <a:t>We all learn</a:t>
            </a:r>
            <a:br>
              <a:rPr lang="de-DE" altLang="de-DE" sz="3200">
                <a:solidFill>
                  <a:schemeClr val="bg1"/>
                </a:solidFill>
              </a:rPr>
            </a:br>
            <a:r>
              <a:rPr lang="de-DE" altLang="de-DE" sz="3200">
                <a:solidFill>
                  <a:schemeClr val="bg1"/>
                </a:solidFill>
              </a:rPr>
              <a:t>if we share what we know.</a:t>
            </a:r>
            <a:r>
              <a:rPr lang="de-DE" altLang="de-DE" sz="4400">
                <a:solidFill>
                  <a:schemeClr val="bg1"/>
                </a:solidFill>
              </a:rPr>
              <a:t>“</a:t>
            </a:r>
          </a:p>
        </p:txBody>
      </p:sp>
      <p:sp>
        <p:nvSpPr>
          <p:cNvPr id="17412" name="Text Box 20"/>
          <p:cNvSpPr txBox="1">
            <a:spLocks noChangeArrowheads="1"/>
          </p:cNvSpPr>
          <p:nvPr/>
        </p:nvSpPr>
        <p:spPr bwMode="auto">
          <a:xfrm>
            <a:off x="5435600" y="4676775"/>
            <a:ext cx="17287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e-DE" altLang="de-DE" dirty="0">
                <a:solidFill>
                  <a:schemeClr val="bg1"/>
                </a:solidFill>
              </a:rPr>
              <a:t>Robert R. </a:t>
            </a:r>
            <a:r>
              <a:rPr lang="de-DE" altLang="de-DE" dirty="0" err="1" smtClean="0">
                <a:solidFill>
                  <a:schemeClr val="bg1"/>
                </a:solidFill>
              </a:rPr>
              <a:t>DiBlasi</a:t>
            </a:r>
            <a:endParaRPr lang="de-DE" altLang="de-D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2625" y="3463925"/>
            <a:ext cx="7477125" cy="685800"/>
          </a:xfrm>
        </p:spPr>
        <p:txBody>
          <a:bodyPr/>
          <a:lstStyle/>
          <a:p>
            <a:pPr algn="r"/>
            <a:r>
              <a:rPr lang="de-DE" altLang="de-DE" sz="2400" dirty="0" err="1" smtClean="0">
                <a:solidFill>
                  <a:schemeClr val="bg1"/>
                </a:solidFill>
              </a:rPr>
              <a:t>Lessons</a:t>
            </a:r>
            <a:r>
              <a:rPr lang="de-DE" altLang="de-DE" sz="2400" dirty="0" smtClean="0">
                <a:solidFill>
                  <a:schemeClr val="bg1"/>
                </a:solidFill>
              </a:rPr>
              <a:t> </a:t>
            </a:r>
            <a:r>
              <a:rPr lang="de-DE" altLang="de-DE" sz="2400" dirty="0" err="1" smtClean="0">
                <a:solidFill>
                  <a:schemeClr val="bg1"/>
                </a:solidFill>
              </a:rPr>
              <a:t>learned</a:t>
            </a:r>
            <a:r>
              <a:rPr lang="de-DE" altLang="de-DE" sz="2400" dirty="0" smtClean="0">
                <a:solidFill>
                  <a:schemeClr val="bg1"/>
                </a:solidFill>
              </a:rPr>
              <a:t> </a:t>
            </a:r>
            <a:r>
              <a:rPr lang="de-DE" altLang="de-DE" sz="2400" dirty="0" err="1" smtClean="0">
                <a:solidFill>
                  <a:schemeClr val="bg1"/>
                </a:solidFill>
              </a:rPr>
              <a:t>from</a:t>
            </a:r>
            <a:r>
              <a:rPr lang="de-DE" altLang="de-DE" sz="2400" dirty="0" smtClean="0">
                <a:solidFill>
                  <a:schemeClr val="bg1"/>
                </a:solidFill>
              </a:rPr>
              <a:t> </a:t>
            </a:r>
            <a:r>
              <a:rPr lang="de-DE" altLang="de-DE" sz="2400" dirty="0" err="1" smtClean="0">
                <a:solidFill>
                  <a:schemeClr val="bg1"/>
                </a:solidFill>
              </a:rPr>
              <a:t>the</a:t>
            </a:r>
            <a:r>
              <a:rPr lang="de-DE" altLang="de-DE" sz="2400" dirty="0" smtClean="0">
                <a:solidFill>
                  <a:schemeClr val="bg1"/>
                </a:solidFill>
              </a:rPr>
              <a:t> OO Database </a:t>
            </a:r>
            <a:r>
              <a:rPr lang="de-DE" altLang="de-DE" sz="2400" dirty="0" err="1" smtClean="0">
                <a:solidFill>
                  <a:schemeClr val="bg1"/>
                </a:solidFill>
              </a:rPr>
              <a:t>Manifesto</a:t>
            </a:r>
            <a:endParaRPr lang="de-DE" altLang="de-DE" sz="24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4579" name="Rectangle 12"/>
          <p:cNvSpPr>
            <a:spLocks noChangeArrowheads="1"/>
          </p:cNvSpPr>
          <p:nvPr/>
        </p:nvSpPr>
        <p:spPr bwMode="auto">
          <a:xfrm>
            <a:off x="682625" y="1844675"/>
            <a:ext cx="7478713" cy="331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endParaRPr lang="de-DE" altLang="de-DE" sz="2000">
              <a:solidFill>
                <a:schemeClr val="bg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3131840" y="5013176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dirty="0">
                <a:solidFill>
                  <a:schemeClr val="bg1">
                    <a:lumMod val="95000"/>
                  </a:schemeClr>
                </a:solidFill>
                <a:hlinkClick r:id="rId3"/>
              </a:rPr>
              <a:t>https://</a:t>
            </a:r>
            <a:r>
              <a:rPr lang="de-DE" dirty="0" smtClean="0">
                <a:solidFill>
                  <a:schemeClr val="bg1">
                    <a:lumMod val="95000"/>
                  </a:schemeClr>
                </a:solidFill>
                <a:hlinkClick r:id="rId3"/>
              </a:rPr>
              <a:t>www.cl.cam.ac.uk/teaching/2003/DBaseThy/oo-manifesto.pdf</a:t>
            </a:r>
            <a:r>
              <a:rPr lang="de-DE" dirty="0" smtClean="0">
                <a:solidFill>
                  <a:schemeClr val="bg1">
                    <a:lumMod val="95000"/>
                  </a:schemeClr>
                </a:solidFill>
              </a:rPr>
              <a:t> []</a:t>
            </a:r>
            <a:endParaRPr lang="de-DE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96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32538"/>
            <a:ext cx="4680520" cy="5948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uppieren 2"/>
          <p:cNvGrpSpPr/>
          <p:nvPr/>
        </p:nvGrpSpPr>
        <p:grpSpPr>
          <a:xfrm>
            <a:off x="899592" y="1606733"/>
            <a:ext cx="7416824" cy="3679959"/>
            <a:chOff x="899592" y="1606733"/>
            <a:chExt cx="7416824" cy="3679959"/>
          </a:xfrm>
        </p:grpSpPr>
        <p:sp>
          <p:nvSpPr>
            <p:cNvPr id="21506" name="Rectangle 2"/>
            <p:cNvSpPr>
              <a:spLocks noChangeArrowheads="1"/>
            </p:cNvSpPr>
            <p:nvPr/>
          </p:nvSpPr>
          <p:spPr bwMode="auto">
            <a:xfrm>
              <a:off x="5652120" y="3717032"/>
              <a:ext cx="2664296" cy="15696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>
              <a:lvl1pPr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35000"/>
                </a:spcBef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ko-KR" sz="2400" dirty="0" smtClean="0">
                  <a:solidFill>
                    <a:schemeClr val="bg1"/>
                  </a:solidFill>
                  <a:ea typeface="Gulim" pitchFamily="34" charset="-127"/>
                </a:rPr>
                <a:t>International team of authors from academia </a:t>
              </a:r>
              <a:r>
                <a:rPr lang="en-US" altLang="ko-KR" sz="2400" i="1" dirty="0" smtClean="0">
                  <a:solidFill>
                    <a:schemeClr val="bg1"/>
                  </a:solidFill>
                  <a:ea typeface="Gulim" pitchFamily="34" charset="-127"/>
                </a:rPr>
                <a:t>and</a:t>
              </a:r>
              <a:r>
                <a:rPr lang="en-US" altLang="ko-KR" sz="2400" dirty="0" smtClean="0">
                  <a:solidFill>
                    <a:schemeClr val="bg1"/>
                  </a:solidFill>
                  <a:ea typeface="Gulim" pitchFamily="34" charset="-127"/>
                </a:rPr>
                <a:t> business</a:t>
              </a:r>
              <a:endParaRPr lang="de-DE" altLang="ko-KR" sz="2400" dirty="0">
                <a:solidFill>
                  <a:schemeClr val="bg1"/>
                </a:solidFill>
                <a:ea typeface="Gulim" pitchFamily="34" charset="-127"/>
              </a:endParaRPr>
            </a:p>
          </p:txBody>
        </p:sp>
        <p:sp>
          <p:nvSpPr>
            <p:cNvPr id="2" name="Ellipse 1"/>
            <p:cNvSpPr/>
            <p:nvPr/>
          </p:nvSpPr>
          <p:spPr bwMode="auto">
            <a:xfrm>
              <a:off x="899592" y="1606733"/>
              <a:ext cx="3600400" cy="1800200"/>
            </a:xfrm>
            <a:prstGeom prst="ellipse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ChangeArrowheads="1"/>
          </p:cNvSpPr>
          <p:nvPr/>
        </p:nvSpPr>
        <p:spPr bwMode="auto">
          <a:xfrm>
            <a:off x="971550" y="1993117"/>
            <a:ext cx="5616575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ko-KR" sz="2400" dirty="0" smtClean="0">
                <a:solidFill>
                  <a:schemeClr val="bg1"/>
                </a:solidFill>
                <a:ea typeface="Gulim" pitchFamily="34" charset="-127"/>
              </a:rPr>
              <a:t>Core set of rules in the sense of Commandments</a:t>
            </a:r>
          </a:p>
          <a:p>
            <a:pPr>
              <a:spcBef>
                <a:spcPct val="50000"/>
              </a:spcBef>
              <a:buFontTx/>
              <a:buNone/>
            </a:pPr>
            <a:endParaRPr lang="en-US" altLang="ko-KR" sz="2400" dirty="0">
              <a:solidFill>
                <a:schemeClr val="bg1"/>
              </a:solidFill>
              <a:ea typeface="Gulim" pitchFamily="34" charset="-127"/>
            </a:endParaRPr>
          </a:p>
          <a:p>
            <a:pPr>
              <a:spcBef>
                <a:spcPct val="50000"/>
              </a:spcBef>
              <a:buNone/>
            </a:pPr>
            <a:r>
              <a:rPr lang="en-US" altLang="ko-KR" sz="2400" dirty="0">
                <a:solidFill>
                  <a:schemeClr val="bg1"/>
                </a:solidFill>
                <a:ea typeface="Gulim" pitchFamily="34" charset="-127"/>
              </a:rPr>
              <a:t>A recognized standard paper in this field of Computer Science</a:t>
            </a:r>
            <a:endParaRPr lang="de-DE" altLang="ko-KR" sz="2400" dirty="0">
              <a:solidFill>
                <a:schemeClr val="bg1"/>
              </a:solidFill>
              <a:ea typeface="Gulim" pitchFamily="34" charset="-127"/>
            </a:endParaRPr>
          </a:p>
          <a:p>
            <a:pPr>
              <a:spcBef>
                <a:spcPct val="50000"/>
              </a:spcBef>
              <a:buFontTx/>
              <a:buNone/>
            </a:pPr>
            <a:endParaRPr lang="en-US" altLang="ko-KR" sz="2400" dirty="0" smtClean="0">
              <a:solidFill>
                <a:schemeClr val="bg1"/>
              </a:solidFill>
              <a:ea typeface="Gulim" pitchFamily="34" charset="-127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ko-KR" sz="2400" dirty="0" smtClean="0">
                <a:solidFill>
                  <a:schemeClr val="bg1"/>
                </a:solidFill>
                <a:ea typeface="Gulim" pitchFamily="34" charset="-127"/>
              </a:rPr>
              <a:t>Influencing further developments</a:t>
            </a:r>
          </a:p>
          <a:p>
            <a:pPr>
              <a:spcBef>
                <a:spcPct val="50000"/>
              </a:spcBef>
              <a:buFontTx/>
              <a:buNone/>
            </a:pPr>
            <a:endParaRPr lang="en-US" altLang="ko-KR" sz="2400" dirty="0">
              <a:solidFill>
                <a:schemeClr val="bg1"/>
              </a:solidFill>
              <a:ea typeface="Gulim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Outline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2625" y="3140968"/>
            <a:ext cx="7478713" cy="3031232"/>
          </a:xfrm>
        </p:spPr>
        <p:txBody>
          <a:bodyPr/>
          <a:lstStyle/>
          <a:p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thoughts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observations</a:t>
            </a:r>
            <a:r>
              <a:rPr lang="de-DE" dirty="0"/>
              <a:t> </a:t>
            </a:r>
            <a:r>
              <a:rPr lang="de-DE" dirty="0" err="1"/>
              <a:t>regarding</a:t>
            </a:r>
            <a:r>
              <a:rPr lang="de-DE" dirty="0"/>
              <a:t> </a:t>
            </a:r>
            <a:r>
              <a:rPr lang="de-DE" dirty="0" err="1"/>
              <a:t>interoperability</a:t>
            </a:r>
            <a:endParaRPr lang="de-DE" dirty="0"/>
          </a:p>
          <a:p>
            <a:endParaRPr lang="de-DE" dirty="0"/>
          </a:p>
          <a:p>
            <a:r>
              <a:rPr lang="de-DE" altLang="de-DE" dirty="0" err="1">
                <a:solidFill>
                  <a:schemeClr val="bg1"/>
                </a:solidFill>
              </a:rPr>
              <a:t>Lessons</a:t>
            </a:r>
            <a:r>
              <a:rPr lang="de-DE" altLang="de-DE" dirty="0">
                <a:solidFill>
                  <a:schemeClr val="bg1"/>
                </a:solidFill>
              </a:rPr>
              <a:t> </a:t>
            </a:r>
            <a:r>
              <a:rPr lang="de-DE" altLang="de-DE" dirty="0" err="1">
                <a:solidFill>
                  <a:schemeClr val="bg1"/>
                </a:solidFill>
              </a:rPr>
              <a:t>learned</a:t>
            </a:r>
            <a:r>
              <a:rPr lang="de-DE" altLang="de-DE" dirty="0">
                <a:solidFill>
                  <a:schemeClr val="bg1"/>
                </a:solidFill>
              </a:rPr>
              <a:t> </a:t>
            </a:r>
            <a:r>
              <a:rPr lang="de-DE" altLang="de-DE" dirty="0" err="1">
                <a:solidFill>
                  <a:schemeClr val="bg1"/>
                </a:solidFill>
              </a:rPr>
              <a:t>from</a:t>
            </a:r>
            <a:r>
              <a:rPr lang="de-DE" altLang="de-DE" dirty="0">
                <a:solidFill>
                  <a:schemeClr val="bg1"/>
                </a:solidFill>
              </a:rPr>
              <a:t> </a:t>
            </a:r>
            <a:r>
              <a:rPr lang="de-DE" altLang="de-DE" dirty="0" err="1">
                <a:solidFill>
                  <a:schemeClr val="bg1"/>
                </a:solidFill>
              </a:rPr>
              <a:t>the</a:t>
            </a:r>
            <a:r>
              <a:rPr lang="de-DE" altLang="de-DE" dirty="0">
                <a:solidFill>
                  <a:schemeClr val="bg1"/>
                </a:solidFill>
              </a:rPr>
              <a:t> OO Database </a:t>
            </a:r>
            <a:r>
              <a:rPr lang="de-DE" altLang="de-DE" dirty="0" err="1">
                <a:solidFill>
                  <a:schemeClr val="bg1"/>
                </a:solidFill>
              </a:rPr>
              <a:t>Manifesto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r>
              <a:rPr lang="de-DE" dirty="0" err="1" smtClean="0"/>
              <a:t>Towards</a:t>
            </a:r>
            <a:r>
              <a:rPr lang="de-DE" dirty="0" smtClean="0"/>
              <a:t> an </a:t>
            </a:r>
            <a:r>
              <a:rPr lang="de-DE" dirty="0" err="1" smtClean="0"/>
              <a:t>Interoperability</a:t>
            </a:r>
            <a:r>
              <a:rPr lang="de-DE" dirty="0" smtClean="0"/>
              <a:t> Manifest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foster</a:t>
            </a:r>
            <a:r>
              <a:rPr lang="de-DE" dirty="0" smtClean="0"/>
              <a:t> international (</a:t>
            </a:r>
            <a:r>
              <a:rPr lang="de-DE" dirty="0" err="1" smtClean="0"/>
              <a:t>scientific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technical</a:t>
            </a:r>
            <a:r>
              <a:rPr lang="de-DE" dirty="0" smtClean="0"/>
              <a:t>) </a:t>
            </a:r>
            <a:r>
              <a:rPr lang="de-DE" dirty="0" err="1" smtClean="0"/>
              <a:t>interoperability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BDD266-CC55-4AD4-8831-BC01FD438F90}" type="datetime1">
              <a:rPr lang="de-DE" smtClean="0"/>
              <a:t>15.10.2017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23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altLang="de-DE" dirty="0" smtClean="0">
                <a:solidFill>
                  <a:schemeClr val="bg1"/>
                </a:solidFill>
                <a:latin typeface="Calibri" pitchFamily="34" charset="0"/>
              </a:rPr>
              <a:t>In </a:t>
            </a:r>
            <a:r>
              <a:rPr lang="de-DE" altLang="de-DE" dirty="0" err="1" smtClean="0">
                <a:solidFill>
                  <a:schemeClr val="bg1"/>
                </a:solidFill>
                <a:latin typeface="Calibri" pitchFamily="34" charset="0"/>
              </a:rPr>
              <a:t>the</a:t>
            </a:r>
            <a:r>
              <a:rPr lang="de-DE" altLang="de-DE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de-DE" altLang="de-DE" dirty="0" err="1" smtClean="0">
                <a:solidFill>
                  <a:schemeClr val="bg1"/>
                </a:solidFill>
                <a:latin typeface="Calibri" pitchFamily="34" charset="0"/>
              </a:rPr>
              <a:t>Manifesto</a:t>
            </a:r>
            <a:r>
              <a:rPr lang="de-DE" altLang="de-DE" dirty="0" smtClean="0">
                <a:solidFill>
                  <a:schemeClr val="bg1"/>
                </a:solidFill>
                <a:latin typeface="Calibri" pitchFamily="34" charset="0"/>
              </a:rPr>
              <a:t>: </a:t>
            </a:r>
            <a:r>
              <a:rPr lang="de-DE" altLang="de-DE" dirty="0" err="1" smtClean="0">
                <a:solidFill>
                  <a:schemeClr val="bg1"/>
                </a:solidFill>
                <a:latin typeface="Calibri" pitchFamily="34" charset="0"/>
              </a:rPr>
              <a:t>Several</a:t>
            </a:r>
            <a:r>
              <a:rPr lang="de-DE" altLang="de-DE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de-DE" altLang="de-DE" dirty="0" err="1" smtClean="0">
                <a:solidFill>
                  <a:schemeClr val="bg1"/>
                </a:solidFill>
                <a:latin typeface="Calibri" pitchFamily="34" charset="0"/>
              </a:rPr>
              <a:t>levels</a:t>
            </a:r>
            <a:r>
              <a:rPr lang="de-DE" altLang="de-DE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de-DE" altLang="de-DE" dirty="0" err="1" smtClean="0">
                <a:solidFill>
                  <a:schemeClr val="bg1"/>
                </a:solidFill>
                <a:latin typeface="Calibri" pitchFamily="34" charset="0"/>
              </a:rPr>
              <a:t>of</a:t>
            </a:r>
            <a:r>
              <a:rPr lang="de-DE" altLang="de-DE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de-DE" altLang="de-DE" dirty="0" err="1" smtClean="0">
                <a:solidFill>
                  <a:schemeClr val="bg1"/>
                </a:solidFill>
                <a:latin typeface="Calibri" pitchFamily="34" charset="0"/>
              </a:rPr>
              <a:t>liability</a:t>
            </a:r>
            <a:endParaRPr lang="de-DE" altLang="de-DE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3555" name="Rectangle 4"/>
          <p:cNvSpPr>
            <a:spLocks noChangeArrowheads="1"/>
          </p:cNvSpPr>
          <p:nvPr/>
        </p:nvSpPr>
        <p:spPr bwMode="auto">
          <a:xfrm>
            <a:off x="971550" y="3193446"/>
            <a:ext cx="756089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ko-KR" sz="2400" dirty="0" smtClean="0">
                <a:solidFill>
                  <a:schemeClr val="bg1"/>
                </a:solidFill>
                <a:ea typeface="Gulim" pitchFamily="34" charset="-127"/>
              </a:rPr>
              <a:t>Mandatory, "golden" rules ("commandments")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ko-KR" sz="2400" dirty="0" smtClean="0">
                <a:solidFill>
                  <a:schemeClr val="bg1"/>
                </a:solidFill>
                <a:ea typeface="Gulim" pitchFamily="34" charset="-127"/>
              </a:rPr>
              <a:t>Optional recommendations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ko-KR" sz="2400" dirty="0" smtClean="0">
                <a:solidFill>
                  <a:schemeClr val="bg1"/>
                </a:solidFill>
                <a:ea typeface="Gulim" pitchFamily="34" charset="-127"/>
              </a:rPr>
              <a:t>Open Criteria</a:t>
            </a:r>
            <a:endParaRPr lang="de-DE" altLang="ko-KR" sz="2400" dirty="0">
              <a:solidFill>
                <a:schemeClr val="bg1"/>
              </a:solidFill>
              <a:ea typeface="Gulim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2625" y="3463925"/>
            <a:ext cx="7477125" cy="685800"/>
          </a:xfrm>
        </p:spPr>
        <p:txBody>
          <a:bodyPr/>
          <a:lstStyle/>
          <a:p>
            <a:pPr algn="r"/>
            <a:r>
              <a:rPr lang="de-DE" altLang="de-DE" sz="2400" dirty="0" err="1" smtClean="0">
                <a:solidFill>
                  <a:schemeClr val="bg1"/>
                </a:solidFill>
              </a:rPr>
              <a:t>Steps</a:t>
            </a:r>
            <a:r>
              <a:rPr lang="de-DE" altLang="de-DE" sz="2400" dirty="0" smtClean="0">
                <a:solidFill>
                  <a:schemeClr val="bg1"/>
                </a:solidFill>
              </a:rPr>
              <a:t> </a:t>
            </a:r>
            <a:r>
              <a:rPr lang="de-DE" altLang="de-DE" sz="2400" dirty="0" err="1">
                <a:solidFill>
                  <a:schemeClr val="bg1"/>
                </a:solidFill>
              </a:rPr>
              <a:t>t</a:t>
            </a:r>
            <a:r>
              <a:rPr lang="de-DE" altLang="de-DE" sz="2400" dirty="0" err="1" smtClean="0">
                <a:solidFill>
                  <a:schemeClr val="bg1"/>
                </a:solidFill>
              </a:rPr>
              <a:t>owards</a:t>
            </a:r>
            <a:r>
              <a:rPr lang="de-DE" altLang="de-DE" sz="2400" dirty="0" smtClean="0">
                <a:solidFill>
                  <a:schemeClr val="bg1"/>
                </a:solidFill>
              </a:rPr>
              <a:t> </a:t>
            </a:r>
            <a:r>
              <a:rPr lang="de-DE" altLang="de-DE" sz="2400" dirty="0" err="1" smtClean="0">
                <a:solidFill>
                  <a:schemeClr val="bg1"/>
                </a:solidFill>
              </a:rPr>
              <a:t>Interoperability</a:t>
            </a:r>
            <a:r>
              <a:rPr lang="de-DE" altLang="de-DE" sz="2400" dirty="0" smtClean="0">
                <a:solidFill>
                  <a:schemeClr val="bg1"/>
                </a:solidFill>
              </a:rPr>
              <a:t> </a:t>
            </a:r>
            <a:r>
              <a:rPr lang="de-DE" altLang="de-DE" sz="2400" dirty="0" err="1" smtClean="0">
                <a:solidFill>
                  <a:schemeClr val="bg1"/>
                </a:solidFill>
              </a:rPr>
              <a:t>Manifesto</a:t>
            </a:r>
            <a:endParaRPr lang="de-DE" altLang="de-DE" sz="24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4579" name="Rectangle 12"/>
          <p:cNvSpPr>
            <a:spLocks noChangeArrowheads="1"/>
          </p:cNvSpPr>
          <p:nvPr/>
        </p:nvSpPr>
        <p:spPr bwMode="auto">
          <a:xfrm>
            <a:off x="682625" y="1844675"/>
            <a:ext cx="7478713" cy="331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endParaRPr lang="de-DE" altLang="de-DE" sz="2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36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altLang="de-DE" sz="3600" dirty="0" err="1" smtClean="0">
                <a:solidFill>
                  <a:schemeClr val="bg1"/>
                </a:solidFill>
              </a:rPr>
              <a:t>Our</a:t>
            </a:r>
            <a:r>
              <a:rPr lang="de-DE" altLang="de-DE" sz="3600" dirty="0" smtClean="0">
                <a:solidFill>
                  <a:schemeClr val="bg1"/>
                </a:solidFill>
              </a:rPr>
              <a:t> </a:t>
            </a:r>
            <a:r>
              <a:rPr lang="de-DE" altLang="de-DE" sz="3600" dirty="0" err="1" smtClean="0">
                <a:solidFill>
                  <a:schemeClr val="bg1"/>
                </a:solidFill>
              </a:rPr>
              <a:t>Manifesto</a:t>
            </a:r>
            <a:r>
              <a:rPr lang="de-DE" altLang="de-DE" sz="3600" dirty="0" smtClean="0">
                <a:solidFill>
                  <a:schemeClr val="bg1"/>
                </a:solidFill>
              </a:rPr>
              <a:t>…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27584" y="1556792"/>
            <a:ext cx="7478713" cy="4500562"/>
          </a:xfrm>
        </p:spPr>
        <p:txBody>
          <a:bodyPr/>
          <a:lstStyle/>
          <a:p>
            <a:r>
              <a:rPr lang="de-DE" altLang="de-DE" dirty="0" smtClean="0">
                <a:solidFill>
                  <a:schemeClr val="bg1"/>
                </a:solidFill>
              </a:rPr>
              <a:t>Can </a:t>
            </a:r>
            <a:r>
              <a:rPr lang="de-DE" altLang="de-DE" dirty="0" err="1" smtClean="0">
                <a:solidFill>
                  <a:schemeClr val="bg1"/>
                </a:solidFill>
              </a:rPr>
              <a:t>contribute</a:t>
            </a:r>
            <a:r>
              <a:rPr lang="de-DE" altLang="de-DE" dirty="0" smtClean="0">
                <a:solidFill>
                  <a:schemeClr val="bg1"/>
                </a:solidFill>
              </a:rPr>
              <a:t> </a:t>
            </a:r>
            <a:r>
              <a:rPr lang="de-DE" altLang="de-DE" dirty="0" err="1" smtClean="0">
                <a:solidFill>
                  <a:schemeClr val="bg1"/>
                </a:solidFill>
              </a:rPr>
              <a:t>to</a:t>
            </a:r>
            <a:r>
              <a:rPr lang="de-DE" altLang="de-DE" dirty="0" smtClean="0">
                <a:solidFill>
                  <a:schemeClr val="bg1"/>
                </a:solidFill>
              </a:rPr>
              <a:t> </a:t>
            </a:r>
            <a:r>
              <a:rPr lang="de-DE" altLang="de-DE" dirty="0" err="1" smtClean="0">
                <a:solidFill>
                  <a:schemeClr val="bg1"/>
                </a:solidFill>
              </a:rPr>
              <a:t>the</a:t>
            </a:r>
            <a:r>
              <a:rPr lang="de-DE" altLang="de-DE" dirty="0" smtClean="0">
                <a:solidFill>
                  <a:schemeClr val="bg1"/>
                </a:solidFill>
              </a:rPr>
              <a:t> </a:t>
            </a:r>
            <a:r>
              <a:rPr lang="de-DE" altLang="de-DE" dirty="0" err="1" smtClean="0">
                <a:solidFill>
                  <a:schemeClr val="bg1"/>
                </a:solidFill>
              </a:rPr>
              <a:t>Openess</a:t>
            </a:r>
            <a:r>
              <a:rPr lang="de-DE" altLang="de-DE" dirty="0" smtClean="0">
                <a:solidFill>
                  <a:schemeClr val="bg1"/>
                </a:solidFill>
              </a:rPr>
              <a:t> </a:t>
            </a:r>
            <a:r>
              <a:rPr lang="de-DE" altLang="de-DE" dirty="0" err="1" smtClean="0">
                <a:solidFill>
                  <a:schemeClr val="bg1"/>
                </a:solidFill>
              </a:rPr>
              <a:t>of</a:t>
            </a:r>
            <a:r>
              <a:rPr lang="de-DE" altLang="de-DE" dirty="0" smtClean="0">
                <a:solidFill>
                  <a:schemeClr val="bg1"/>
                </a:solidFill>
              </a:rPr>
              <a:t> </a:t>
            </a:r>
            <a:r>
              <a:rPr lang="de-DE" altLang="de-DE" dirty="0" err="1" smtClean="0">
                <a:solidFill>
                  <a:schemeClr val="bg1"/>
                </a:solidFill>
              </a:rPr>
              <a:t>data</a:t>
            </a:r>
            <a:r>
              <a:rPr lang="de-DE" altLang="de-DE" dirty="0" smtClean="0">
                <a:solidFill>
                  <a:schemeClr val="bg1"/>
                </a:solidFill>
              </a:rPr>
              <a:t>, </a:t>
            </a:r>
            <a:r>
              <a:rPr lang="de-DE" altLang="de-DE" dirty="0" err="1" smtClean="0">
                <a:solidFill>
                  <a:schemeClr val="bg1"/>
                </a:solidFill>
              </a:rPr>
              <a:t>science</a:t>
            </a:r>
            <a:r>
              <a:rPr lang="de-DE" altLang="de-DE" dirty="0" smtClean="0">
                <a:solidFill>
                  <a:schemeClr val="bg1"/>
                </a:solidFill>
              </a:rPr>
              <a:t> </a:t>
            </a:r>
            <a:r>
              <a:rPr lang="de-DE" altLang="de-DE" dirty="0" err="1" smtClean="0">
                <a:solidFill>
                  <a:schemeClr val="bg1"/>
                </a:solidFill>
              </a:rPr>
              <a:t>etc</a:t>
            </a:r>
            <a:endParaRPr lang="de-DE" altLang="de-DE" dirty="0" smtClean="0">
              <a:solidFill>
                <a:schemeClr val="bg1"/>
              </a:solidFill>
            </a:endParaRPr>
          </a:p>
          <a:p>
            <a:r>
              <a:rPr lang="de-DE" altLang="de-DE" dirty="0" err="1" smtClean="0">
                <a:solidFill>
                  <a:schemeClr val="bg1"/>
                </a:solidFill>
              </a:rPr>
              <a:t>can</a:t>
            </a:r>
            <a:r>
              <a:rPr lang="de-DE" altLang="de-DE" dirty="0" smtClean="0">
                <a:solidFill>
                  <a:schemeClr val="bg1"/>
                </a:solidFill>
              </a:rPr>
              <a:t> </a:t>
            </a:r>
            <a:r>
              <a:rPr lang="de-DE" altLang="de-DE" dirty="0" err="1" smtClean="0">
                <a:solidFill>
                  <a:schemeClr val="bg1"/>
                </a:solidFill>
              </a:rPr>
              <a:t>bundle</a:t>
            </a:r>
            <a:r>
              <a:rPr lang="de-DE" altLang="de-DE" dirty="0" smtClean="0">
                <a:solidFill>
                  <a:schemeClr val="bg1"/>
                </a:solidFill>
              </a:rPr>
              <a:t> </a:t>
            </a:r>
            <a:r>
              <a:rPr lang="de-DE" altLang="de-DE" dirty="0" err="1" smtClean="0">
                <a:solidFill>
                  <a:schemeClr val="bg1"/>
                </a:solidFill>
              </a:rPr>
              <a:t>our</a:t>
            </a:r>
            <a:r>
              <a:rPr lang="de-DE" altLang="de-DE" dirty="0" smtClean="0">
                <a:solidFill>
                  <a:schemeClr val="bg1"/>
                </a:solidFill>
              </a:rPr>
              <a:t> </a:t>
            </a:r>
            <a:r>
              <a:rPr lang="de-DE" altLang="de-DE" dirty="0" err="1" smtClean="0">
                <a:solidFill>
                  <a:schemeClr val="bg1"/>
                </a:solidFill>
              </a:rPr>
              <a:t>forces</a:t>
            </a:r>
            <a:r>
              <a:rPr lang="de-DE" altLang="de-DE" dirty="0" smtClean="0">
                <a:solidFill>
                  <a:schemeClr val="bg1"/>
                </a:solidFill>
              </a:rPr>
              <a:t>,</a:t>
            </a:r>
          </a:p>
          <a:p>
            <a:r>
              <a:rPr lang="de-DE" altLang="de-DE" dirty="0" err="1" smtClean="0">
                <a:solidFill>
                  <a:schemeClr val="bg1"/>
                </a:solidFill>
              </a:rPr>
              <a:t>can</a:t>
            </a:r>
            <a:r>
              <a:rPr lang="de-DE" altLang="de-DE" dirty="0" smtClean="0">
                <a:solidFill>
                  <a:schemeClr val="bg1"/>
                </a:solidFill>
              </a:rPr>
              <a:t> </a:t>
            </a:r>
            <a:r>
              <a:rPr lang="de-DE" altLang="de-DE" dirty="0" err="1" smtClean="0">
                <a:solidFill>
                  <a:schemeClr val="bg1"/>
                </a:solidFill>
              </a:rPr>
              <a:t>be</a:t>
            </a:r>
            <a:r>
              <a:rPr lang="de-DE" altLang="de-DE" dirty="0" smtClean="0">
                <a:solidFill>
                  <a:schemeClr val="bg1"/>
                </a:solidFill>
              </a:rPr>
              <a:t> </a:t>
            </a:r>
            <a:r>
              <a:rPr lang="de-DE" altLang="de-DE" dirty="0" err="1" smtClean="0">
                <a:solidFill>
                  <a:schemeClr val="bg1"/>
                </a:solidFill>
              </a:rPr>
              <a:t>attractive</a:t>
            </a:r>
            <a:r>
              <a:rPr lang="de-DE" altLang="de-DE" dirty="0" smtClean="0">
                <a:solidFill>
                  <a:schemeClr val="bg1"/>
                </a:solidFill>
              </a:rPr>
              <a:t> </a:t>
            </a:r>
            <a:r>
              <a:rPr lang="de-DE" altLang="de-DE" dirty="0" err="1" smtClean="0">
                <a:solidFill>
                  <a:schemeClr val="bg1"/>
                </a:solidFill>
              </a:rPr>
              <a:t>to</a:t>
            </a:r>
            <a:r>
              <a:rPr lang="de-DE" altLang="de-DE" dirty="0" smtClean="0">
                <a:solidFill>
                  <a:schemeClr val="bg1"/>
                </a:solidFill>
              </a:rPr>
              <a:t> </a:t>
            </a:r>
            <a:r>
              <a:rPr lang="de-DE" altLang="de-DE" dirty="0" err="1" smtClean="0">
                <a:solidFill>
                  <a:schemeClr val="bg1"/>
                </a:solidFill>
              </a:rPr>
              <a:t>the</a:t>
            </a:r>
            <a:r>
              <a:rPr lang="de-DE" altLang="de-DE" dirty="0" smtClean="0">
                <a:solidFill>
                  <a:schemeClr val="bg1"/>
                </a:solidFill>
              </a:rPr>
              <a:t> </a:t>
            </a:r>
            <a:r>
              <a:rPr lang="de-DE" altLang="de-DE" dirty="0" err="1" smtClean="0">
                <a:solidFill>
                  <a:schemeClr val="bg1"/>
                </a:solidFill>
              </a:rPr>
              <a:t>scientific</a:t>
            </a:r>
            <a:r>
              <a:rPr lang="de-DE" altLang="de-DE" dirty="0" smtClean="0">
                <a:solidFill>
                  <a:schemeClr val="bg1"/>
                </a:solidFill>
              </a:rPr>
              <a:t> </a:t>
            </a:r>
            <a:r>
              <a:rPr lang="de-DE" altLang="de-DE" dirty="0" err="1" smtClean="0">
                <a:solidFill>
                  <a:schemeClr val="bg1"/>
                </a:solidFill>
              </a:rPr>
              <a:t>community</a:t>
            </a:r>
            <a:r>
              <a:rPr lang="de-DE" altLang="de-DE" dirty="0" smtClean="0">
                <a:solidFill>
                  <a:schemeClr val="bg1"/>
                </a:solidFill>
              </a:rPr>
              <a:t> </a:t>
            </a:r>
            <a:r>
              <a:rPr lang="de-DE" altLang="de-DE" dirty="0" err="1" smtClean="0">
                <a:solidFill>
                  <a:schemeClr val="bg1"/>
                </a:solidFill>
              </a:rPr>
              <a:t>worldwide</a:t>
            </a:r>
            <a:r>
              <a:rPr lang="de-DE" altLang="de-DE" dirty="0" smtClean="0">
                <a:solidFill>
                  <a:schemeClr val="bg1"/>
                </a:solidFill>
              </a:rPr>
              <a:t> (</a:t>
            </a:r>
            <a:r>
              <a:rPr lang="de-DE" altLang="de-DE" dirty="0" err="1" smtClean="0">
                <a:solidFill>
                  <a:schemeClr val="bg1"/>
                </a:solidFill>
              </a:rPr>
              <a:t>for</a:t>
            </a:r>
            <a:r>
              <a:rPr lang="de-DE" altLang="de-DE" dirty="0" smtClean="0">
                <a:solidFill>
                  <a:schemeClr val="bg1"/>
                </a:solidFill>
              </a:rPr>
              <a:t> </a:t>
            </a:r>
            <a:r>
              <a:rPr lang="de-DE" altLang="de-DE" dirty="0" err="1" smtClean="0">
                <a:solidFill>
                  <a:schemeClr val="bg1"/>
                </a:solidFill>
              </a:rPr>
              <a:t>support</a:t>
            </a:r>
            <a:r>
              <a:rPr lang="de-DE" altLang="de-DE" dirty="0" smtClean="0">
                <a:solidFill>
                  <a:schemeClr val="bg1"/>
                </a:solidFill>
              </a:rPr>
              <a:t>, </a:t>
            </a:r>
            <a:r>
              <a:rPr lang="de-DE" altLang="de-DE" dirty="0" err="1" smtClean="0">
                <a:solidFill>
                  <a:schemeClr val="bg1"/>
                </a:solidFill>
              </a:rPr>
              <a:t>for</a:t>
            </a:r>
            <a:r>
              <a:rPr lang="de-DE" altLang="de-DE" dirty="0" smtClean="0">
                <a:solidFill>
                  <a:schemeClr val="bg1"/>
                </a:solidFill>
              </a:rPr>
              <a:t> </a:t>
            </a:r>
            <a:r>
              <a:rPr lang="de-DE" altLang="de-DE" dirty="0" err="1" smtClean="0">
                <a:solidFill>
                  <a:schemeClr val="bg1"/>
                </a:solidFill>
              </a:rPr>
              <a:t>collaboration</a:t>
            </a:r>
            <a:r>
              <a:rPr lang="de-DE" altLang="de-DE" dirty="0" smtClean="0">
                <a:solidFill>
                  <a:schemeClr val="bg1"/>
                </a:solidFill>
              </a:rPr>
              <a:t> </a:t>
            </a:r>
            <a:r>
              <a:rPr lang="de-DE" altLang="de-DE" dirty="0" err="1" smtClean="0">
                <a:solidFill>
                  <a:schemeClr val="bg1"/>
                </a:solidFill>
              </a:rPr>
              <a:t>and</a:t>
            </a:r>
            <a:r>
              <a:rPr lang="de-DE" altLang="de-DE" dirty="0" smtClean="0">
                <a:solidFill>
                  <a:schemeClr val="bg1"/>
                </a:solidFill>
              </a:rPr>
              <a:t> </a:t>
            </a:r>
            <a:r>
              <a:rPr lang="de-DE" altLang="de-DE" dirty="0" err="1" smtClean="0">
                <a:solidFill>
                  <a:schemeClr val="bg1"/>
                </a:solidFill>
              </a:rPr>
              <a:t>dissemination</a:t>
            </a:r>
            <a:r>
              <a:rPr lang="de-DE" altLang="de-DE" dirty="0" smtClean="0">
                <a:solidFill>
                  <a:schemeClr val="bg1"/>
                </a:solidFill>
              </a:rPr>
              <a:t>),</a:t>
            </a:r>
          </a:p>
          <a:p>
            <a:r>
              <a:rPr lang="de-DE" altLang="de-DE" dirty="0" err="1">
                <a:solidFill>
                  <a:schemeClr val="bg1"/>
                </a:solidFill>
              </a:rPr>
              <a:t>c</a:t>
            </a:r>
            <a:r>
              <a:rPr lang="de-DE" altLang="de-DE" dirty="0" err="1" smtClean="0">
                <a:solidFill>
                  <a:schemeClr val="bg1"/>
                </a:solidFill>
              </a:rPr>
              <a:t>an</a:t>
            </a:r>
            <a:r>
              <a:rPr lang="de-DE" altLang="de-DE" dirty="0" smtClean="0">
                <a:solidFill>
                  <a:schemeClr val="bg1"/>
                </a:solidFill>
              </a:rPr>
              <a:t> </a:t>
            </a:r>
            <a:r>
              <a:rPr lang="de-DE" altLang="de-DE" dirty="0" err="1" smtClean="0">
                <a:solidFill>
                  <a:schemeClr val="bg1"/>
                </a:solidFill>
              </a:rPr>
              <a:t>be</a:t>
            </a:r>
            <a:r>
              <a:rPr lang="de-DE" altLang="de-DE" dirty="0" smtClean="0">
                <a:solidFill>
                  <a:schemeClr val="bg1"/>
                </a:solidFill>
              </a:rPr>
              <a:t> </a:t>
            </a:r>
            <a:r>
              <a:rPr lang="de-DE" altLang="de-DE" dirty="0" err="1" smtClean="0">
                <a:solidFill>
                  <a:schemeClr val="bg1"/>
                </a:solidFill>
              </a:rPr>
              <a:t>used</a:t>
            </a:r>
            <a:r>
              <a:rPr lang="de-DE" altLang="de-DE" dirty="0" smtClean="0">
                <a:solidFill>
                  <a:schemeClr val="bg1"/>
                </a:solidFill>
              </a:rPr>
              <a:t> </a:t>
            </a:r>
            <a:r>
              <a:rPr lang="de-DE" altLang="de-DE" dirty="0" err="1" smtClean="0">
                <a:solidFill>
                  <a:schemeClr val="bg1"/>
                </a:solidFill>
              </a:rPr>
              <a:t>to</a:t>
            </a:r>
            <a:r>
              <a:rPr lang="de-DE" altLang="de-DE" dirty="0" smtClean="0">
                <a:solidFill>
                  <a:schemeClr val="bg1"/>
                </a:solidFill>
              </a:rPr>
              <a:t> </a:t>
            </a:r>
            <a:r>
              <a:rPr lang="de-DE" altLang="de-DE" dirty="0" err="1" smtClean="0">
                <a:solidFill>
                  <a:schemeClr val="bg1"/>
                </a:solidFill>
              </a:rPr>
              <a:t>influence</a:t>
            </a:r>
            <a:r>
              <a:rPr lang="de-DE" altLang="de-DE" dirty="0" smtClean="0">
                <a:solidFill>
                  <a:schemeClr val="bg1"/>
                </a:solidFill>
              </a:rPr>
              <a:t> </a:t>
            </a:r>
            <a:r>
              <a:rPr lang="de-DE" altLang="de-DE" dirty="0" err="1" smtClean="0">
                <a:solidFill>
                  <a:schemeClr val="bg1"/>
                </a:solidFill>
              </a:rPr>
              <a:t>stakeholders</a:t>
            </a:r>
            <a:r>
              <a:rPr lang="de-DE" altLang="de-DE" dirty="0" smtClean="0">
                <a:solidFill>
                  <a:schemeClr val="bg1"/>
                </a:solidFill>
              </a:rPr>
              <a:t> in </a:t>
            </a:r>
            <a:r>
              <a:rPr lang="de-DE" altLang="de-DE" dirty="0" err="1" smtClean="0">
                <a:solidFill>
                  <a:schemeClr val="bg1"/>
                </a:solidFill>
              </a:rPr>
              <a:t>the</a:t>
            </a:r>
            <a:r>
              <a:rPr lang="de-DE" altLang="de-DE" dirty="0" smtClean="0">
                <a:solidFill>
                  <a:schemeClr val="bg1"/>
                </a:solidFill>
              </a:rPr>
              <a:t> </a:t>
            </a:r>
            <a:r>
              <a:rPr lang="de-DE" altLang="de-DE" dirty="0" err="1" smtClean="0">
                <a:solidFill>
                  <a:schemeClr val="bg1"/>
                </a:solidFill>
              </a:rPr>
              <a:t>political</a:t>
            </a:r>
            <a:r>
              <a:rPr lang="de-DE" altLang="de-DE" dirty="0" smtClean="0">
                <a:solidFill>
                  <a:schemeClr val="bg1"/>
                </a:solidFill>
              </a:rPr>
              <a:t> </a:t>
            </a:r>
            <a:r>
              <a:rPr lang="de-DE" altLang="de-DE" dirty="0" err="1" smtClean="0">
                <a:solidFill>
                  <a:schemeClr val="bg1"/>
                </a:solidFill>
              </a:rPr>
              <a:t>and</a:t>
            </a:r>
            <a:r>
              <a:rPr lang="de-DE" altLang="de-DE" dirty="0" smtClean="0">
                <a:solidFill>
                  <a:schemeClr val="bg1"/>
                </a:solidFill>
              </a:rPr>
              <a:t> </a:t>
            </a:r>
            <a:r>
              <a:rPr lang="de-DE" altLang="de-DE" dirty="0" err="1" smtClean="0">
                <a:solidFill>
                  <a:schemeClr val="bg1"/>
                </a:solidFill>
              </a:rPr>
              <a:t>technical</a:t>
            </a:r>
            <a:r>
              <a:rPr lang="de-DE" altLang="de-DE" dirty="0" smtClean="0">
                <a:solidFill>
                  <a:schemeClr val="bg1"/>
                </a:solidFill>
              </a:rPr>
              <a:t> </a:t>
            </a:r>
            <a:r>
              <a:rPr lang="de-DE" altLang="de-DE" dirty="0" err="1" smtClean="0">
                <a:solidFill>
                  <a:schemeClr val="bg1"/>
                </a:solidFill>
              </a:rPr>
              <a:t>arena</a:t>
            </a:r>
            <a:endParaRPr lang="de-DE" altLang="de-DE" dirty="0" smtClean="0">
              <a:solidFill>
                <a:schemeClr val="bg1"/>
              </a:solidFill>
            </a:endParaRPr>
          </a:p>
          <a:p>
            <a:r>
              <a:rPr lang="de-DE" altLang="de-DE" dirty="0" err="1" smtClean="0">
                <a:solidFill>
                  <a:schemeClr val="bg1"/>
                </a:solidFill>
              </a:rPr>
              <a:t>can</a:t>
            </a:r>
            <a:r>
              <a:rPr lang="de-DE" altLang="de-DE" dirty="0" smtClean="0">
                <a:solidFill>
                  <a:schemeClr val="bg1"/>
                </a:solidFill>
              </a:rPr>
              <a:t> </a:t>
            </a:r>
            <a:r>
              <a:rPr lang="de-DE" altLang="de-DE" dirty="0" err="1" smtClean="0">
                <a:solidFill>
                  <a:schemeClr val="bg1"/>
                </a:solidFill>
              </a:rPr>
              <a:t>disseminate</a:t>
            </a:r>
            <a:r>
              <a:rPr lang="de-DE" altLang="de-DE" dirty="0" smtClean="0">
                <a:solidFill>
                  <a:schemeClr val="bg1"/>
                </a:solidFill>
              </a:rPr>
              <a:t> </a:t>
            </a:r>
            <a:r>
              <a:rPr lang="de-DE" altLang="de-DE" dirty="0" err="1" smtClean="0">
                <a:solidFill>
                  <a:schemeClr val="bg1"/>
                </a:solidFill>
              </a:rPr>
              <a:t>our</a:t>
            </a:r>
            <a:r>
              <a:rPr lang="de-DE" altLang="de-DE" dirty="0" smtClean="0">
                <a:solidFill>
                  <a:schemeClr val="bg1"/>
                </a:solidFill>
              </a:rPr>
              <a:t> </a:t>
            </a:r>
            <a:r>
              <a:rPr lang="de-DE" altLang="de-DE" dirty="0" err="1" smtClean="0">
                <a:solidFill>
                  <a:schemeClr val="bg1"/>
                </a:solidFill>
              </a:rPr>
              <a:t>ideas</a:t>
            </a:r>
            <a:r>
              <a:rPr lang="de-DE" altLang="de-DE" dirty="0" smtClean="0">
                <a:solidFill>
                  <a:schemeClr val="bg1"/>
                </a:solidFill>
              </a:rPr>
              <a:t> </a:t>
            </a:r>
            <a:r>
              <a:rPr lang="de-DE" altLang="de-DE" dirty="0" err="1" smtClean="0">
                <a:solidFill>
                  <a:schemeClr val="bg1"/>
                </a:solidFill>
              </a:rPr>
              <a:t>and</a:t>
            </a:r>
            <a:r>
              <a:rPr lang="de-DE" altLang="de-DE" dirty="0" smtClean="0">
                <a:solidFill>
                  <a:schemeClr val="bg1"/>
                </a:solidFill>
              </a:rPr>
              <a:t> </a:t>
            </a:r>
            <a:r>
              <a:rPr lang="de-DE" altLang="de-DE" dirty="0" err="1" smtClean="0">
                <a:solidFill>
                  <a:schemeClr val="bg1"/>
                </a:solidFill>
              </a:rPr>
              <a:t>convictions</a:t>
            </a:r>
            <a:endParaRPr lang="de-DE" altLang="de-DE" dirty="0" smtClean="0">
              <a:solidFill>
                <a:schemeClr val="bg1"/>
              </a:solidFill>
            </a:endParaRPr>
          </a:p>
          <a:p>
            <a:r>
              <a:rPr lang="de-DE" altLang="de-DE" dirty="0" err="1" smtClean="0">
                <a:solidFill>
                  <a:schemeClr val="bg1"/>
                </a:solidFill>
              </a:rPr>
              <a:t>can</a:t>
            </a:r>
            <a:r>
              <a:rPr lang="de-DE" altLang="de-DE" dirty="0" smtClean="0">
                <a:solidFill>
                  <a:schemeClr val="bg1"/>
                </a:solidFill>
              </a:rPr>
              <a:t> </a:t>
            </a:r>
            <a:r>
              <a:rPr lang="de-DE" altLang="de-DE" dirty="0" err="1" smtClean="0">
                <a:solidFill>
                  <a:schemeClr val="bg1"/>
                </a:solidFill>
              </a:rPr>
              <a:t>extend</a:t>
            </a:r>
            <a:r>
              <a:rPr lang="de-DE" altLang="de-DE" dirty="0" smtClean="0">
                <a:solidFill>
                  <a:schemeClr val="bg1"/>
                </a:solidFill>
              </a:rPr>
              <a:t> </a:t>
            </a:r>
            <a:r>
              <a:rPr lang="de-DE" altLang="de-DE" dirty="0" err="1" smtClean="0">
                <a:solidFill>
                  <a:schemeClr val="bg1"/>
                </a:solidFill>
              </a:rPr>
              <a:t>our</a:t>
            </a:r>
            <a:r>
              <a:rPr lang="de-DE" altLang="de-DE" dirty="0" smtClean="0">
                <a:solidFill>
                  <a:schemeClr val="bg1"/>
                </a:solidFill>
              </a:rPr>
              <a:t> </a:t>
            </a:r>
            <a:r>
              <a:rPr lang="de-DE" altLang="de-DE" dirty="0" err="1" smtClean="0">
                <a:solidFill>
                  <a:schemeClr val="bg1"/>
                </a:solidFill>
              </a:rPr>
              <a:t>impact</a:t>
            </a:r>
            <a:r>
              <a:rPr lang="de-DE" altLang="de-DE" dirty="0" smtClean="0">
                <a:solidFill>
                  <a:schemeClr val="bg1"/>
                </a:solidFill>
              </a:rPr>
              <a:t> </a:t>
            </a:r>
            <a:r>
              <a:rPr lang="de-DE" altLang="de-DE" dirty="0" err="1" smtClean="0">
                <a:solidFill>
                  <a:schemeClr val="bg1"/>
                </a:solidFill>
              </a:rPr>
              <a:t>as</a:t>
            </a:r>
            <a:r>
              <a:rPr lang="de-DE" altLang="de-DE" dirty="0" smtClean="0">
                <a:solidFill>
                  <a:schemeClr val="bg1"/>
                </a:solidFill>
              </a:rPr>
              <a:t> CODATA</a:t>
            </a:r>
          </a:p>
          <a:p>
            <a:endParaRPr lang="de-DE" altLang="de-DE" dirty="0" smtClean="0"/>
          </a:p>
          <a:p>
            <a:pPr lvl="1"/>
            <a:endParaRPr lang="de-DE" altLang="de-DE" dirty="0" smtClean="0"/>
          </a:p>
          <a:p>
            <a:pPr lvl="1"/>
            <a:r>
              <a:rPr lang="de-DE" altLang="de-DE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71458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Some</a:t>
            </a:r>
            <a:r>
              <a:rPr lang="de-DE" dirty="0" smtClean="0"/>
              <a:t> </a:t>
            </a:r>
            <a:r>
              <a:rPr lang="de-DE" dirty="0" err="1" smtClean="0"/>
              <a:t>basic</a:t>
            </a:r>
            <a:r>
              <a:rPr lang="de-DE" dirty="0" smtClean="0"/>
              <a:t> </a:t>
            </a:r>
            <a:r>
              <a:rPr lang="de-DE" dirty="0" err="1" smtClean="0"/>
              <a:t>rules</a:t>
            </a:r>
            <a:r>
              <a:rPr lang="de-DE" dirty="0" smtClean="0"/>
              <a:t> in a </a:t>
            </a:r>
            <a:r>
              <a:rPr lang="de-DE" dirty="0" err="1" smtClean="0"/>
              <a:t>manifesto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Just </a:t>
            </a:r>
            <a:r>
              <a:rPr lang="de-DE" dirty="0" err="1" smtClean="0"/>
              <a:t>as</a:t>
            </a:r>
            <a:r>
              <a:rPr lang="de-DE" dirty="0" smtClean="0"/>
              <a:t> a </a:t>
            </a:r>
            <a:r>
              <a:rPr lang="de-DE" dirty="0" err="1" smtClean="0"/>
              <a:t>start</a:t>
            </a:r>
            <a:r>
              <a:rPr lang="de-DE" dirty="0" smtClean="0"/>
              <a:t> -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discussed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 smtClean="0"/>
              <a:t>extended</a:t>
            </a:r>
            <a:r>
              <a:rPr lang="de-DE" dirty="0" smtClean="0"/>
              <a:t>:</a:t>
            </a:r>
          </a:p>
          <a:p>
            <a:endParaRPr lang="de-DE" dirty="0"/>
          </a:p>
          <a:p>
            <a:endParaRPr lang="de-DE" dirty="0" smtClean="0"/>
          </a:p>
          <a:p>
            <a:pPr lvl="1"/>
            <a:r>
              <a:rPr lang="de-DE" altLang="de-DE" dirty="0" err="1" smtClean="0"/>
              <a:t>Thou</a:t>
            </a:r>
            <a:r>
              <a:rPr lang="de-DE" altLang="de-DE" dirty="0" smtClean="0"/>
              <a:t> </a:t>
            </a:r>
            <a:r>
              <a:rPr lang="de-DE" altLang="de-DE" dirty="0" err="1"/>
              <a:t>shalt</a:t>
            </a:r>
            <a:r>
              <a:rPr lang="de-DE" altLang="de-DE" dirty="0"/>
              <a:t> </a:t>
            </a:r>
            <a:r>
              <a:rPr lang="de-DE" altLang="de-DE" dirty="0" err="1"/>
              <a:t>support</a:t>
            </a:r>
            <a:r>
              <a:rPr lang="de-DE" altLang="de-DE" dirty="0"/>
              <a:t> open </a:t>
            </a:r>
            <a:r>
              <a:rPr lang="de-DE" altLang="de-DE" dirty="0" err="1"/>
              <a:t>standards</a:t>
            </a:r>
            <a:r>
              <a:rPr lang="de-DE" altLang="de-DE" dirty="0"/>
              <a:t>!</a:t>
            </a:r>
          </a:p>
          <a:p>
            <a:pPr lvl="1"/>
            <a:r>
              <a:rPr lang="de-DE" altLang="de-DE" dirty="0" err="1"/>
              <a:t>Thou</a:t>
            </a:r>
            <a:r>
              <a:rPr lang="de-DE" altLang="de-DE" dirty="0"/>
              <a:t> </a:t>
            </a:r>
            <a:r>
              <a:rPr lang="de-DE" altLang="de-DE" dirty="0" err="1"/>
              <a:t>shalt</a:t>
            </a:r>
            <a:r>
              <a:rPr lang="de-DE" altLang="de-DE" dirty="0"/>
              <a:t> </a:t>
            </a:r>
            <a:r>
              <a:rPr lang="de-DE" altLang="de-DE" dirty="0" err="1"/>
              <a:t>provide</a:t>
            </a:r>
            <a:r>
              <a:rPr lang="de-DE" altLang="de-DE" dirty="0"/>
              <a:t> </a:t>
            </a:r>
            <a:r>
              <a:rPr lang="de-DE" altLang="de-DE" dirty="0" err="1"/>
              <a:t>appropriate</a:t>
            </a:r>
            <a:r>
              <a:rPr lang="de-DE" altLang="de-DE" dirty="0"/>
              <a:t> </a:t>
            </a:r>
            <a:r>
              <a:rPr lang="de-DE" altLang="de-DE" dirty="0" err="1"/>
              <a:t>licences</a:t>
            </a:r>
            <a:r>
              <a:rPr lang="de-DE" altLang="de-DE" dirty="0"/>
              <a:t>!</a:t>
            </a:r>
          </a:p>
          <a:p>
            <a:pPr lvl="1"/>
            <a:r>
              <a:rPr lang="de-DE" altLang="de-DE" dirty="0" err="1"/>
              <a:t>Thou</a:t>
            </a:r>
            <a:r>
              <a:rPr lang="de-DE" altLang="de-DE" dirty="0"/>
              <a:t> </a:t>
            </a:r>
            <a:r>
              <a:rPr lang="de-DE" altLang="de-DE" dirty="0" err="1"/>
              <a:t>shalt</a:t>
            </a:r>
            <a:r>
              <a:rPr lang="de-DE" altLang="de-DE" dirty="0"/>
              <a:t> </a:t>
            </a:r>
            <a:r>
              <a:rPr lang="de-DE" altLang="de-DE" dirty="0" err="1"/>
              <a:t>support</a:t>
            </a:r>
            <a:r>
              <a:rPr lang="de-DE" altLang="de-DE" dirty="0"/>
              <a:t> a </a:t>
            </a:r>
            <a:r>
              <a:rPr lang="de-DE" altLang="de-DE" dirty="0" err="1"/>
              <a:t>reasonable</a:t>
            </a:r>
            <a:r>
              <a:rPr lang="de-DE" altLang="de-DE" dirty="0"/>
              <a:t> </a:t>
            </a:r>
            <a:r>
              <a:rPr lang="de-DE" altLang="de-DE" dirty="0" err="1"/>
              <a:t>amount</a:t>
            </a:r>
            <a:r>
              <a:rPr lang="de-DE" altLang="de-DE" dirty="0"/>
              <a:t> </a:t>
            </a:r>
            <a:r>
              <a:rPr lang="de-DE" altLang="de-DE" dirty="0" err="1"/>
              <a:t>of</a:t>
            </a:r>
            <a:r>
              <a:rPr lang="de-DE" altLang="de-DE" dirty="0"/>
              <a:t> </a:t>
            </a:r>
            <a:r>
              <a:rPr lang="de-DE" altLang="de-DE" dirty="0" err="1"/>
              <a:t>meta</a:t>
            </a:r>
            <a:r>
              <a:rPr lang="de-DE" altLang="de-DE" dirty="0"/>
              <a:t> </a:t>
            </a:r>
            <a:r>
              <a:rPr lang="de-DE" altLang="de-DE" dirty="0" err="1" smtClean="0"/>
              <a:t>data</a:t>
            </a:r>
            <a:r>
              <a:rPr lang="de-DE" altLang="de-DE" dirty="0" smtClean="0"/>
              <a:t> in a </a:t>
            </a:r>
            <a:r>
              <a:rPr lang="de-DE" altLang="de-DE" dirty="0" err="1" smtClean="0"/>
              <a:t>standardized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format</a:t>
            </a:r>
            <a:r>
              <a:rPr lang="de-DE" altLang="de-DE" dirty="0" smtClean="0"/>
              <a:t>!</a:t>
            </a:r>
            <a:endParaRPr lang="de-DE" altLang="de-DE" dirty="0"/>
          </a:p>
          <a:p>
            <a:pPr lvl="1"/>
            <a:r>
              <a:rPr lang="de-DE" altLang="de-DE" dirty="0" err="1"/>
              <a:t>Thou</a:t>
            </a:r>
            <a:r>
              <a:rPr lang="de-DE" altLang="de-DE" dirty="0"/>
              <a:t> </a:t>
            </a:r>
            <a:r>
              <a:rPr lang="de-DE" altLang="de-DE" dirty="0" err="1"/>
              <a:t>shalt</a:t>
            </a:r>
            <a:r>
              <a:rPr lang="de-DE" altLang="de-DE" dirty="0"/>
              <a:t> not </a:t>
            </a:r>
            <a:r>
              <a:rPr lang="de-DE" altLang="de-DE" dirty="0" err="1"/>
              <a:t>charge</a:t>
            </a:r>
            <a:r>
              <a:rPr lang="de-DE" altLang="de-DE" dirty="0"/>
              <a:t> </a:t>
            </a:r>
            <a:r>
              <a:rPr lang="de-DE" altLang="de-DE" dirty="0" err="1"/>
              <a:t>for</a:t>
            </a:r>
            <a:r>
              <a:rPr lang="de-DE" altLang="de-DE" dirty="0"/>
              <a:t> </a:t>
            </a:r>
            <a:r>
              <a:rPr lang="de-DE" altLang="de-DE" dirty="0" err="1"/>
              <a:t>public</a:t>
            </a:r>
            <a:r>
              <a:rPr lang="de-DE" altLang="de-DE" dirty="0"/>
              <a:t> </a:t>
            </a:r>
            <a:r>
              <a:rPr lang="de-DE" altLang="de-DE" dirty="0" err="1"/>
              <a:t>data</a:t>
            </a:r>
            <a:r>
              <a:rPr lang="de-DE" altLang="de-DE" dirty="0"/>
              <a:t>.</a:t>
            </a:r>
          </a:p>
          <a:p>
            <a:pPr lvl="1"/>
            <a:r>
              <a:rPr lang="de-DE" altLang="de-DE" dirty="0" err="1"/>
              <a:t>Thine</a:t>
            </a:r>
            <a:r>
              <a:rPr lang="de-DE" altLang="de-DE" dirty="0"/>
              <a:t> </a:t>
            </a:r>
            <a:r>
              <a:rPr lang="de-DE" altLang="de-DE" dirty="0" err="1"/>
              <a:t>data</a:t>
            </a:r>
            <a:r>
              <a:rPr lang="de-DE" altLang="de-DE" dirty="0"/>
              <a:t> </a:t>
            </a:r>
            <a:r>
              <a:rPr lang="de-DE" altLang="de-DE" dirty="0" err="1"/>
              <a:t>shalt</a:t>
            </a:r>
            <a:r>
              <a:rPr lang="de-DE" altLang="de-DE" dirty="0"/>
              <a:t> </a:t>
            </a:r>
            <a:r>
              <a:rPr lang="de-DE" altLang="de-DE" dirty="0" err="1"/>
              <a:t>be</a:t>
            </a:r>
            <a:r>
              <a:rPr lang="de-DE" altLang="de-DE" dirty="0"/>
              <a:t> </a:t>
            </a:r>
            <a:r>
              <a:rPr lang="de-DE" altLang="de-DE" dirty="0" err="1"/>
              <a:t>reliable</a:t>
            </a:r>
            <a:r>
              <a:rPr lang="de-DE" altLang="de-DE" dirty="0"/>
              <a:t> </a:t>
            </a:r>
            <a:r>
              <a:rPr lang="de-DE" altLang="de-DE" dirty="0" err="1"/>
              <a:t>and</a:t>
            </a:r>
            <a:r>
              <a:rPr lang="de-DE" altLang="de-DE" dirty="0"/>
              <a:t> </a:t>
            </a:r>
            <a:r>
              <a:rPr lang="de-DE" altLang="de-DE" dirty="0" err="1" smtClean="0"/>
              <a:t>complete</a:t>
            </a:r>
            <a:endParaRPr lang="de-DE" altLang="de-DE" dirty="0" smtClean="0"/>
          </a:p>
          <a:p>
            <a:pPr lvl="1"/>
            <a:r>
              <a:rPr lang="de-DE" altLang="de-DE" dirty="0" smtClean="0"/>
              <a:t>…</a:t>
            </a:r>
            <a:endParaRPr lang="de-DE" altLang="de-DE" dirty="0"/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B54045-9722-4057-BCE3-9DB0F163F120}" type="datetime1">
              <a:rPr lang="de-DE" smtClean="0"/>
              <a:t>15.10.2017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068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Some</a:t>
            </a:r>
            <a:r>
              <a:rPr lang="de-DE" dirty="0" smtClean="0"/>
              <a:t> </a:t>
            </a:r>
            <a:r>
              <a:rPr lang="de-DE" dirty="0" err="1" smtClean="0"/>
              <a:t>steps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de-DE" dirty="0" smtClean="0"/>
              <a:t>Setting </a:t>
            </a:r>
            <a:r>
              <a:rPr lang="de-DE" dirty="0" err="1" smtClean="0"/>
              <a:t>up</a:t>
            </a:r>
            <a:r>
              <a:rPr lang="de-DE" dirty="0" smtClean="0"/>
              <a:t> a CODATA </a:t>
            </a:r>
            <a:r>
              <a:rPr lang="de-DE" dirty="0" err="1" smtClean="0"/>
              <a:t>working</a:t>
            </a:r>
            <a:r>
              <a:rPr lang="de-DE" dirty="0" smtClean="0"/>
              <a:t> </a:t>
            </a:r>
            <a:r>
              <a:rPr lang="de-DE" dirty="0" err="1" smtClean="0"/>
              <a:t>group</a:t>
            </a:r>
            <a:r>
              <a:rPr lang="de-DE" dirty="0" smtClean="0"/>
              <a:t> /</a:t>
            </a:r>
            <a:r>
              <a:rPr lang="de-DE" dirty="0" err="1" smtClean="0"/>
              <a:t>task</a:t>
            </a:r>
            <a:r>
              <a:rPr lang="de-DE" dirty="0" smtClean="0"/>
              <a:t> </a:t>
            </a:r>
            <a:r>
              <a:rPr lang="de-DE" dirty="0" err="1" smtClean="0"/>
              <a:t>group</a:t>
            </a:r>
            <a:r>
              <a:rPr lang="de-DE" dirty="0" smtClean="0"/>
              <a:t>, superseeding </a:t>
            </a:r>
            <a:r>
              <a:rPr lang="de-DE" dirty="0" err="1" smtClean="0"/>
              <a:t>several</a:t>
            </a:r>
            <a:r>
              <a:rPr lang="de-DE" dirty="0" smtClean="0"/>
              <a:t> CODATA </a:t>
            </a:r>
            <a:r>
              <a:rPr lang="de-DE" dirty="0" err="1" smtClean="0"/>
              <a:t>task</a:t>
            </a:r>
            <a:r>
              <a:rPr lang="de-DE" dirty="0" smtClean="0"/>
              <a:t> </a:t>
            </a:r>
            <a:r>
              <a:rPr lang="de-DE" dirty="0" err="1" smtClean="0"/>
              <a:t>groups</a:t>
            </a:r>
            <a:endParaRPr lang="de-DE" dirty="0" smtClean="0"/>
          </a:p>
          <a:p>
            <a:pPr>
              <a:buFont typeface="+mj-lt"/>
              <a:buAutoNum type="arabicPeriod"/>
            </a:pPr>
            <a:r>
              <a:rPr lang="de-DE" dirty="0" err="1" smtClean="0"/>
              <a:t>Thorough</a:t>
            </a:r>
            <a:r>
              <a:rPr lang="de-DE" dirty="0" smtClean="0"/>
              <a:t> </a:t>
            </a:r>
            <a:r>
              <a:rPr lang="de-DE" dirty="0" err="1" smtClean="0"/>
              <a:t>scientific</a:t>
            </a:r>
            <a:r>
              <a:rPr lang="de-DE" dirty="0" smtClean="0"/>
              <a:t> </a:t>
            </a:r>
            <a:r>
              <a:rPr lang="de-DE" dirty="0" err="1" smtClean="0"/>
              <a:t>work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different </a:t>
            </a:r>
            <a:r>
              <a:rPr lang="de-DE" dirty="0" err="1" smtClean="0"/>
              <a:t>fields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interoperability</a:t>
            </a:r>
            <a:endParaRPr lang="de-DE" dirty="0" smtClean="0"/>
          </a:p>
          <a:p>
            <a:pPr>
              <a:buFont typeface="+mj-lt"/>
              <a:buAutoNum type="arabicPeriod"/>
            </a:pPr>
            <a:r>
              <a:rPr lang="de-DE" dirty="0" err="1" smtClean="0"/>
              <a:t>Searching</a:t>
            </a:r>
            <a:r>
              <a:rPr lang="de-DE" dirty="0" smtClean="0"/>
              <a:t> für </a:t>
            </a:r>
            <a:r>
              <a:rPr lang="de-DE" dirty="0" err="1" smtClean="0"/>
              <a:t>liaisons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other</a:t>
            </a:r>
            <a:r>
              <a:rPr lang="de-DE" dirty="0" smtClean="0"/>
              <a:t> </a:t>
            </a:r>
            <a:r>
              <a:rPr lang="de-DE" dirty="0" err="1" smtClean="0"/>
              <a:t>bodies</a:t>
            </a:r>
            <a:endParaRPr lang="de-DE" dirty="0" smtClean="0"/>
          </a:p>
          <a:p>
            <a:pPr>
              <a:buFont typeface="+mj-lt"/>
              <a:buAutoNum type="arabicPeriod"/>
            </a:pPr>
            <a:r>
              <a:rPr lang="de-DE" dirty="0" smtClean="0"/>
              <a:t>Development </a:t>
            </a:r>
            <a:r>
              <a:rPr lang="de-DE" dirty="0" err="1" smtClean="0"/>
              <a:t>of</a:t>
            </a:r>
            <a:r>
              <a:rPr lang="de-DE" dirty="0" smtClean="0"/>
              <a:t> a </a:t>
            </a:r>
            <a:r>
              <a:rPr lang="de-DE" dirty="0" err="1" smtClean="0"/>
              <a:t>draft</a:t>
            </a:r>
            <a:r>
              <a:rPr lang="de-DE" dirty="0" smtClean="0"/>
              <a:t> </a:t>
            </a:r>
          </a:p>
          <a:p>
            <a:pPr>
              <a:buFont typeface="+mj-lt"/>
              <a:buAutoNum type="arabicPeriod"/>
            </a:pPr>
            <a:r>
              <a:rPr lang="de-DE" dirty="0" smtClean="0"/>
              <a:t>Setting </a:t>
            </a:r>
            <a:r>
              <a:rPr lang="de-DE" dirty="0" err="1" smtClean="0"/>
              <a:t>up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 </a:t>
            </a:r>
            <a:r>
              <a:rPr lang="de-DE" dirty="0" err="1" smtClean="0"/>
              <a:t>website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outreach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provide</a:t>
            </a:r>
            <a:r>
              <a:rPr lang="de-DE" dirty="0" smtClean="0"/>
              <a:t> 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option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sign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/>
              <a:t>Interoperability</a:t>
            </a:r>
            <a:r>
              <a:rPr lang="de-DE" dirty="0"/>
              <a:t> </a:t>
            </a:r>
            <a:r>
              <a:rPr lang="de-DE" dirty="0" err="1" smtClean="0"/>
              <a:t>Manifesto</a:t>
            </a:r>
            <a:r>
              <a:rPr lang="de-DE" dirty="0" smtClean="0"/>
              <a:t>.</a:t>
            </a:r>
          </a:p>
          <a:p>
            <a:pPr>
              <a:buFont typeface="+mj-lt"/>
              <a:buAutoNum type="arabicPeriod"/>
            </a:pPr>
            <a:r>
              <a:rPr lang="de-DE" dirty="0" smtClean="0"/>
              <a:t>Further </a:t>
            </a:r>
            <a:r>
              <a:rPr lang="de-DE" dirty="0" err="1" smtClean="0"/>
              <a:t>discussion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refinement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F62C96-4677-49CC-B459-AAF940395F31}" type="datetime1">
              <a:rPr lang="de-DE" smtClean="0"/>
              <a:t>15.10.2017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269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Essential </a:t>
            </a:r>
            <a:r>
              <a:rPr lang="de-DE" dirty="0" err="1" smtClean="0"/>
              <a:t>messages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CODATA (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part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ICSU)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play</a:t>
            </a:r>
            <a:r>
              <a:rPr lang="de-DE" dirty="0" smtClean="0"/>
              <a:t> an </a:t>
            </a:r>
            <a:r>
              <a:rPr lang="de-DE" dirty="0" err="1" smtClean="0"/>
              <a:t>effective</a:t>
            </a:r>
            <a:r>
              <a:rPr lang="de-DE" dirty="0" smtClean="0"/>
              <a:t> </a:t>
            </a:r>
            <a:r>
              <a:rPr lang="de-DE" dirty="0" err="1" smtClean="0"/>
              <a:t>rule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leverage</a:t>
            </a:r>
            <a:r>
              <a:rPr lang="de-DE" dirty="0" smtClean="0"/>
              <a:t> an </a:t>
            </a:r>
            <a:r>
              <a:rPr lang="de-DE" dirty="0" err="1" smtClean="0"/>
              <a:t>Interoperability</a:t>
            </a:r>
            <a:r>
              <a:rPr lang="de-DE" dirty="0" smtClean="0"/>
              <a:t> </a:t>
            </a:r>
            <a:r>
              <a:rPr lang="de-DE" dirty="0" err="1" smtClean="0"/>
              <a:t>Manifesto</a:t>
            </a:r>
            <a:r>
              <a:rPr lang="de-DE" dirty="0" smtClean="0"/>
              <a:t>.</a:t>
            </a:r>
          </a:p>
          <a:p>
            <a:endParaRPr lang="de-DE" dirty="0"/>
          </a:p>
          <a:p>
            <a:r>
              <a:rPr lang="de-DE" dirty="0" smtClean="0"/>
              <a:t>The </a:t>
            </a:r>
            <a:r>
              <a:rPr lang="de-DE" dirty="0" err="1"/>
              <a:t>Interoperability</a:t>
            </a:r>
            <a:r>
              <a:rPr lang="de-DE" dirty="0"/>
              <a:t> </a:t>
            </a:r>
            <a:r>
              <a:rPr lang="de-DE" dirty="0" err="1"/>
              <a:t>M</a:t>
            </a:r>
            <a:r>
              <a:rPr lang="de-DE" dirty="0" err="1" smtClean="0"/>
              <a:t>anifesto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developed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a </a:t>
            </a:r>
            <a:r>
              <a:rPr lang="de-DE" dirty="0" err="1" smtClean="0"/>
              <a:t>consortium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scientists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different </a:t>
            </a:r>
            <a:r>
              <a:rPr lang="de-DE" dirty="0" err="1" smtClean="0"/>
              <a:t>discplines</a:t>
            </a:r>
            <a:r>
              <a:rPr lang="de-DE" dirty="0" smtClean="0"/>
              <a:t>.</a:t>
            </a:r>
          </a:p>
          <a:p>
            <a:endParaRPr lang="de-DE" dirty="0" smtClean="0"/>
          </a:p>
          <a:p>
            <a:r>
              <a:rPr lang="de-DE" dirty="0" smtClean="0"/>
              <a:t>The </a:t>
            </a:r>
            <a:r>
              <a:rPr lang="de-DE" dirty="0" err="1" smtClean="0"/>
              <a:t>target</a:t>
            </a:r>
            <a:r>
              <a:rPr lang="de-DE" dirty="0" smtClean="0"/>
              <a:t> must </a:t>
            </a:r>
            <a:r>
              <a:rPr lang="de-DE" dirty="0" err="1" smtClean="0"/>
              <a:t>be</a:t>
            </a:r>
            <a:r>
              <a:rPr lang="de-DE" dirty="0" smtClean="0"/>
              <a:t> a </a:t>
            </a:r>
            <a:r>
              <a:rPr lang="de-DE" dirty="0" err="1" smtClean="0"/>
              <a:t>world-wide</a:t>
            </a:r>
            <a:r>
              <a:rPr lang="de-DE" dirty="0" smtClean="0"/>
              <a:t> </a:t>
            </a:r>
            <a:r>
              <a:rPr lang="de-DE" dirty="0" err="1" smtClean="0"/>
              <a:t>visibility</a:t>
            </a:r>
            <a:r>
              <a:rPr lang="de-DE" dirty="0" smtClean="0"/>
              <a:t> </a:t>
            </a:r>
            <a:r>
              <a:rPr lang="de-DE" dirty="0" err="1" smtClean="0"/>
              <a:t>across</a:t>
            </a:r>
            <a:r>
              <a:rPr lang="de-DE" dirty="0" smtClean="0"/>
              <a:t> </a:t>
            </a:r>
            <a:r>
              <a:rPr lang="de-DE" dirty="0" err="1" smtClean="0"/>
              <a:t>technical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social</a:t>
            </a:r>
            <a:r>
              <a:rPr lang="de-DE" dirty="0" smtClean="0"/>
              <a:t> </a:t>
            </a:r>
            <a:r>
              <a:rPr lang="de-DE" dirty="0" err="1" smtClean="0"/>
              <a:t>disciplines</a:t>
            </a:r>
            <a:r>
              <a:rPr lang="de-DE" dirty="0" smtClean="0"/>
              <a:t>.</a:t>
            </a:r>
          </a:p>
          <a:p>
            <a:endParaRPr lang="de-DE" dirty="0"/>
          </a:p>
          <a:p>
            <a:r>
              <a:rPr lang="de-DE" dirty="0" smtClean="0"/>
              <a:t>Drop </a:t>
            </a:r>
            <a:r>
              <a:rPr lang="de-DE" dirty="0" err="1" smtClean="0"/>
              <a:t>me</a:t>
            </a:r>
            <a:r>
              <a:rPr lang="de-DE" dirty="0" smtClean="0"/>
              <a:t> a mail 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plan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support</a:t>
            </a:r>
            <a:r>
              <a:rPr lang="de-DE" dirty="0" smtClean="0"/>
              <a:t>: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/>
              <a:t>franz-josef.behr@hft-stuttgart.de</a:t>
            </a:r>
          </a:p>
        </p:txBody>
      </p:sp>
    </p:spTree>
    <p:extLst>
      <p:ext uri="{BB962C8B-B14F-4D97-AF65-F5344CB8AC3E}">
        <p14:creationId xmlns:p14="http://schemas.microsoft.com/office/powerpoint/2010/main" val="371948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Further </a:t>
            </a:r>
            <a:r>
              <a:rPr lang="de-DE" dirty="0" err="1" smtClean="0"/>
              <a:t>reading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 </a:t>
            </a:r>
            <a:r>
              <a:rPr lang="de-DE" dirty="0"/>
              <a:t>G7 SCIENCE MINISTERS’ </a:t>
            </a:r>
            <a:r>
              <a:rPr lang="de-DE" dirty="0" smtClean="0"/>
              <a:t>COMMUNIQUÉ, </a:t>
            </a:r>
            <a:r>
              <a:rPr lang="de-DE" b="1" dirty="0" smtClean="0"/>
              <a:t>Turin</a:t>
            </a:r>
            <a:r>
              <a:rPr lang="de-DE" b="1" dirty="0"/>
              <a:t>, 27 – 28 September </a:t>
            </a:r>
            <a:r>
              <a:rPr lang="de-DE" b="1" dirty="0" smtClean="0"/>
              <a:t>, w</a:t>
            </a:r>
            <a:r>
              <a:rPr lang="de-DE" dirty="0" smtClean="0"/>
              <a:t>ww.g7italy.it/sites/default/files/documents/G7%20Science%20Communiqu%C3%A9.pdf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98FA17-6A2C-47A5-BC71-C4D356340C72}" type="datetime1">
              <a:rPr lang="de-DE" smtClean="0"/>
              <a:t>15.10.2017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944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900113" y="2133600"/>
            <a:ext cx="7488237" cy="303159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de-DE" sz="1800" dirty="0">
                <a:solidFill>
                  <a:schemeClr val="bg1">
                    <a:lumMod val="85000"/>
                  </a:schemeClr>
                </a:solidFill>
              </a:rPr>
              <a:t>„…</a:t>
            </a:r>
            <a:r>
              <a:rPr lang="de-DE" sz="2000" b="1" dirty="0" err="1">
                <a:solidFill>
                  <a:schemeClr val="bg1">
                    <a:lumMod val="85000"/>
                  </a:schemeClr>
                </a:solidFill>
              </a:rPr>
              <a:t>software</a:t>
            </a:r>
            <a:r>
              <a:rPr lang="de-DE" sz="2000" b="1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e-DE" sz="2000" b="1" dirty="0" err="1">
                <a:solidFill>
                  <a:schemeClr val="bg1">
                    <a:lumMod val="85000"/>
                  </a:schemeClr>
                </a:solidFill>
              </a:rPr>
              <a:t>components</a:t>
            </a:r>
            <a:r>
              <a:rPr lang="de-DE" sz="2000" b="1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85000"/>
                  </a:schemeClr>
                </a:solidFill>
              </a:rPr>
              <a:t>operating</a:t>
            </a:r>
            <a:r>
              <a:rPr lang="de-DE" sz="18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85000"/>
                  </a:schemeClr>
                </a:solidFill>
              </a:rPr>
              <a:t>reciprocally</a:t>
            </a:r>
            <a:r>
              <a:rPr lang="de-DE" sz="1800" dirty="0">
                <a:solidFill>
                  <a:schemeClr val="bg1">
                    <a:lumMod val="85000"/>
                  </a:schemeClr>
                </a:solidFill>
              </a:rPr>
              <a:t> (</a:t>
            </a:r>
            <a:r>
              <a:rPr lang="de-DE" sz="1800" dirty="0" err="1">
                <a:solidFill>
                  <a:schemeClr val="bg1">
                    <a:lumMod val="85000"/>
                  </a:schemeClr>
                </a:solidFill>
              </a:rPr>
              <a:t>working</a:t>
            </a:r>
            <a:r>
              <a:rPr lang="de-DE" sz="18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85000"/>
                  </a:schemeClr>
                </a:solidFill>
              </a:rPr>
              <a:t>with</a:t>
            </a:r>
            <a:r>
              <a:rPr lang="de-DE" sz="18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85000"/>
                  </a:schemeClr>
                </a:solidFill>
              </a:rPr>
              <a:t>each</a:t>
            </a:r>
            <a:r>
              <a:rPr lang="de-DE" sz="18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85000"/>
                  </a:schemeClr>
                </a:solidFill>
              </a:rPr>
              <a:t>other</a:t>
            </a:r>
            <a:r>
              <a:rPr lang="de-DE" sz="1800" dirty="0">
                <a:solidFill>
                  <a:schemeClr val="bg1">
                    <a:lumMod val="85000"/>
                  </a:schemeClr>
                </a:solidFill>
              </a:rPr>
              <a:t>) </a:t>
            </a:r>
            <a:r>
              <a:rPr lang="de-DE" sz="1800" dirty="0" err="1">
                <a:solidFill>
                  <a:schemeClr val="bg1">
                    <a:lumMod val="85000"/>
                  </a:schemeClr>
                </a:solidFill>
              </a:rPr>
              <a:t>to</a:t>
            </a:r>
            <a:r>
              <a:rPr lang="de-DE" sz="18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85000"/>
                  </a:schemeClr>
                </a:solidFill>
              </a:rPr>
              <a:t>overcome</a:t>
            </a:r>
            <a:endParaRPr lang="de-DE" sz="18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de-DE" sz="1800" dirty="0">
                <a:solidFill>
                  <a:schemeClr val="bg1">
                    <a:lumMod val="85000"/>
                  </a:schemeClr>
                </a:solidFill>
              </a:rPr>
              <a:t>	</a:t>
            </a:r>
            <a:r>
              <a:rPr lang="de-DE" sz="1800" dirty="0" err="1">
                <a:solidFill>
                  <a:schemeClr val="bg1">
                    <a:lumMod val="85000"/>
                  </a:schemeClr>
                </a:solidFill>
              </a:rPr>
              <a:t>tedious</a:t>
            </a:r>
            <a:r>
              <a:rPr lang="de-DE" sz="18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85000"/>
                  </a:schemeClr>
                </a:solidFill>
              </a:rPr>
              <a:t>batch</a:t>
            </a:r>
            <a:r>
              <a:rPr lang="de-DE" sz="18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85000"/>
                  </a:schemeClr>
                </a:solidFill>
              </a:rPr>
              <a:t>conversion</a:t>
            </a:r>
            <a:r>
              <a:rPr lang="de-DE" sz="18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85000"/>
                  </a:schemeClr>
                </a:solidFill>
              </a:rPr>
              <a:t>tasks</a:t>
            </a:r>
            <a:r>
              <a:rPr lang="de-DE" sz="1800" dirty="0">
                <a:solidFill>
                  <a:schemeClr val="bg1">
                    <a:lumMod val="85000"/>
                  </a:schemeClr>
                </a:solidFill>
              </a:rPr>
              <a:t>,</a:t>
            </a:r>
          </a:p>
          <a:p>
            <a:pPr>
              <a:defRPr/>
            </a:pPr>
            <a:r>
              <a:rPr lang="de-DE" sz="1800" dirty="0">
                <a:solidFill>
                  <a:schemeClr val="bg1">
                    <a:lumMod val="85000"/>
                  </a:schemeClr>
                </a:solidFill>
              </a:rPr>
              <a:t>	</a:t>
            </a:r>
            <a:r>
              <a:rPr lang="de-DE" sz="1800" dirty="0" err="1">
                <a:solidFill>
                  <a:schemeClr val="bg1">
                    <a:lumMod val="85000"/>
                  </a:schemeClr>
                </a:solidFill>
              </a:rPr>
              <a:t>import</a:t>
            </a:r>
            <a:r>
              <a:rPr lang="de-DE" sz="1800" dirty="0">
                <a:solidFill>
                  <a:schemeClr val="bg1">
                    <a:lumMod val="85000"/>
                  </a:schemeClr>
                </a:solidFill>
              </a:rPr>
              <a:t>/</a:t>
            </a:r>
            <a:r>
              <a:rPr lang="de-DE" sz="1800" dirty="0" err="1">
                <a:solidFill>
                  <a:schemeClr val="bg1">
                    <a:lumMod val="85000"/>
                  </a:schemeClr>
                </a:solidFill>
              </a:rPr>
              <a:t>export</a:t>
            </a:r>
            <a:r>
              <a:rPr lang="de-DE" sz="18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85000"/>
                  </a:schemeClr>
                </a:solidFill>
              </a:rPr>
              <a:t>obstacles</a:t>
            </a:r>
            <a:r>
              <a:rPr lang="de-DE" sz="1800" dirty="0">
                <a:solidFill>
                  <a:schemeClr val="bg1">
                    <a:lumMod val="85000"/>
                  </a:schemeClr>
                </a:solidFill>
              </a:rPr>
              <a:t>, </a:t>
            </a:r>
            <a:r>
              <a:rPr lang="de-DE" sz="1800" dirty="0" err="1">
                <a:solidFill>
                  <a:schemeClr val="bg1">
                    <a:lumMod val="85000"/>
                  </a:schemeClr>
                </a:solidFill>
              </a:rPr>
              <a:t>and</a:t>
            </a:r>
            <a:endParaRPr lang="de-DE" sz="18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de-DE" sz="1800" dirty="0">
                <a:solidFill>
                  <a:schemeClr val="bg1">
                    <a:lumMod val="85000"/>
                  </a:schemeClr>
                </a:solidFill>
              </a:rPr>
              <a:t>	</a:t>
            </a:r>
            <a:r>
              <a:rPr lang="de-DE" sz="1800" dirty="0" err="1">
                <a:solidFill>
                  <a:schemeClr val="bg1">
                    <a:lumMod val="85000"/>
                  </a:schemeClr>
                </a:solidFill>
              </a:rPr>
              <a:t>distributed</a:t>
            </a:r>
            <a:r>
              <a:rPr lang="de-DE" sz="18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85000"/>
                  </a:schemeClr>
                </a:solidFill>
              </a:rPr>
              <a:t>resource</a:t>
            </a:r>
            <a:r>
              <a:rPr lang="de-DE" sz="18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85000"/>
                  </a:schemeClr>
                </a:solidFill>
              </a:rPr>
              <a:t>access</a:t>
            </a:r>
            <a:r>
              <a:rPr lang="de-DE" sz="18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85000"/>
                  </a:schemeClr>
                </a:solidFill>
              </a:rPr>
              <a:t>barriers</a:t>
            </a:r>
            <a:endParaRPr lang="de-DE" sz="18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de-DE" sz="1800" dirty="0" err="1">
                <a:solidFill>
                  <a:schemeClr val="bg1">
                    <a:lumMod val="85000"/>
                  </a:schemeClr>
                </a:solidFill>
              </a:rPr>
              <a:t>imposed</a:t>
            </a:r>
            <a:r>
              <a:rPr lang="de-DE" sz="18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85000"/>
                  </a:schemeClr>
                </a:solidFill>
              </a:rPr>
              <a:t>by</a:t>
            </a:r>
            <a:r>
              <a:rPr lang="de-DE" sz="18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85000"/>
                  </a:schemeClr>
                </a:solidFill>
              </a:rPr>
              <a:t>heterogeneous</a:t>
            </a:r>
            <a:r>
              <a:rPr lang="de-DE" sz="18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85000"/>
                  </a:schemeClr>
                </a:solidFill>
              </a:rPr>
              <a:t>processing</a:t>
            </a:r>
            <a:r>
              <a:rPr lang="de-DE" sz="18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85000"/>
                  </a:schemeClr>
                </a:solidFill>
              </a:rPr>
              <a:t>environments</a:t>
            </a:r>
            <a:r>
              <a:rPr lang="de-DE" sz="18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85000"/>
                  </a:schemeClr>
                </a:solidFill>
              </a:rPr>
              <a:t>and</a:t>
            </a:r>
            <a:r>
              <a:rPr lang="de-DE" sz="18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85000"/>
                  </a:schemeClr>
                </a:solidFill>
              </a:rPr>
              <a:t>heterogeneous</a:t>
            </a:r>
            <a:r>
              <a:rPr lang="de-DE" sz="18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85000"/>
                  </a:schemeClr>
                </a:solidFill>
              </a:rPr>
              <a:t>data</a:t>
            </a:r>
            <a:r>
              <a:rPr lang="de-DE" sz="1800" dirty="0">
                <a:solidFill>
                  <a:schemeClr val="bg1">
                    <a:lumMod val="85000"/>
                  </a:schemeClr>
                </a:solidFill>
              </a:rPr>
              <a:t>.</a:t>
            </a:r>
            <a:br>
              <a:rPr lang="de-DE" sz="1800" dirty="0">
                <a:solidFill>
                  <a:schemeClr val="bg1">
                    <a:lumMod val="85000"/>
                  </a:schemeClr>
                </a:solidFill>
              </a:rPr>
            </a:br>
            <a:endParaRPr lang="de-DE" sz="18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de-DE" sz="1800" dirty="0">
                <a:solidFill>
                  <a:schemeClr val="bg1">
                    <a:lumMod val="85000"/>
                  </a:schemeClr>
                </a:solidFill>
              </a:rPr>
              <a:t>(</a:t>
            </a:r>
            <a:r>
              <a:rPr lang="de-DE" sz="1800" dirty="0" err="1">
                <a:solidFill>
                  <a:schemeClr val="bg1">
                    <a:lumMod val="85000"/>
                  </a:schemeClr>
                </a:solidFill>
              </a:rPr>
              <a:t>McKee</a:t>
            </a:r>
            <a:r>
              <a:rPr lang="de-DE" sz="18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85000"/>
                  </a:schemeClr>
                </a:solidFill>
              </a:rPr>
              <a:t>and</a:t>
            </a:r>
            <a:r>
              <a:rPr lang="de-DE" sz="18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85000"/>
                  </a:schemeClr>
                </a:solidFill>
              </a:rPr>
              <a:t>Buehler</a:t>
            </a:r>
            <a:r>
              <a:rPr lang="de-DE" sz="1800" dirty="0">
                <a:solidFill>
                  <a:schemeClr val="bg1">
                    <a:lumMod val="85000"/>
                  </a:schemeClr>
                </a:solidFill>
              </a:rPr>
              <a:t>, 1998 ;  Sondheim, Gardels </a:t>
            </a:r>
            <a:r>
              <a:rPr lang="de-DE" sz="1800" dirty="0" err="1">
                <a:solidFill>
                  <a:schemeClr val="bg1">
                    <a:lumMod val="85000"/>
                  </a:schemeClr>
                </a:solidFill>
              </a:rPr>
              <a:t>and</a:t>
            </a:r>
            <a:r>
              <a:rPr lang="de-DE" sz="18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e-DE" sz="1800" dirty="0" err="1">
                <a:solidFill>
                  <a:schemeClr val="bg1">
                    <a:lumMod val="85000"/>
                  </a:schemeClr>
                </a:solidFill>
              </a:rPr>
              <a:t>Buehler</a:t>
            </a:r>
            <a:r>
              <a:rPr lang="de-DE" sz="1800" dirty="0">
                <a:solidFill>
                  <a:schemeClr val="bg1">
                    <a:lumMod val="85000"/>
                  </a:schemeClr>
                </a:solidFill>
              </a:rPr>
              <a:t> 1999)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82625" y="609600"/>
            <a:ext cx="74771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>
                    <a:lumMod val="85000"/>
                  </a:schemeClr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66"/>
                </a:solidFill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66"/>
                </a:solidFill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66"/>
                </a:solidFill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66"/>
                </a:solidFill>
                <a:latin typeface="Tahoma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66"/>
                </a:solidFill>
                <a:latin typeface="Tahoma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66"/>
                </a:solidFill>
                <a:latin typeface="Tahoma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66"/>
                </a:solidFill>
                <a:latin typeface="Tahoma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66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r>
              <a:rPr lang="de-DE" altLang="de-DE" kern="0" smtClean="0">
                <a:solidFill>
                  <a:schemeClr val="bg1"/>
                </a:solidFill>
                <a:latin typeface="Calibri" pitchFamily="34" charset="0"/>
              </a:rPr>
              <a:t>Interoperability: OGC‘s Definition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900113" y="2133600"/>
            <a:ext cx="7488237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de-DE" sz="1800" dirty="0">
                <a:solidFill>
                  <a:schemeClr val="bg1">
                    <a:lumMod val="85000"/>
                  </a:schemeClr>
                </a:solidFill>
              </a:rPr>
              <a:t>„</a:t>
            </a:r>
            <a:r>
              <a:rPr lang="en-US" sz="1800" dirty="0">
                <a:solidFill>
                  <a:schemeClr val="bg1">
                    <a:lumMod val="85000"/>
                  </a:schemeClr>
                </a:solidFill>
              </a:rPr>
              <a:t>Ability of two or more </a:t>
            </a:r>
            <a:r>
              <a:rPr lang="en-US" sz="2000" b="1" dirty="0">
                <a:solidFill>
                  <a:schemeClr val="bg1">
                    <a:lumMod val="85000"/>
                  </a:schemeClr>
                </a:solidFill>
              </a:rPr>
              <a:t>systems</a:t>
            </a:r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US" sz="1800" dirty="0">
                <a:solidFill>
                  <a:schemeClr val="bg1">
                    <a:lumMod val="85000"/>
                  </a:schemeClr>
                </a:solidFill>
              </a:rPr>
              <a:t>or </a:t>
            </a:r>
            <a:r>
              <a:rPr lang="en-US" sz="2000" b="1" dirty="0">
                <a:solidFill>
                  <a:schemeClr val="bg1">
                    <a:lumMod val="85000"/>
                  </a:schemeClr>
                </a:solidFill>
              </a:rPr>
              <a:t>components</a:t>
            </a:r>
            <a:r>
              <a:rPr lang="en-US" sz="1800" dirty="0">
                <a:solidFill>
                  <a:schemeClr val="bg1">
                    <a:lumMod val="85000"/>
                  </a:schemeClr>
                </a:solidFill>
              </a:rPr>
              <a:t> to exchange information and to use the information that has been exchanged.”</a:t>
            </a:r>
          </a:p>
          <a:p>
            <a:pPr>
              <a:defRPr/>
            </a:pPr>
            <a:r>
              <a:rPr lang="en-US" sz="1800" dirty="0">
                <a:solidFill>
                  <a:schemeClr val="bg1">
                    <a:lumMod val="85000"/>
                  </a:schemeClr>
                </a:solidFill>
              </a:rPr>
              <a:t/>
            </a:r>
            <a:br>
              <a:rPr lang="en-US" sz="1800" dirty="0"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1800" dirty="0">
                <a:solidFill>
                  <a:schemeClr val="bg1">
                    <a:lumMod val="85000"/>
                  </a:schemeClr>
                </a:solidFill>
              </a:rPr>
              <a:t>(IEEE 1990)</a:t>
            </a:r>
          </a:p>
          <a:p>
            <a:pPr>
              <a:defRPr/>
            </a:pPr>
            <a:endParaRPr lang="de-DE" sz="18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82625" y="609600"/>
            <a:ext cx="74771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>
                    <a:lumMod val="85000"/>
                  </a:schemeClr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66"/>
                </a:solidFill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66"/>
                </a:solidFill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66"/>
                </a:solidFill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66"/>
                </a:solidFill>
                <a:latin typeface="Tahoma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66"/>
                </a:solidFill>
                <a:latin typeface="Tahoma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66"/>
                </a:solidFill>
                <a:latin typeface="Tahoma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66"/>
                </a:solidFill>
                <a:latin typeface="Tahoma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66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r>
              <a:rPr lang="de-DE" altLang="de-DE" kern="0" smtClean="0">
                <a:solidFill>
                  <a:schemeClr val="bg1"/>
                </a:solidFill>
                <a:latin typeface="Calibri" pitchFamily="34" charset="0"/>
              </a:rPr>
              <a:t>Interoperability: IEEE‘s Definition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900113" y="2133600"/>
            <a:ext cx="7488237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1800" dirty="0">
                <a:solidFill>
                  <a:schemeClr val="bg1">
                    <a:lumMod val="85000"/>
                  </a:schemeClr>
                </a:solidFill>
              </a:rPr>
              <a:t>"The capability to communicate, execute programs, or transfer data among various </a:t>
            </a:r>
            <a:r>
              <a:rPr lang="en-US" sz="2000" b="1" dirty="0">
                <a:solidFill>
                  <a:schemeClr val="bg1">
                    <a:lumMod val="85000"/>
                  </a:schemeClr>
                </a:solidFill>
              </a:rPr>
              <a:t>functional units </a:t>
            </a:r>
            <a:r>
              <a:rPr lang="en-US" sz="1800" dirty="0">
                <a:solidFill>
                  <a:schemeClr val="bg1">
                    <a:lumMod val="85000"/>
                  </a:schemeClr>
                </a:solidFill>
              </a:rPr>
              <a:t>in a manner that requires the user to have little or no knowledge of the unique characteristics of those units".</a:t>
            </a:r>
          </a:p>
          <a:p>
            <a:pPr>
              <a:defRPr/>
            </a:pPr>
            <a:r>
              <a:rPr lang="en-US" sz="1800" dirty="0">
                <a:solidFill>
                  <a:schemeClr val="bg1">
                    <a:lumMod val="85000"/>
                  </a:schemeClr>
                </a:solidFill>
              </a:rPr>
              <a:t/>
            </a:r>
            <a:br>
              <a:rPr lang="en-US" sz="1800" dirty="0"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1800" dirty="0">
                <a:solidFill>
                  <a:schemeClr val="bg1">
                    <a:lumMod val="85000"/>
                  </a:schemeClr>
                </a:solidFill>
              </a:rPr>
              <a:t>(ISO/IEC 2382-36:2008)</a:t>
            </a:r>
          </a:p>
          <a:p>
            <a:pPr>
              <a:defRPr/>
            </a:pPr>
            <a:endParaRPr lang="de-DE" sz="18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82625" y="609600"/>
            <a:ext cx="74771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>
                    <a:lumMod val="85000"/>
                  </a:schemeClr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66"/>
                </a:solidFill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66"/>
                </a:solidFill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66"/>
                </a:solidFill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66"/>
                </a:solidFill>
                <a:latin typeface="Tahoma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66"/>
                </a:solidFill>
                <a:latin typeface="Tahoma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66"/>
                </a:solidFill>
                <a:latin typeface="Tahoma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66"/>
                </a:solidFill>
                <a:latin typeface="Tahoma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66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r>
              <a:rPr lang="de-DE" altLang="de-DE" kern="0" dirty="0" err="1" smtClean="0">
                <a:solidFill>
                  <a:schemeClr val="bg1"/>
                </a:solidFill>
                <a:latin typeface="Calibri" pitchFamily="34" charset="0"/>
              </a:rPr>
              <a:t>Interoperability</a:t>
            </a:r>
            <a:r>
              <a:rPr lang="de-DE" altLang="de-DE" kern="0" dirty="0" smtClean="0">
                <a:solidFill>
                  <a:schemeClr val="bg1"/>
                </a:solidFill>
                <a:latin typeface="Calibri" pitchFamily="34" charset="0"/>
              </a:rPr>
              <a:t>: </a:t>
            </a:r>
            <a:r>
              <a:rPr lang="de-DE" altLang="de-DE" kern="0" dirty="0" err="1" smtClean="0">
                <a:solidFill>
                  <a:schemeClr val="bg1"/>
                </a:solidFill>
                <a:latin typeface="Calibri" pitchFamily="34" charset="0"/>
              </a:rPr>
              <a:t>ISO‘s</a:t>
            </a:r>
            <a:r>
              <a:rPr lang="de-DE" altLang="de-DE" kern="0" dirty="0" smtClean="0">
                <a:solidFill>
                  <a:schemeClr val="bg1"/>
                </a:solidFill>
                <a:latin typeface="Calibri" pitchFamily="34" charset="0"/>
              </a:rPr>
              <a:t> Definition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altLang="de-DE" dirty="0" err="1" smtClean="0">
                <a:solidFill>
                  <a:schemeClr val="bg1"/>
                </a:solidFill>
                <a:latin typeface="Calibri" pitchFamily="34" charset="0"/>
              </a:rPr>
              <a:t>Extend</a:t>
            </a:r>
            <a:r>
              <a:rPr lang="de-DE" altLang="de-DE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de-DE" altLang="de-DE" dirty="0" err="1" smtClean="0">
                <a:solidFill>
                  <a:schemeClr val="bg1"/>
                </a:solidFill>
                <a:latin typeface="Calibri" pitchFamily="34" charset="0"/>
              </a:rPr>
              <a:t>Interoperability</a:t>
            </a:r>
            <a:r>
              <a:rPr lang="de-DE" altLang="de-DE" dirty="0" smtClean="0">
                <a:solidFill>
                  <a:schemeClr val="bg1"/>
                </a:solidFill>
                <a:latin typeface="Calibri" pitchFamily="34" charset="0"/>
              </a:rPr>
              <a:t>!</a:t>
            </a:r>
          </a:p>
        </p:txBody>
      </p:sp>
      <p:sp>
        <p:nvSpPr>
          <p:cNvPr id="79891" name="Text Box 19"/>
          <p:cNvSpPr txBox="1">
            <a:spLocks noChangeArrowheads="1"/>
          </p:cNvSpPr>
          <p:nvPr/>
        </p:nvSpPr>
        <p:spPr bwMode="auto">
          <a:xfrm>
            <a:off x="684213" y="2565400"/>
            <a:ext cx="7848227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de-DE" altLang="de-DE" sz="2000" dirty="0">
                <a:solidFill>
                  <a:schemeClr val="bg1"/>
                </a:solidFill>
              </a:rPr>
              <a:t>The </a:t>
            </a:r>
            <a:r>
              <a:rPr lang="de-DE" altLang="de-DE" sz="2000" dirty="0" err="1">
                <a:solidFill>
                  <a:schemeClr val="bg1"/>
                </a:solidFill>
              </a:rPr>
              <a:t>ability</a:t>
            </a:r>
            <a:r>
              <a:rPr lang="de-DE" altLang="de-DE" sz="2000" dirty="0">
                <a:solidFill>
                  <a:schemeClr val="bg1"/>
                </a:solidFill>
              </a:rPr>
              <a:t> </a:t>
            </a:r>
            <a:r>
              <a:rPr lang="de-DE" altLang="de-DE" sz="2000" dirty="0" err="1">
                <a:solidFill>
                  <a:schemeClr val="bg1"/>
                </a:solidFill>
              </a:rPr>
              <a:t>to</a:t>
            </a:r>
            <a:r>
              <a:rPr lang="de-DE" altLang="de-DE" sz="2000" dirty="0">
                <a:solidFill>
                  <a:schemeClr val="bg1"/>
                </a:solidFill>
              </a:rPr>
              <a:t> </a:t>
            </a:r>
            <a:r>
              <a:rPr lang="de-DE" altLang="de-DE" sz="2000" dirty="0" err="1">
                <a:solidFill>
                  <a:schemeClr val="bg1"/>
                </a:solidFill>
              </a:rPr>
              <a:t>collaborate</a:t>
            </a:r>
            <a:r>
              <a:rPr lang="de-DE" altLang="de-DE" sz="2000" dirty="0">
                <a:solidFill>
                  <a:schemeClr val="bg1"/>
                </a:solidFill>
              </a:rPr>
              <a:t> </a:t>
            </a:r>
            <a:r>
              <a:rPr lang="de-DE" altLang="de-DE" sz="2000" dirty="0" err="1">
                <a:solidFill>
                  <a:schemeClr val="bg1"/>
                </a:solidFill>
              </a:rPr>
              <a:t>and</a:t>
            </a:r>
            <a:r>
              <a:rPr lang="de-DE" altLang="de-DE" sz="2000" dirty="0">
                <a:solidFill>
                  <a:schemeClr val="bg1"/>
                </a:solidFill>
              </a:rPr>
              <a:t> </a:t>
            </a:r>
            <a:r>
              <a:rPr lang="de-DE" altLang="de-DE" sz="2000" dirty="0" err="1">
                <a:solidFill>
                  <a:schemeClr val="bg1"/>
                </a:solidFill>
              </a:rPr>
              <a:t>to</a:t>
            </a:r>
            <a:r>
              <a:rPr lang="de-DE" altLang="de-DE" sz="2000" dirty="0">
                <a:solidFill>
                  <a:schemeClr val="bg1"/>
                </a:solidFill>
              </a:rPr>
              <a:t> </a:t>
            </a:r>
            <a:r>
              <a:rPr lang="de-DE" altLang="de-DE" sz="2000" dirty="0" err="1">
                <a:solidFill>
                  <a:schemeClr val="bg1"/>
                </a:solidFill>
              </a:rPr>
              <a:t>exchange</a:t>
            </a:r>
            <a:r>
              <a:rPr lang="de-DE" altLang="de-DE" sz="2000" dirty="0">
                <a:solidFill>
                  <a:schemeClr val="bg1"/>
                </a:solidFill>
              </a:rPr>
              <a:t> </a:t>
            </a:r>
            <a:r>
              <a:rPr lang="de-DE" altLang="de-DE" sz="2000" dirty="0" err="1">
                <a:solidFill>
                  <a:schemeClr val="bg1"/>
                </a:solidFill>
              </a:rPr>
              <a:t>information</a:t>
            </a:r>
            <a:r>
              <a:rPr lang="de-DE" altLang="de-DE" sz="2000" dirty="0">
                <a:solidFill>
                  <a:schemeClr val="bg1"/>
                </a:solidFill>
              </a:rPr>
              <a:t> </a:t>
            </a:r>
            <a:r>
              <a:rPr lang="de-DE" altLang="de-DE" sz="2000" dirty="0" err="1">
                <a:solidFill>
                  <a:schemeClr val="bg1"/>
                </a:solidFill>
              </a:rPr>
              <a:t>seeminglessly</a:t>
            </a:r>
            <a:r>
              <a:rPr lang="de-DE" altLang="de-DE" sz="2000" dirty="0">
                <a:solidFill>
                  <a:schemeClr val="bg1"/>
                </a:solidFill>
              </a:rPr>
              <a:t> </a:t>
            </a:r>
            <a:r>
              <a:rPr lang="de-DE" altLang="de-DE" sz="2000" dirty="0" err="1">
                <a:solidFill>
                  <a:schemeClr val="bg1"/>
                </a:solidFill>
              </a:rPr>
              <a:t>and</a:t>
            </a:r>
            <a:r>
              <a:rPr lang="de-DE" altLang="de-DE" sz="2000" dirty="0">
                <a:solidFill>
                  <a:schemeClr val="bg1"/>
                </a:solidFill>
              </a:rPr>
              <a:t> </a:t>
            </a:r>
            <a:r>
              <a:rPr lang="de-DE" altLang="de-DE" sz="2000" dirty="0" err="1">
                <a:solidFill>
                  <a:schemeClr val="bg1"/>
                </a:solidFill>
              </a:rPr>
              <a:t>without</a:t>
            </a:r>
            <a:r>
              <a:rPr lang="de-DE" altLang="de-DE" sz="2000" dirty="0">
                <a:solidFill>
                  <a:schemeClr val="bg1"/>
                </a:solidFill>
              </a:rPr>
              <a:t> </a:t>
            </a:r>
            <a:r>
              <a:rPr lang="de-DE" altLang="de-DE" sz="2000" dirty="0" err="1" smtClean="0">
                <a:solidFill>
                  <a:schemeClr val="bg1"/>
                </a:solidFill>
              </a:rPr>
              <a:t>any</a:t>
            </a:r>
            <a:r>
              <a:rPr lang="de-DE" altLang="de-DE" sz="2000" dirty="0" smtClean="0">
                <a:solidFill>
                  <a:schemeClr val="bg1"/>
                </a:solidFill>
              </a:rPr>
              <a:t> </a:t>
            </a:r>
            <a:r>
              <a:rPr lang="de-DE" altLang="de-DE" sz="2000" dirty="0" err="1" smtClean="0">
                <a:solidFill>
                  <a:schemeClr val="bg1"/>
                </a:solidFill>
              </a:rPr>
              <a:t>barriers</a:t>
            </a:r>
            <a:r>
              <a:rPr lang="de-DE" altLang="de-DE" sz="2000" dirty="0">
                <a:solidFill>
                  <a:schemeClr val="bg1"/>
                </a:solidFill>
              </a:rPr>
              <a:t>.</a:t>
            </a:r>
          </a:p>
          <a:p>
            <a:pPr>
              <a:spcBef>
                <a:spcPct val="50000"/>
              </a:spcBef>
              <a:buFontTx/>
              <a:buNone/>
            </a:pPr>
            <a:endParaRPr lang="de-DE" altLang="de-DE" sz="2000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de-DE" altLang="de-DE" sz="2000" dirty="0" err="1">
                <a:solidFill>
                  <a:schemeClr val="bg1"/>
                </a:solidFill>
              </a:rPr>
              <a:t>Often</a:t>
            </a:r>
            <a:r>
              <a:rPr lang="de-DE" altLang="de-DE" sz="2000" dirty="0">
                <a:solidFill>
                  <a:schemeClr val="bg1"/>
                </a:solidFill>
              </a:rPr>
              <a:t> </a:t>
            </a:r>
            <a:r>
              <a:rPr lang="de-DE" altLang="de-DE" sz="2000" dirty="0" err="1">
                <a:solidFill>
                  <a:schemeClr val="bg1"/>
                </a:solidFill>
              </a:rPr>
              <a:t>restricted</a:t>
            </a:r>
            <a:r>
              <a:rPr lang="de-DE" altLang="de-DE" sz="2000" dirty="0">
                <a:solidFill>
                  <a:schemeClr val="bg1"/>
                </a:solidFill>
              </a:rPr>
              <a:t> </a:t>
            </a:r>
            <a:r>
              <a:rPr lang="de-DE" altLang="de-DE" sz="2000" dirty="0" err="1">
                <a:solidFill>
                  <a:schemeClr val="bg1"/>
                </a:solidFill>
              </a:rPr>
              <a:t>to</a:t>
            </a:r>
            <a:r>
              <a:rPr lang="de-DE" altLang="de-DE" sz="2000" dirty="0">
                <a:solidFill>
                  <a:schemeClr val="bg1"/>
                </a:solidFill>
              </a:rPr>
              <a:t> </a:t>
            </a:r>
            <a:r>
              <a:rPr lang="de-DE" altLang="de-DE" sz="2000" dirty="0" err="1">
                <a:solidFill>
                  <a:schemeClr val="bg1"/>
                </a:solidFill>
              </a:rPr>
              <a:t>technical</a:t>
            </a:r>
            <a:r>
              <a:rPr lang="de-DE" altLang="de-DE" sz="2000" dirty="0">
                <a:solidFill>
                  <a:schemeClr val="bg1"/>
                </a:solidFill>
              </a:rPr>
              <a:t> </a:t>
            </a:r>
            <a:r>
              <a:rPr lang="de-DE" altLang="de-DE" sz="2000" dirty="0" err="1">
                <a:solidFill>
                  <a:schemeClr val="bg1"/>
                </a:solidFill>
              </a:rPr>
              <a:t>aspects</a:t>
            </a:r>
            <a:r>
              <a:rPr lang="de-DE" altLang="de-DE" sz="2000" dirty="0">
                <a:solidFill>
                  <a:schemeClr val="bg1"/>
                </a:solidFill>
              </a:rPr>
              <a:t>.</a:t>
            </a:r>
          </a:p>
          <a:p>
            <a:pPr>
              <a:spcBef>
                <a:spcPct val="50000"/>
              </a:spcBef>
              <a:buFontTx/>
              <a:buNone/>
            </a:pPr>
            <a:endParaRPr lang="de-DE" altLang="de-DE" sz="2000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de-DE" altLang="de-DE" sz="2000" dirty="0">
                <a:solidFill>
                  <a:schemeClr val="bg1"/>
                </a:solidFill>
              </a:rPr>
              <a:t>But: </a:t>
            </a:r>
            <a:r>
              <a:rPr lang="de-DE" altLang="de-DE" sz="2000" dirty="0" err="1">
                <a:solidFill>
                  <a:schemeClr val="bg1"/>
                </a:solidFill>
              </a:rPr>
              <a:t>Interoperability</a:t>
            </a:r>
            <a:r>
              <a:rPr lang="de-DE" altLang="de-DE" sz="2000" dirty="0">
                <a:solidFill>
                  <a:schemeClr val="bg1"/>
                </a:solidFill>
              </a:rPr>
              <a:t> </a:t>
            </a:r>
            <a:r>
              <a:rPr lang="de-DE" altLang="de-DE" sz="2000" dirty="0" err="1">
                <a:solidFill>
                  <a:schemeClr val="bg1"/>
                </a:solidFill>
              </a:rPr>
              <a:t>should</a:t>
            </a:r>
            <a:r>
              <a:rPr lang="de-DE" altLang="de-DE" sz="2000" dirty="0">
                <a:solidFill>
                  <a:schemeClr val="bg1"/>
                </a:solidFill>
              </a:rPr>
              <a:t> </a:t>
            </a:r>
            <a:r>
              <a:rPr lang="de-DE" altLang="de-DE" sz="2000" dirty="0" err="1">
                <a:solidFill>
                  <a:schemeClr val="bg1"/>
                </a:solidFill>
              </a:rPr>
              <a:t>be</a:t>
            </a:r>
            <a:r>
              <a:rPr lang="de-DE" altLang="de-DE" sz="2000" dirty="0">
                <a:solidFill>
                  <a:schemeClr val="bg1"/>
                </a:solidFill>
              </a:rPr>
              <a:t> </a:t>
            </a:r>
            <a:r>
              <a:rPr lang="de-DE" altLang="de-DE" sz="2000" dirty="0" err="1" smtClean="0">
                <a:solidFill>
                  <a:schemeClr val="bg1"/>
                </a:solidFill>
              </a:rPr>
              <a:t>extended</a:t>
            </a:r>
            <a:r>
              <a:rPr lang="de-DE" altLang="de-DE" sz="2000" dirty="0" smtClean="0">
                <a:solidFill>
                  <a:schemeClr val="bg1"/>
                </a:solidFill>
              </a:rPr>
              <a:t> (</a:t>
            </a:r>
            <a:r>
              <a:rPr lang="de-DE" altLang="de-DE" sz="2000" dirty="0" err="1" smtClean="0">
                <a:solidFill>
                  <a:schemeClr val="bg1"/>
                </a:solidFill>
              </a:rPr>
              <a:t>as</a:t>
            </a:r>
            <a:r>
              <a:rPr lang="de-DE" altLang="de-DE" sz="2000" dirty="0" smtClean="0">
                <a:solidFill>
                  <a:schemeClr val="bg1"/>
                </a:solidFill>
              </a:rPr>
              <a:t> </a:t>
            </a:r>
            <a:r>
              <a:rPr lang="de-DE" altLang="de-DE" sz="2000" dirty="0" err="1" smtClean="0">
                <a:solidFill>
                  <a:schemeClr val="bg1"/>
                </a:solidFill>
              </a:rPr>
              <a:t>discussed</a:t>
            </a:r>
            <a:r>
              <a:rPr lang="de-DE" altLang="de-DE" sz="2000" dirty="0" smtClean="0">
                <a:solidFill>
                  <a:schemeClr val="bg1"/>
                </a:solidFill>
              </a:rPr>
              <a:t> </a:t>
            </a:r>
            <a:r>
              <a:rPr lang="de-DE" altLang="de-DE" sz="2000" dirty="0" err="1" smtClean="0">
                <a:solidFill>
                  <a:schemeClr val="bg1"/>
                </a:solidFill>
              </a:rPr>
              <a:t>these</a:t>
            </a:r>
            <a:r>
              <a:rPr lang="de-DE" altLang="de-DE" sz="2000" dirty="0" smtClean="0">
                <a:solidFill>
                  <a:schemeClr val="bg1"/>
                </a:solidFill>
              </a:rPr>
              <a:t> </a:t>
            </a:r>
            <a:r>
              <a:rPr lang="de-DE" altLang="de-DE" sz="2000" dirty="0" err="1" smtClean="0">
                <a:solidFill>
                  <a:schemeClr val="bg1"/>
                </a:solidFill>
              </a:rPr>
              <a:t>days</a:t>
            </a:r>
            <a:r>
              <a:rPr lang="de-DE" altLang="de-DE" sz="2000" dirty="0" smtClean="0">
                <a:solidFill>
                  <a:schemeClr val="bg1"/>
                </a:solidFill>
              </a:rPr>
              <a:t>).</a:t>
            </a:r>
            <a:endParaRPr lang="de-DE" altLang="de-DE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885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2625" y="609600"/>
            <a:ext cx="8461375" cy="685800"/>
          </a:xfrm>
        </p:spPr>
        <p:txBody>
          <a:bodyPr/>
          <a:lstStyle/>
          <a:p>
            <a:r>
              <a:rPr lang="de-DE" altLang="de-DE" dirty="0" err="1" smtClean="0">
                <a:solidFill>
                  <a:schemeClr val="bg1"/>
                </a:solidFill>
                <a:latin typeface="Calibri" pitchFamily="34" charset="0"/>
              </a:rPr>
              <a:t>Interoperability</a:t>
            </a:r>
            <a:r>
              <a:rPr lang="de-DE" altLang="de-DE" dirty="0" smtClean="0">
                <a:solidFill>
                  <a:schemeClr val="bg1"/>
                </a:solidFill>
                <a:latin typeface="Calibri" pitchFamily="34" charset="0"/>
              </a:rPr>
              <a:t>: a </a:t>
            </a:r>
            <a:r>
              <a:rPr lang="de-DE" altLang="de-DE" dirty="0" err="1" smtClean="0">
                <a:solidFill>
                  <a:schemeClr val="bg1"/>
                </a:solidFill>
                <a:latin typeface="Calibri" pitchFamily="34" charset="0"/>
              </a:rPr>
              <a:t>stack</a:t>
            </a:r>
            <a:r>
              <a:rPr lang="de-DE" altLang="de-DE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de-DE" altLang="de-DE" dirty="0" err="1" smtClean="0">
                <a:solidFill>
                  <a:schemeClr val="bg1"/>
                </a:solidFill>
                <a:latin typeface="Calibri" pitchFamily="34" charset="0"/>
              </a:rPr>
              <a:t>of</a:t>
            </a:r>
            <a:r>
              <a:rPr lang="de-DE" altLang="de-DE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de-DE" altLang="de-DE" dirty="0" err="1" smtClean="0">
                <a:solidFill>
                  <a:schemeClr val="bg1"/>
                </a:solidFill>
                <a:latin typeface="Calibri" pitchFamily="34" charset="0"/>
              </a:rPr>
              <a:t>means</a:t>
            </a:r>
            <a:r>
              <a:rPr lang="de-DE" altLang="de-DE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de-DE" altLang="de-DE" dirty="0" err="1" smtClean="0">
                <a:solidFill>
                  <a:schemeClr val="bg1"/>
                </a:solidFill>
                <a:latin typeface="Calibri" pitchFamily="34" charset="0"/>
              </a:rPr>
              <a:t>and</a:t>
            </a:r>
            <a:r>
              <a:rPr lang="de-DE" altLang="de-DE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de-DE" altLang="de-DE" dirty="0" err="1" smtClean="0">
                <a:solidFill>
                  <a:schemeClr val="bg1"/>
                </a:solidFill>
                <a:latin typeface="Calibri" pitchFamily="34" charset="0"/>
              </a:rPr>
              <a:t>contributions</a:t>
            </a:r>
            <a:endParaRPr lang="de-DE" altLang="de-DE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grpSp>
        <p:nvGrpSpPr>
          <p:cNvPr id="95242" name="Group 10"/>
          <p:cNvGrpSpPr>
            <a:grpSpLocks/>
          </p:cNvGrpSpPr>
          <p:nvPr/>
        </p:nvGrpSpPr>
        <p:grpSpPr bwMode="auto">
          <a:xfrm>
            <a:off x="827088" y="1557338"/>
            <a:ext cx="2447925" cy="4176712"/>
            <a:chOff x="521" y="981"/>
            <a:chExt cx="1542" cy="2631"/>
          </a:xfrm>
        </p:grpSpPr>
        <p:sp>
          <p:nvSpPr>
            <p:cNvPr id="9223" name="Rectangle 3"/>
            <p:cNvSpPr>
              <a:spLocks noChangeArrowheads="1"/>
            </p:cNvSpPr>
            <p:nvPr/>
          </p:nvSpPr>
          <p:spPr bwMode="auto">
            <a:xfrm>
              <a:off x="521" y="981"/>
              <a:ext cx="1542" cy="444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35000"/>
                </a:spcBef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de-DE" altLang="de-DE">
                  <a:solidFill>
                    <a:schemeClr val="bg1"/>
                  </a:solidFill>
                </a:rPr>
                <a:t>Technical </a:t>
              </a:r>
              <a:br>
                <a:rPr lang="de-DE" altLang="de-DE">
                  <a:solidFill>
                    <a:schemeClr val="bg1"/>
                  </a:solidFill>
                </a:rPr>
              </a:br>
              <a:r>
                <a:rPr lang="de-DE" altLang="de-DE">
                  <a:solidFill>
                    <a:schemeClr val="bg1"/>
                  </a:solidFill>
                </a:rPr>
                <a:t>Interoperabilty</a:t>
              </a:r>
            </a:p>
          </p:txBody>
        </p:sp>
        <p:sp>
          <p:nvSpPr>
            <p:cNvPr id="9224" name="Rectangle 4"/>
            <p:cNvSpPr>
              <a:spLocks noChangeArrowheads="1"/>
            </p:cNvSpPr>
            <p:nvPr/>
          </p:nvSpPr>
          <p:spPr bwMode="auto">
            <a:xfrm>
              <a:off x="521" y="2623"/>
              <a:ext cx="1542" cy="444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35000"/>
                </a:spcBef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de-DE" altLang="de-DE">
                  <a:solidFill>
                    <a:schemeClr val="bg1"/>
                  </a:solidFill>
                </a:rPr>
                <a:t>Institutional</a:t>
              </a:r>
              <a:r>
                <a:rPr lang="de-DE" altLang="de-DE">
                  <a:solidFill>
                    <a:schemeClr val="tx1"/>
                  </a:solidFill>
                </a:rPr>
                <a:t> </a:t>
              </a:r>
              <a:r>
                <a:rPr lang="de-DE" altLang="de-DE">
                  <a:solidFill>
                    <a:schemeClr val="bg1"/>
                  </a:solidFill>
                </a:rPr>
                <a:t/>
              </a:r>
              <a:br>
                <a:rPr lang="de-DE" altLang="de-DE">
                  <a:solidFill>
                    <a:schemeClr val="bg1"/>
                  </a:solidFill>
                </a:rPr>
              </a:br>
              <a:r>
                <a:rPr lang="de-DE" altLang="de-DE">
                  <a:solidFill>
                    <a:schemeClr val="bg1"/>
                  </a:solidFill>
                </a:rPr>
                <a:t>Interoperabilty</a:t>
              </a:r>
            </a:p>
          </p:txBody>
        </p:sp>
        <p:sp>
          <p:nvSpPr>
            <p:cNvPr id="9225" name="Rectangle 5"/>
            <p:cNvSpPr>
              <a:spLocks noChangeArrowheads="1"/>
            </p:cNvSpPr>
            <p:nvPr/>
          </p:nvSpPr>
          <p:spPr bwMode="auto">
            <a:xfrm>
              <a:off x="521" y="2079"/>
              <a:ext cx="1542" cy="444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35000"/>
                </a:spcBef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de-DE" altLang="de-DE">
                  <a:solidFill>
                    <a:schemeClr val="bg1"/>
                  </a:solidFill>
                </a:rPr>
                <a:t>Semantical</a:t>
              </a:r>
              <a:r>
                <a:rPr lang="de-DE" altLang="de-DE">
                  <a:solidFill>
                    <a:schemeClr val="tx1"/>
                  </a:solidFill>
                </a:rPr>
                <a:t> </a:t>
              </a:r>
              <a:br>
                <a:rPr lang="de-DE" altLang="de-DE">
                  <a:solidFill>
                    <a:schemeClr val="tx1"/>
                  </a:solidFill>
                </a:rPr>
              </a:br>
              <a:r>
                <a:rPr lang="de-DE" altLang="de-DE">
                  <a:solidFill>
                    <a:schemeClr val="bg1"/>
                  </a:solidFill>
                </a:rPr>
                <a:t>Interoperabilty</a:t>
              </a:r>
            </a:p>
          </p:txBody>
        </p:sp>
        <p:sp>
          <p:nvSpPr>
            <p:cNvPr id="9226" name="Rectangle 6"/>
            <p:cNvSpPr>
              <a:spLocks noChangeArrowheads="1"/>
            </p:cNvSpPr>
            <p:nvPr/>
          </p:nvSpPr>
          <p:spPr bwMode="auto">
            <a:xfrm>
              <a:off x="521" y="3168"/>
              <a:ext cx="1542" cy="444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35000"/>
                </a:spcBef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de-DE" altLang="de-DE">
                  <a:solidFill>
                    <a:schemeClr val="bg1"/>
                  </a:solidFill>
                </a:rPr>
                <a:t>Political  </a:t>
              </a:r>
              <a:br>
                <a:rPr lang="de-DE" altLang="de-DE">
                  <a:solidFill>
                    <a:schemeClr val="bg1"/>
                  </a:solidFill>
                </a:rPr>
              </a:br>
              <a:r>
                <a:rPr lang="de-DE" altLang="de-DE">
                  <a:solidFill>
                    <a:schemeClr val="bg1"/>
                  </a:solidFill>
                </a:rPr>
                <a:t>Interoperabilty</a:t>
              </a:r>
            </a:p>
          </p:txBody>
        </p:sp>
        <p:sp>
          <p:nvSpPr>
            <p:cNvPr id="9227" name="Rectangle 7"/>
            <p:cNvSpPr>
              <a:spLocks noChangeArrowheads="1"/>
            </p:cNvSpPr>
            <p:nvPr/>
          </p:nvSpPr>
          <p:spPr bwMode="auto">
            <a:xfrm>
              <a:off x="521" y="1535"/>
              <a:ext cx="1542" cy="444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35000"/>
                </a:spcBef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de-DE" altLang="de-DE">
                  <a:solidFill>
                    <a:schemeClr val="bg1"/>
                  </a:solidFill>
                </a:rPr>
                <a:t>Personal  </a:t>
              </a:r>
              <a:br>
                <a:rPr lang="de-DE" altLang="de-DE">
                  <a:solidFill>
                    <a:schemeClr val="bg1"/>
                  </a:solidFill>
                </a:rPr>
              </a:br>
              <a:r>
                <a:rPr lang="de-DE" altLang="de-DE">
                  <a:solidFill>
                    <a:schemeClr val="bg1"/>
                  </a:solidFill>
                </a:rPr>
                <a:t>Interoperabilty</a:t>
              </a:r>
            </a:p>
          </p:txBody>
        </p:sp>
      </p:grpSp>
      <p:sp>
        <p:nvSpPr>
          <p:cNvPr id="95243" name="Oval 11"/>
          <p:cNvSpPr>
            <a:spLocks noChangeArrowheads="1"/>
          </p:cNvSpPr>
          <p:nvPr/>
        </p:nvSpPr>
        <p:spPr bwMode="auto">
          <a:xfrm>
            <a:off x="5076825" y="3141663"/>
            <a:ext cx="2879725" cy="1079500"/>
          </a:xfrm>
          <a:prstGeom prst="ellipse">
            <a:avLst/>
          </a:prstGeom>
          <a:solidFill>
            <a:srgbClr val="CC0000">
              <a:alpha val="87057"/>
            </a:srgbClr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304800" indent="-304800">
              <a:defRPr sz="1600">
                <a:solidFill>
                  <a:schemeClr val="tx1"/>
                </a:solidFill>
                <a:latin typeface="Calibri" pitchFamily="34" charset="0"/>
              </a:defRPr>
            </a:lvl1pPr>
            <a:lvl2pPr marL="762000" indent="-304800"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219200" indent="-304800"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76400" indent="-304800"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133600" indent="-304800"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90800" indent="-3048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3048000" indent="-3048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505200" indent="-3048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962400" indent="-3048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de-DE" altLang="de-DE">
                <a:solidFill>
                  <a:schemeClr val="bg1"/>
                </a:solidFill>
              </a:rPr>
              <a:t>Challenges  &amp; Activities</a:t>
            </a:r>
          </a:p>
        </p:txBody>
      </p:sp>
      <p:sp>
        <p:nvSpPr>
          <p:cNvPr id="95244" name="Oval 12"/>
          <p:cNvSpPr>
            <a:spLocks noChangeArrowheads="1"/>
          </p:cNvSpPr>
          <p:nvPr/>
        </p:nvSpPr>
        <p:spPr bwMode="auto">
          <a:xfrm>
            <a:off x="5076825" y="4581525"/>
            <a:ext cx="2879725" cy="1079500"/>
          </a:xfrm>
          <a:prstGeom prst="ellipse">
            <a:avLst/>
          </a:prstGeom>
          <a:solidFill>
            <a:srgbClr val="000080">
              <a:alpha val="87057"/>
            </a:srgbClr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e-DE" altLang="de-DE" sz="1800" dirty="0" smtClean="0">
                <a:solidFill>
                  <a:schemeClr val="bg1"/>
                </a:solidFill>
              </a:rPr>
              <a:t>Common </a:t>
            </a:r>
            <a:r>
              <a:rPr lang="de-DE" altLang="de-DE" sz="1800" dirty="0">
                <a:solidFill>
                  <a:schemeClr val="bg1"/>
                </a:solidFill>
              </a:rPr>
              <a:t>S</a:t>
            </a:r>
            <a:r>
              <a:rPr lang="de-DE" altLang="de-DE" sz="1800" dirty="0" smtClean="0">
                <a:solidFill>
                  <a:schemeClr val="bg1"/>
                </a:solidFill>
              </a:rPr>
              <a:t>cientific </a:t>
            </a:r>
            <a:r>
              <a:rPr lang="de-DE" altLang="de-DE" sz="1800" dirty="0" err="1" smtClean="0">
                <a:solidFill>
                  <a:schemeClr val="bg1"/>
                </a:solidFill>
              </a:rPr>
              <a:t>Activities</a:t>
            </a:r>
            <a:endParaRPr lang="de-DE" altLang="de-DE" sz="1800" dirty="0">
              <a:solidFill>
                <a:schemeClr val="bg1"/>
              </a:solidFill>
            </a:endParaRPr>
          </a:p>
        </p:txBody>
      </p:sp>
      <p:sp>
        <p:nvSpPr>
          <p:cNvPr id="95245" name="Oval 13"/>
          <p:cNvSpPr>
            <a:spLocks noChangeArrowheads="1"/>
          </p:cNvSpPr>
          <p:nvPr/>
        </p:nvSpPr>
        <p:spPr bwMode="auto">
          <a:xfrm>
            <a:off x="5076825" y="1628775"/>
            <a:ext cx="2879725" cy="1079500"/>
          </a:xfrm>
          <a:prstGeom prst="ellipse">
            <a:avLst/>
          </a:prstGeom>
          <a:solidFill>
            <a:srgbClr val="008000">
              <a:alpha val="87057"/>
            </a:srgbClr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e-DE" altLang="de-DE">
                <a:solidFill>
                  <a:schemeClr val="bg1"/>
                </a:solidFill>
              </a:rPr>
              <a:t>Standards,</a:t>
            </a:r>
            <a:br>
              <a:rPr lang="de-DE" altLang="de-DE">
                <a:solidFill>
                  <a:schemeClr val="bg1"/>
                </a:solidFill>
              </a:rPr>
            </a:br>
            <a:r>
              <a:rPr lang="de-DE" altLang="de-DE">
                <a:solidFill>
                  <a:schemeClr val="bg1"/>
                </a:solidFill>
              </a:rPr>
              <a:t>scientific 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43" grpId="0" animBg="1" autoUpdateAnimBg="0"/>
      <p:bldP spid="95244" grpId="0" animBg="1" autoUpdateAnimBg="0"/>
      <p:bldP spid="9524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altLang="de-DE" smtClean="0">
                <a:solidFill>
                  <a:schemeClr val="bg1"/>
                </a:solidFill>
                <a:latin typeface="Calibri" pitchFamily="34" charset="0"/>
              </a:rPr>
              <a:t> Technical Interoperability: between IT systems</a:t>
            </a:r>
          </a:p>
        </p:txBody>
      </p:sp>
      <p:sp>
        <p:nvSpPr>
          <p:cNvPr id="88067" name="Rectangle 3"/>
          <p:cNvSpPr>
            <a:spLocks noChangeArrowheads="1"/>
          </p:cNvSpPr>
          <p:nvPr/>
        </p:nvSpPr>
        <p:spPr bwMode="auto">
          <a:xfrm>
            <a:off x="5364163" y="1557338"/>
            <a:ext cx="2447925" cy="704850"/>
          </a:xfrm>
          <a:prstGeom prst="rect">
            <a:avLst/>
          </a:prstGeom>
          <a:solidFill>
            <a:schemeClr val="bg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e-DE" altLang="de-DE">
                <a:solidFill>
                  <a:schemeClr val="bg1"/>
                </a:solidFill>
              </a:rPr>
              <a:t>Technical </a:t>
            </a:r>
            <a:br>
              <a:rPr lang="de-DE" altLang="de-DE">
                <a:solidFill>
                  <a:schemeClr val="bg1"/>
                </a:solidFill>
              </a:rPr>
            </a:br>
            <a:r>
              <a:rPr lang="de-DE" altLang="de-DE">
                <a:solidFill>
                  <a:schemeClr val="bg1"/>
                </a:solidFill>
              </a:rPr>
              <a:t>Interoperabilty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827088" y="4164013"/>
            <a:ext cx="2447925" cy="704850"/>
          </a:xfrm>
          <a:prstGeom prst="rect">
            <a:avLst/>
          </a:prstGeom>
          <a:solidFill>
            <a:schemeClr val="bg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e-DE" altLang="de-DE">
                <a:solidFill>
                  <a:schemeClr val="bg1"/>
                </a:solidFill>
              </a:rPr>
              <a:t>Institutional</a:t>
            </a:r>
            <a:r>
              <a:rPr lang="de-DE" altLang="de-DE">
                <a:solidFill>
                  <a:schemeClr val="tx1"/>
                </a:solidFill>
              </a:rPr>
              <a:t> </a:t>
            </a:r>
            <a:r>
              <a:rPr lang="de-DE" altLang="de-DE">
                <a:solidFill>
                  <a:schemeClr val="bg1"/>
                </a:solidFill>
              </a:rPr>
              <a:t/>
            </a:r>
            <a:br>
              <a:rPr lang="de-DE" altLang="de-DE">
                <a:solidFill>
                  <a:schemeClr val="bg1"/>
                </a:solidFill>
              </a:rPr>
            </a:br>
            <a:r>
              <a:rPr lang="de-DE" altLang="de-DE">
                <a:solidFill>
                  <a:schemeClr val="bg1"/>
                </a:solidFill>
              </a:rPr>
              <a:t>Interoperabilty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827088" y="3300413"/>
            <a:ext cx="2447925" cy="704850"/>
          </a:xfrm>
          <a:prstGeom prst="rect">
            <a:avLst/>
          </a:prstGeom>
          <a:solidFill>
            <a:schemeClr val="bg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e-DE" altLang="de-DE">
                <a:solidFill>
                  <a:schemeClr val="bg1"/>
                </a:solidFill>
              </a:rPr>
              <a:t>Semantical</a:t>
            </a:r>
            <a:r>
              <a:rPr lang="de-DE" altLang="de-DE">
                <a:solidFill>
                  <a:schemeClr val="tx1"/>
                </a:solidFill>
              </a:rPr>
              <a:t> </a:t>
            </a:r>
            <a:br>
              <a:rPr lang="de-DE" altLang="de-DE">
                <a:solidFill>
                  <a:schemeClr val="tx1"/>
                </a:solidFill>
              </a:rPr>
            </a:br>
            <a:r>
              <a:rPr lang="de-DE" altLang="de-DE">
                <a:solidFill>
                  <a:schemeClr val="bg1"/>
                </a:solidFill>
              </a:rPr>
              <a:t>Interoperabilty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827088" y="5029200"/>
            <a:ext cx="2447925" cy="704850"/>
          </a:xfrm>
          <a:prstGeom prst="rect">
            <a:avLst/>
          </a:prstGeom>
          <a:solidFill>
            <a:schemeClr val="bg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e-DE" altLang="de-DE">
                <a:solidFill>
                  <a:schemeClr val="bg1"/>
                </a:solidFill>
              </a:rPr>
              <a:t>Political  </a:t>
            </a:r>
            <a:br>
              <a:rPr lang="de-DE" altLang="de-DE">
                <a:solidFill>
                  <a:schemeClr val="bg1"/>
                </a:solidFill>
              </a:rPr>
            </a:br>
            <a:r>
              <a:rPr lang="de-DE" altLang="de-DE">
                <a:solidFill>
                  <a:schemeClr val="bg1"/>
                </a:solidFill>
              </a:rPr>
              <a:t>Interoperabilty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827088" y="2436813"/>
            <a:ext cx="2447925" cy="704850"/>
          </a:xfrm>
          <a:prstGeom prst="rect">
            <a:avLst/>
          </a:prstGeom>
          <a:solidFill>
            <a:schemeClr val="bg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e-DE" altLang="de-DE">
                <a:solidFill>
                  <a:schemeClr val="bg1"/>
                </a:solidFill>
              </a:rPr>
              <a:t>Personal  </a:t>
            </a:r>
            <a:br>
              <a:rPr lang="de-DE" altLang="de-DE">
                <a:solidFill>
                  <a:schemeClr val="bg1"/>
                </a:solidFill>
              </a:rPr>
            </a:br>
            <a:r>
              <a:rPr lang="de-DE" altLang="de-DE">
                <a:solidFill>
                  <a:schemeClr val="bg1"/>
                </a:solidFill>
              </a:rPr>
              <a:t>Interoperabilty</a:t>
            </a:r>
          </a:p>
        </p:txBody>
      </p:sp>
      <p:grpSp>
        <p:nvGrpSpPr>
          <p:cNvPr id="88096" name="Group 32"/>
          <p:cNvGrpSpPr>
            <a:grpSpLocks/>
          </p:cNvGrpSpPr>
          <p:nvPr/>
        </p:nvGrpSpPr>
        <p:grpSpPr bwMode="auto">
          <a:xfrm>
            <a:off x="5364163" y="2420938"/>
            <a:ext cx="2447925" cy="1152525"/>
            <a:chOff x="3379" y="1525"/>
            <a:chExt cx="1542" cy="726"/>
          </a:xfrm>
        </p:grpSpPr>
        <p:sp>
          <p:nvSpPr>
            <p:cNvPr id="10253" name="Rectangle 8"/>
            <p:cNvSpPr>
              <a:spLocks noChangeArrowheads="1"/>
            </p:cNvSpPr>
            <p:nvPr/>
          </p:nvSpPr>
          <p:spPr bwMode="auto">
            <a:xfrm>
              <a:off x="3379" y="1525"/>
              <a:ext cx="1542" cy="317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35000"/>
                </a:spcBef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de-DE" altLang="de-DE">
                  <a:solidFill>
                    <a:schemeClr val="bg1"/>
                  </a:solidFill>
                </a:rPr>
                <a:t>Internatioal  Standards</a:t>
              </a:r>
            </a:p>
          </p:txBody>
        </p:sp>
        <p:sp>
          <p:nvSpPr>
            <p:cNvPr id="10254" name="Rectangle 9"/>
            <p:cNvSpPr>
              <a:spLocks noChangeArrowheads="1"/>
            </p:cNvSpPr>
            <p:nvPr/>
          </p:nvSpPr>
          <p:spPr bwMode="auto">
            <a:xfrm>
              <a:off x="3379" y="1934"/>
              <a:ext cx="1542" cy="317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35000"/>
                </a:spcBef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de-DE" altLang="de-DE">
                  <a:solidFill>
                    <a:schemeClr val="bg1"/>
                  </a:solidFill>
                </a:rPr>
                <a:t>OGC, W3C, ISO &amp; others</a:t>
              </a:r>
            </a:p>
          </p:txBody>
        </p:sp>
      </p:grpSp>
      <p:sp>
        <p:nvSpPr>
          <p:cNvPr id="10249" name="Rectangle 28"/>
          <p:cNvSpPr>
            <a:spLocks noGrp="1" noChangeArrowheads="1"/>
          </p:cNvSpPr>
          <p:nvPr>
            <p:ph type="body" idx="4294967295"/>
          </p:nvPr>
        </p:nvSpPr>
        <p:spPr>
          <a:xfrm>
            <a:off x="5219700" y="4078288"/>
            <a:ext cx="3313113" cy="1584325"/>
          </a:xfrm>
          <a:noFill/>
        </p:spPr>
        <p:txBody>
          <a:bodyPr/>
          <a:lstStyle/>
          <a:p>
            <a:r>
              <a:rPr lang="de-DE" altLang="de-DE" sz="1800" smtClean="0">
                <a:solidFill>
                  <a:schemeClr val="bg1"/>
                </a:solidFill>
              </a:rPr>
              <a:t>Standards evolved in many years, often in consensus driven processes</a:t>
            </a:r>
          </a:p>
          <a:p>
            <a:r>
              <a:rPr lang="de-DE" altLang="de-DE" sz="1800" smtClean="0">
                <a:solidFill>
                  <a:schemeClr val="bg1"/>
                </a:solidFill>
              </a:rPr>
              <a:t>well established</a:t>
            </a:r>
          </a:p>
          <a:p>
            <a:endParaRPr lang="de-DE" altLang="de-DE" sz="1800" smtClean="0">
              <a:solidFill>
                <a:schemeClr val="bg1"/>
              </a:solidFill>
            </a:endParaRPr>
          </a:p>
        </p:txBody>
      </p:sp>
      <p:sp>
        <p:nvSpPr>
          <p:cNvPr id="88093" name="Oval 29"/>
          <p:cNvSpPr>
            <a:spLocks noChangeArrowheads="1"/>
          </p:cNvSpPr>
          <p:nvPr/>
        </p:nvSpPr>
        <p:spPr bwMode="auto">
          <a:xfrm>
            <a:off x="2124075" y="3573463"/>
            <a:ext cx="3240088" cy="2206625"/>
          </a:xfrm>
          <a:prstGeom prst="ellipse">
            <a:avLst/>
          </a:prstGeom>
          <a:solidFill>
            <a:srgbClr val="CC0000">
              <a:alpha val="87057"/>
            </a:srgbClr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304800" indent="-304800">
              <a:defRPr sz="1600">
                <a:solidFill>
                  <a:schemeClr val="tx1"/>
                </a:solidFill>
                <a:latin typeface="Calibri" pitchFamily="34" charset="0"/>
              </a:defRPr>
            </a:lvl1pPr>
            <a:lvl2pPr marL="762000" indent="-304800"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219200" indent="-304800"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76400" indent="-304800"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133600" indent="-304800"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90800" indent="-3048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3048000" indent="-3048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505200" indent="-3048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962400" indent="-3048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Tx/>
              <a:buAutoNum type="arabicPeriod"/>
            </a:pPr>
            <a:r>
              <a:rPr lang="de-DE" altLang="de-DE">
                <a:solidFill>
                  <a:schemeClr val="bg1"/>
                </a:solidFill>
              </a:rPr>
              <a:t>Awareness,</a:t>
            </a:r>
          </a:p>
          <a:p>
            <a:pPr>
              <a:buFontTx/>
              <a:buAutoNum type="arabicPeriod"/>
            </a:pPr>
            <a:r>
              <a:rPr lang="de-DE" altLang="de-DE">
                <a:solidFill>
                  <a:schemeClr val="bg1"/>
                </a:solidFill>
              </a:rPr>
              <a:t>Capacity building,</a:t>
            </a:r>
          </a:p>
          <a:p>
            <a:pPr>
              <a:buFontTx/>
              <a:buAutoNum type="arabicPeriod"/>
            </a:pPr>
            <a:r>
              <a:rPr lang="de-DE" altLang="de-DE">
                <a:solidFill>
                  <a:schemeClr val="bg1"/>
                </a:solidFill>
              </a:rPr>
              <a:t>Education</a:t>
            </a:r>
          </a:p>
          <a:p>
            <a:pPr>
              <a:buFontTx/>
              <a:buAutoNum type="arabicPeriod"/>
            </a:pPr>
            <a:r>
              <a:rPr lang="de-DE" altLang="de-DE">
                <a:solidFill>
                  <a:schemeClr val="bg1"/>
                </a:solidFill>
              </a:rPr>
              <a:t>Contribution</a:t>
            </a:r>
          </a:p>
        </p:txBody>
      </p:sp>
      <p:sp>
        <p:nvSpPr>
          <p:cNvPr id="88094" name="Oval 30"/>
          <p:cNvSpPr>
            <a:spLocks noChangeArrowheads="1"/>
          </p:cNvSpPr>
          <p:nvPr/>
        </p:nvSpPr>
        <p:spPr bwMode="auto">
          <a:xfrm>
            <a:off x="6084888" y="5013325"/>
            <a:ext cx="2808287" cy="1271588"/>
          </a:xfrm>
          <a:prstGeom prst="ellipse">
            <a:avLst/>
          </a:prstGeom>
          <a:solidFill>
            <a:srgbClr val="000080">
              <a:alpha val="87057"/>
            </a:srgbClr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e-DE" altLang="de-DE" sz="1800" dirty="0" err="1" smtClean="0">
                <a:solidFill>
                  <a:schemeClr val="bg1"/>
                </a:solidFill>
              </a:rPr>
              <a:t>Presentations</a:t>
            </a:r>
            <a:r>
              <a:rPr lang="de-DE" altLang="de-DE" sz="1800" dirty="0">
                <a:solidFill>
                  <a:schemeClr val="bg1"/>
                </a:solidFill>
              </a:rPr>
              <a:t>,</a:t>
            </a:r>
            <a:br>
              <a:rPr lang="de-DE" altLang="de-DE" sz="1800" dirty="0">
                <a:solidFill>
                  <a:schemeClr val="bg1"/>
                </a:solidFill>
              </a:rPr>
            </a:br>
            <a:r>
              <a:rPr lang="de-DE" altLang="de-DE" sz="1800" dirty="0" err="1" smtClean="0">
                <a:solidFill>
                  <a:schemeClr val="bg1"/>
                </a:solidFill>
              </a:rPr>
              <a:t>workshops</a:t>
            </a:r>
            <a:r>
              <a:rPr lang="de-DE" altLang="de-DE" sz="1800" dirty="0" smtClean="0">
                <a:solidFill>
                  <a:schemeClr val="bg1"/>
                </a:solidFill>
              </a:rPr>
              <a:t>, </a:t>
            </a:r>
            <a:r>
              <a:rPr lang="de-DE" altLang="de-DE" sz="1800" dirty="0" err="1" smtClean="0">
                <a:solidFill>
                  <a:schemeClr val="bg1"/>
                </a:solidFill>
              </a:rPr>
              <a:t>education</a:t>
            </a:r>
            <a:endParaRPr lang="de-DE" altLang="de-DE" sz="1800" dirty="0">
              <a:solidFill>
                <a:schemeClr val="bg1"/>
              </a:solidFill>
            </a:endParaRPr>
          </a:p>
        </p:txBody>
      </p:sp>
      <p:sp>
        <p:nvSpPr>
          <p:cNvPr id="88095" name="Oval 31"/>
          <p:cNvSpPr>
            <a:spLocks noChangeArrowheads="1"/>
          </p:cNvSpPr>
          <p:nvPr/>
        </p:nvSpPr>
        <p:spPr bwMode="auto">
          <a:xfrm>
            <a:off x="323850" y="2060848"/>
            <a:ext cx="3171825" cy="1515790"/>
          </a:xfrm>
          <a:prstGeom prst="ellipse">
            <a:avLst/>
          </a:prstGeom>
          <a:solidFill>
            <a:srgbClr val="008000">
              <a:alpha val="87057"/>
            </a:srgbClr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de-DE" altLang="de-DE" dirty="0">
                <a:solidFill>
                  <a:schemeClr val="bg1"/>
                </a:solidFill>
              </a:rPr>
              <a:t>HTTP, XML, </a:t>
            </a:r>
            <a:r>
              <a:rPr lang="de-DE" altLang="de-DE" dirty="0" smtClean="0">
                <a:solidFill>
                  <a:schemeClr val="bg1"/>
                </a:solidFill>
              </a:rPr>
              <a:t>JavaScript, AJAX,  SOAP, WMS</a:t>
            </a:r>
            <a:r>
              <a:rPr lang="de-DE" altLang="de-DE" dirty="0">
                <a:solidFill>
                  <a:schemeClr val="bg1"/>
                </a:solidFill>
              </a:rPr>
              <a:t>, WFS, WCS, WPS</a:t>
            </a:r>
            <a:r>
              <a:rPr lang="de-DE" altLang="de-DE" dirty="0" smtClean="0">
                <a:solidFill>
                  <a:schemeClr val="bg1"/>
                </a:solidFill>
              </a:rPr>
              <a:t>,, </a:t>
            </a:r>
            <a:r>
              <a:rPr lang="de-DE" altLang="de-DE" dirty="0">
                <a:solidFill>
                  <a:schemeClr val="bg1"/>
                </a:solidFill>
              </a:rPr>
              <a:t>GML, KML, </a:t>
            </a:r>
            <a:r>
              <a:rPr lang="de-DE" altLang="de-DE" dirty="0" smtClean="0">
                <a:solidFill>
                  <a:schemeClr val="bg1"/>
                </a:solidFill>
              </a:rPr>
              <a:t>…</a:t>
            </a:r>
            <a:endParaRPr lang="de-DE" altLang="de-D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4098 0.00093 L 0.00017 0.00093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880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4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animBg="1"/>
      <p:bldP spid="88093" grpId="0" animBg="1" autoUpdateAnimBg="0"/>
      <p:bldP spid="88094" grpId="0" animBg="1" autoUpdateAnimBg="0"/>
      <p:bldP spid="8809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668338" y="1052513"/>
            <a:ext cx="8135937" cy="4824412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altLang="de-DE" smtClean="0">
              <a:solidFill>
                <a:schemeClr val="bg1"/>
              </a:solidFill>
            </a:endParaRPr>
          </a:p>
        </p:txBody>
      </p:sp>
      <p:grpSp>
        <p:nvGrpSpPr>
          <p:cNvPr id="13315" name="Group 5"/>
          <p:cNvGrpSpPr>
            <a:grpSpLocks/>
          </p:cNvGrpSpPr>
          <p:nvPr/>
        </p:nvGrpSpPr>
        <p:grpSpPr bwMode="auto">
          <a:xfrm>
            <a:off x="307975" y="836613"/>
            <a:ext cx="8656638" cy="5326062"/>
            <a:chOff x="144" y="528"/>
            <a:chExt cx="5692" cy="3456"/>
          </a:xfrm>
        </p:grpSpPr>
        <p:grpSp>
          <p:nvGrpSpPr>
            <p:cNvPr id="13317" name="Group 6"/>
            <p:cNvGrpSpPr>
              <a:grpSpLocks/>
            </p:cNvGrpSpPr>
            <p:nvPr/>
          </p:nvGrpSpPr>
          <p:grpSpPr bwMode="auto">
            <a:xfrm>
              <a:off x="2532" y="2544"/>
              <a:ext cx="2268" cy="1431"/>
              <a:chOff x="2532" y="2544"/>
              <a:chExt cx="2268" cy="1431"/>
            </a:xfrm>
          </p:grpSpPr>
          <p:grpSp>
            <p:nvGrpSpPr>
              <p:cNvPr id="13360" name="Group 7"/>
              <p:cNvGrpSpPr>
                <a:grpSpLocks/>
              </p:cNvGrpSpPr>
              <p:nvPr/>
            </p:nvGrpSpPr>
            <p:grpSpPr bwMode="auto">
              <a:xfrm>
                <a:off x="2532" y="2589"/>
                <a:ext cx="1632" cy="1296"/>
                <a:chOff x="2496" y="2544"/>
                <a:chExt cx="1632" cy="1296"/>
              </a:xfrm>
            </p:grpSpPr>
            <p:sp>
              <p:nvSpPr>
                <p:cNvPr id="13365" name="Oval 8"/>
                <p:cNvSpPr>
                  <a:spLocks noChangeArrowheads="1"/>
                </p:cNvSpPr>
                <p:nvPr/>
              </p:nvSpPr>
              <p:spPr bwMode="auto">
                <a:xfrm>
                  <a:off x="2496" y="2544"/>
                  <a:ext cx="1632" cy="12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35000"/>
                    </a:spcBef>
                    <a:buChar char="•"/>
                    <a:defRPr sz="1600">
                      <a:solidFill>
                        <a:srgbClr val="D9D9D9"/>
                      </a:solidFill>
                      <a:latin typeface="Calibri" pitchFamily="34" charset="0"/>
                    </a:defRPr>
                  </a:lvl1pPr>
                  <a:lvl2pPr marL="742950" indent="-285750">
                    <a:spcBef>
                      <a:spcPct val="35000"/>
                    </a:spcBef>
                    <a:buChar char="–"/>
                    <a:defRPr sz="1600">
                      <a:solidFill>
                        <a:srgbClr val="D9D9D9"/>
                      </a:solidFill>
                      <a:latin typeface="Calibri" pitchFamily="34" charset="0"/>
                    </a:defRPr>
                  </a:lvl2pPr>
                  <a:lvl3pPr marL="1143000" indent="-228600">
                    <a:spcBef>
                      <a:spcPct val="35000"/>
                    </a:spcBef>
                    <a:buChar char="•"/>
                    <a:defRPr sz="1600">
                      <a:solidFill>
                        <a:srgbClr val="D9D9D9"/>
                      </a:solidFill>
                      <a:latin typeface="Calibri" pitchFamily="34" charset="0"/>
                    </a:defRPr>
                  </a:lvl3pPr>
                  <a:lvl4pPr marL="1600200" indent="-228600">
                    <a:spcBef>
                      <a:spcPct val="35000"/>
                    </a:spcBef>
                    <a:buChar char="–"/>
                    <a:defRPr sz="1600">
                      <a:solidFill>
                        <a:srgbClr val="D9D9D9"/>
                      </a:solidFill>
                      <a:latin typeface="Calibri" pitchFamily="34" charset="0"/>
                    </a:defRPr>
                  </a:lvl4pPr>
                  <a:lvl5pPr marL="2057400" indent="-228600">
                    <a:spcBef>
                      <a:spcPct val="35000"/>
                    </a:spcBef>
                    <a:buChar char="»"/>
                    <a:defRPr sz="1600">
                      <a:solidFill>
                        <a:srgbClr val="D9D9D9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35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rgbClr val="D9D9D9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35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rgbClr val="D9D9D9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35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rgbClr val="D9D9D9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35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rgbClr val="D9D9D9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Tx/>
                    <a:buNone/>
                  </a:pPr>
                  <a:endParaRPr lang="de-AT" altLang="de-DE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366" name="Oval 9"/>
                <p:cNvSpPr>
                  <a:spLocks noChangeArrowheads="1"/>
                </p:cNvSpPr>
                <p:nvPr/>
              </p:nvSpPr>
              <p:spPr bwMode="auto">
                <a:xfrm>
                  <a:off x="2592" y="2640"/>
                  <a:ext cx="1440" cy="1104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35000"/>
                    </a:spcBef>
                    <a:buChar char="•"/>
                    <a:defRPr sz="1600">
                      <a:solidFill>
                        <a:srgbClr val="D9D9D9"/>
                      </a:solidFill>
                      <a:latin typeface="Calibri" pitchFamily="34" charset="0"/>
                    </a:defRPr>
                  </a:lvl1pPr>
                  <a:lvl2pPr marL="742950" indent="-285750">
                    <a:spcBef>
                      <a:spcPct val="35000"/>
                    </a:spcBef>
                    <a:buChar char="–"/>
                    <a:defRPr sz="1600">
                      <a:solidFill>
                        <a:srgbClr val="D9D9D9"/>
                      </a:solidFill>
                      <a:latin typeface="Calibri" pitchFamily="34" charset="0"/>
                    </a:defRPr>
                  </a:lvl2pPr>
                  <a:lvl3pPr marL="1143000" indent="-228600">
                    <a:spcBef>
                      <a:spcPct val="35000"/>
                    </a:spcBef>
                    <a:buChar char="•"/>
                    <a:defRPr sz="1600">
                      <a:solidFill>
                        <a:srgbClr val="D9D9D9"/>
                      </a:solidFill>
                      <a:latin typeface="Calibri" pitchFamily="34" charset="0"/>
                    </a:defRPr>
                  </a:lvl3pPr>
                  <a:lvl4pPr marL="1600200" indent="-228600">
                    <a:spcBef>
                      <a:spcPct val="35000"/>
                    </a:spcBef>
                    <a:buChar char="–"/>
                    <a:defRPr sz="1600">
                      <a:solidFill>
                        <a:srgbClr val="D9D9D9"/>
                      </a:solidFill>
                      <a:latin typeface="Calibri" pitchFamily="34" charset="0"/>
                    </a:defRPr>
                  </a:lvl4pPr>
                  <a:lvl5pPr marL="2057400" indent="-228600">
                    <a:spcBef>
                      <a:spcPct val="35000"/>
                    </a:spcBef>
                    <a:buChar char="»"/>
                    <a:defRPr sz="1600">
                      <a:solidFill>
                        <a:srgbClr val="D9D9D9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35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rgbClr val="D9D9D9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35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rgbClr val="D9D9D9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35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rgbClr val="D9D9D9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35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rgbClr val="D9D9D9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Tx/>
                    <a:buNone/>
                  </a:pPr>
                  <a:endParaRPr lang="de-AT" altLang="de-DE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3361" name="AutoShape 10"/>
              <p:cNvSpPr>
                <a:spLocks/>
              </p:cNvSpPr>
              <p:nvPr/>
            </p:nvSpPr>
            <p:spPr bwMode="auto">
              <a:xfrm>
                <a:off x="4608" y="2544"/>
                <a:ext cx="192" cy="1248"/>
              </a:xfrm>
              <a:prstGeom prst="leftBrace">
                <a:avLst>
                  <a:gd name="adj1" fmla="val 54167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35000"/>
                  </a:spcBef>
                  <a:buChar char="•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35000"/>
                  </a:spcBef>
                  <a:buChar char="–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35000"/>
                  </a:spcBef>
                  <a:buChar char="•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35000"/>
                  </a:spcBef>
                  <a:buChar char="–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35000"/>
                  </a:spcBef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endParaRPr lang="de-AT" altLang="de-DE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3362" name="Group 11"/>
              <p:cNvGrpSpPr>
                <a:grpSpLocks/>
              </p:cNvGrpSpPr>
              <p:nvPr/>
            </p:nvGrpSpPr>
            <p:grpSpPr bwMode="auto">
              <a:xfrm>
                <a:off x="3888" y="3168"/>
                <a:ext cx="826" cy="807"/>
                <a:chOff x="3888" y="3168"/>
                <a:chExt cx="826" cy="807"/>
              </a:xfrm>
            </p:grpSpPr>
            <p:sp>
              <p:nvSpPr>
                <p:cNvPr id="13363" name="Line 12"/>
                <p:cNvSpPr>
                  <a:spLocks noChangeShapeType="1"/>
                </p:cNvSpPr>
                <p:nvPr/>
              </p:nvSpPr>
              <p:spPr bwMode="auto">
                <a:xfrm flipH="1">
                  <a:off x="3888" y="3168"/>
                  <a:ext cx="720" cy="0"/>
                </a:xfrm>
                <a:prstGeom prst="line">
                  <a:avLst/>
                </a:prstGeom>
                <a:noFill/>
                <a:ln w="57150">
                  <a:solidFill>
                    <a:srgbClr val="B2B2B2"/>
                  </a:solidFill>
                  <a:round/>
                  <a:headEnd type="triangl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3364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3936" y="3216"/>
                  <a:ext cx="778" cy="75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35000"/>
                    </a:spcBef>
                    <a:buChar char="•"/>
                    <a:defRPr sz="1600">
                      <a:solidFill>
                        <a:srgbClr val="D9D9D9"/>
                      </a:solidFill>
                      <a:latin typeface="Calibri" pitchFamily="34" charset="0"/>
                    </a:defRPr>
                  </a:lvl1pPr>
                  <a:lvl2pPr marL="742950" indent="-285750">
                    <a:spcBef>
                      <a:spcPct val="35000"/>
                    </a:spcBef>
                    <a:buChar char="–"/>
                    <a:defRPr sz="1600">
                      <a:solidFill>
                        <a:srgbClr val="D9D9D9"/>
                      </a:solidFill>
                      <a:latin typeface="Calibri" pitchFamily="34" charset="0"/>
                    </a:defRPr>
                  </a:lvl2pPr>
                  <a:lvl3pPr marL="1143000" indent="-228600">
                    <a:spcBef>
                      <a:spcPct val="35000"/>
                    </a:spcBef>
                    <a:buChar char="•"/>
                    <a:defRPr sz="1600">
                      <a:solidFill>
                        <a:srgbClr val="D9D9D9"/>
                      </a:solidFill>
                      <a:latin typeface="Calibri" pitchFamily="34" charset="0"/>
                    </a:defRPr>
                  </a:lvl3pPr>
                  <a:lvl4pPr marL="1600200" indent="-228600">
                    <a:spcBef>
                      <a:spcPct val="35000"/>
                    </a:spcBef>
                    <a:buChar char="–"/>
                    <a:defRPr sz="1600">
                      <a:solidFill>
                        <a:srgbClr val="D9D9D9"/>
                      </a:solidFill>
                      <a:latin typeface="Calibri" pitchFamily="34" charset="0"/>
                    </a:defRPr>
                  </a:lvl4pPr>
                  <a:lvl5pPr marL="2057400" indent="-228600">
                    <a:spcBef>
                      <a:spcPct val="35000"/>
                    </a:spcBef>
                    <a:buChar char="»"/>
                    <a:defRPr sz="1600">
                      <a:solidFill>
                        <a:srgbClr val="D9D9D9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35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rgbClr val="D9D9D9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35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rgbClr val="D9D9D9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35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rgbClr val="D9D9D9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35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rgbClr val="D9D9D9"/>
                      </a:solidFill>
                      <a:latin typeface="Calibri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de-DE" sz="1400" dirty="0">
                      <a:solidFill>
                        <a:schemeClr val="bg1"/>
                      </a:solidFill>
                      <a:latin typeface="Arial" charset="0"/>
                    </a:rPr>
                    <a:t>Establish definition of and terms of engagement in </a:t>
                  </a:r>
                  <a:r>
                    <a:rPr lang="en-US" altLang="de-DE" sz="1400" dirty="0" smtClean="0">
                      <a:solidFill>
                        <a:schemeClr val="bg1"/>
                      </a:solidFill>
                      <a:latin typeface="Arial" charset="0"/>
                    </a:rPr>
                    <a:t>SDI</a:t>
                  </a:r>
                  <a:endParaRPr lang="en-US" altLang="de-DE" sz="1400" dirty="0">
                    <a:solidFill>
                      <a:schemeClr val="bg1"/>
                    </a:solidFill>
                    <a:latin typeface="Arial" charset="0"/>
                  </a:endParaRPr>
                </a:p>
              </p:txBody>
            </p:sp>
          </p:grpSp>
        </p:grpSp>
        <p:grpSp>
          <p:nvGrpSpPr>
            <p:cNvPr id="13318" name="Group 14"/>
            <p:cNvGrpSpPr>
              <a:grpSpLocks/>
            </p:cNvGrpSpPr>
            <p:nvPr/>
          </p:nvGrpSpPr>
          <p:grpSpPr bwMode="auto">
            <a:xfrm>
              <a:off x="1641" y="1056"/>
              <a:ext cx="3081" cy="2352"/>
              <a:chOff x="1641" y="1056"/>
              <a:chExt cx="3081" cy="2352"/>
            </a:xfrm>
          </p:grpSpPr>
          <p:sp>
            <p:nvSpPr>
              <p:cNvPr id="13356" name="AutoShape 15"/>
              <p:cNvSpPr>
                <a:spLocks noChangeArrowheads="1"/>
              </p:cNvSpPr>
              <p:nvPr/>
            </p:nvSpPr>
            <p:spPr bwMode="auto">
              <a:xfrm>
                <a:off x="3072" y="1056"/>
                <a:ext cx="432" cy="1680"/>
              </a:xfrm>
              <a:prstGeom prst="downArrow">
                <a:avLst>
                  <a:gd name="adj1" fmla="val 50000"/>
                  <a:gd name="adj2" fmla="val 97222"/>
                </a:avLst>
              </a:prstGeom>
              <a:solidFill>
                <a:srgbClr val="33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35000"/>
                  </a:spcBef>
                  <a:buChar char="•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35000"/>
                  </a:spcBef>
                  <a:buChar char="–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35000"/>
                  </a:spcBef>
                  <a:buChar char="•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35000"/>
                  </a:spcBef>
                  <a:buChar char="–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35000"/>
                  </a:spcBef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endParaRPr lang="de-AT" altLang="de-DE">
                  <a:solidFill>
                    <a:schemeClr val="tx1"/>
                  </a:solidFill>
                </a:endParaRPr>
              </a:p>
            </p:txBody>
          </p:sp>
          <p:sp>
            <p:nvSpPr>
              <p:cNvPr id="13357" name="AutoShape 16"/>
              <p:cNvSpPr>
                <a:spLocks noChangeArrowheads="1"/>
              </p:cNvSpPr>
              <p:nvPr/>
            </p:nvSpPr>
            <p:spPr bwMode="auto">
              <a:xfrm rot="2832680">
                <a:off x="3988" y="1933"/>
                <a:ext cx="432" cy="1036"/>
              </a:xfrm>
              <a:prstGeom prst="downArrow">
                <a:avLst>
                  <a:gd name="adj1" fmla="val 50000"/>
                  <a:gd name="adj2" fmla="val 59954"/>
                </a:avLst>
              </a:prstGeom>
              <a:solidFill>
                <a:srgbClr val="33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35000"/>
                  </a:spcBef>
                  <a:buChar char="•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35000"/>
                  </a:spcBef>
                  <a:buChar char="–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35000"/>
                  </a:spcBef>
                  <a:buChar char="•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35000"/>
                  </a:spcBef>
                  <a:buChar char="–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35000"/>
                  </a:spcBef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endParaRPr lang="de-AT" altLang="de-DE">
                  <a:solidFill>
                    <a:schemeClr val="tx1"/>
                  </a:solidFill>
                </a:endParaRPr>
              </a:p>
            </p:txBody>
          </p:sp>
          <p:sp>
            <p:nvSpPr>
              <p:cNvPr id="13358" name="AutoShape 17"/>
              <p:cNvSpPr>
                <a:spLocks noChangeArrowheads="1"/>
              </p:cNvSpPr>
              <p:nvPr/>
            </p:nvSpPr>
            <p:spPr bwMode="auto">
              <a:xfrm rot="-3011721">
                <a:off x="2097" y="1811"/>
                <a:ext cx="432" cy="1344"/>
              </a:xfrm>
              <a:prstGeom prst="downArrow">
                <a:avLst>
                  <a:gd name="adj1" fmla="val 50000"/>
                  <a:gd name="adj2" fmla="val 77778"/>
                </a:avLst>
              </a:prstGeom>
              <a:solidFill>
                <a:srgbClr val="33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35000"/>
                  </a:spcBef>
                  <a:buChar char="•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35000"/>
                  </a:spcBef>
                  <a:buChar char="–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35000"/>
                  </a:spcBef>
                  <a:buChar char="•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35000"/>
                  </a:spcBef>
                  <a:buChar char="–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35000"/>
                  </a:spcBef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endParaRPr lang="de-AT" altLang="de-DE">
                  <a:solidFill>
                    <a:schemeClr val="tx1"/>
                  </a:solidFill>
                </a:endParaRPr>
              </a:p>
            </p:txBody>
          </p:sp>
          <p:sp>
            <p:nvSpPr>
              <p:cNvPr id="13359" name="AutoShape 18"/>
              <p:cNvSpPr>
                <a:spLocks noChangeArrowheads="1"/>
              </p:cNvSpPr>
              <p:nvPr/>
            </p:nvSpPr>
            <p:spPr bwMode="auto">
              <a:xfrm>
                <a:off x="1776" y="2976"/>
                <a:ext cx="912" cy="432"/>
              </a:xfrm>
              <a:prstGeom prst="rightArrow">
                <a:avLst>
                  <a:gd name="adj1" fmla="val 50000"/>
                  <a:gd name="adj2" fmla="val 52778"/>
                </a:avLst>
              </a:prstGeom>
              <a:solidFill>
                <a:srgbClr val="33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35000"/>
                  </a:spcBef>
                  <a:buChar char="•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35000"/>
                  </a:spcBef>
                  <a:buChar char="–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35000"/>
                  </a:spcBef>
                  <a:buChar char="•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35000"/>
                  </a:spcBef>
                  <a:buChar char="–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35000"/>
                  </a:spcBef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endParaRPr lang="de-AT" altLang="de-DE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3319" name="Oval 19"/>
            <p:cNvSpPr>
              <a:spLocks noChangeArrowheads="1"/>
            </p:cNvSpPr>
            <p:nvPr/>
          </p:nvSpPr>
          <p:spPr bwMode="auto">
            <a:xfrm>
              <a:off x="144" y="576"/>
              <a:ext cx="1968" cy="1536"/>
            </a:xfrm>
            <a:prstGeom prst="ellipse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35000"/>
                </a:spcBef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de-DE" altLang="de-DE" sz="180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13320" name="Rectangle 20"/>
            <p:cNvSpPr>
              <a:spLocks noChangeArrowheads="1"/>
            </p:cNvSpPr>
            <p:nvPr/>
          </p:nvSpPr>
          <p:spPr bwMode="auto">
            <a:xfrm>
              <a:off x="720" y="720"/>
              <a:ext cx="816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35000"/>
                </a:spcBef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de-DE" sz="1800">
                  <a:solidFill>
                    <a:schemeClr val="bg1"/>
                  </a:solidFill>
                  <a:latin typeface="Arial" charset="0"/>
                </a:rPr>
                <a:t>ISO</a:t>
              </a:r>
            </a:p>
          </p:txBody>
        </p:sp>
        <p:sp>
          <p:nvSpPr>
            <p:cNvPr id="13321" name="Rectangle 21"/>
            <p:cNvSpPr>
              <a:spLocks noChangeArrowheads="1"/>
            </p:cNvSpPr>
            <p:nvPr/>
          </p:nvSpPr>
          <p:spPr bwMode="auto">
            <a:xfrm>
              <a:off x="240" y="1248"/>
              <a:ext cx="720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35000"/>
                </a:spcBef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de-DE" sz="1800">
                  <a:solidFill>
                    <a:schemeClr val="bg1"/>
                  </a:solidFill>
                  <a:latin typeface="Arial" charset="0"/>
                </a:rPr>
                <a:t>TC 211</a:t>
              </a:r>
            </a:p>
          </p:txBody>
        </p:sp>
        <p:sp>
          <p:nvSpPr>
            <p:cNvPr id="13322" name="Rectangle 22"/>
            <p:cNvSpPr>
              <a:spLocks noChangeArrowheads="1"/>
            </p:cNvSpPr>
            <p:nvPr/>
          </p:nvSpPr>
          <p:spPr bwMode="auto">
            <a:xfrm>
              <a:off x="1296" y="1248"/>
              <a:ext cx="720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35000"/>
                </a:spcBef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de-DE" sz="1800">
                  <a:solidFill>
                    <a:schemeClr val="bg1"/>
                  </a:solidFill>
                  <a:latin typeface="Arial" charset="0"/>
                </a:rPr>
                <a:t>TC 204</a:t>
              </a:r>
            </a:p>
          </p:txBody>
        </p:sp>
        <p:sp>
          <p:nvSpPr>
            <p:cNvPr id="13323" name="Rectangle 23"/>
            <p:cNvSpPr>
              <a:spLocks noChangeArrowheads="1"/>
            </p:cNvSpPr>
            <p:nvPr/>
          </p:nvSpPr>
          <p:spPr bwMode="auto">
            <a:xfrm>
              <a:off x="768" y="1680"/>
              <a:ext cx="720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35000"/>
                </a:spcBef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de-DE" sz="1800">
                  <a:solidFill>
                    <a:schemeClr val="bg1"/>
                  </a:solidFill>
                  <a:latin typeface="Arial" charset="0"/>
                </a:rPr>
                <a:t>JTC-1</a:t>
              </a:r>
            </a:p>
          </p:txBody>
        </p:sp>
        <p:cxnSp>
          <p:nvCxnSpPr>
            <p:cNvPr id="13324" name="AutoShape 24"/>
            <p:cNvCxnSpPr>
              <a:cxnSpLocks noChangeShapeType="1"/>
              <a:stCxn id="13320" idx="2"/>
              <a:endCxn id="13321" idx="0"/>
            </p:cNvCxnSpPr>
            <p:nvPr/>
          </p:nvCxnSpPr>
          <p:spPr bwMode="auto">
            <a:xfrm rot="5400000">
              <a:off x="744" y="864"/>
              <a:ext cx="240" cy="528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325" name="AutoShape 25"/>
            <p:cNvCxnSpPr>
              <a:cxnSpLocks noChangeShapeType="1"/>
              <a:stCxn id="13320" idx="2"/>
              <a:endCxn id="13322" idx="0"/>
            </p:cNvCxnSpPr>
            <p:nvPr/>
          </p:nvCxnSpPr>
          <p:spPr bwMode="auto">
            <a:xfrm rot="16200000" flipH="1">
              <a:off x="1272" y="864"/>
              <a:ext cx="240" cy="528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326" name="AutoShape 26"/>
            <p:cNvCxnSpPr>
              <a:cxnSpLocks noChangeShapeType="1"/>
              <a:stCxn id="13320" idx="2"/>
              <a:endCxn id="13323" idx="0"/>
            </p:cNvCxnSpPr>
            <p:nvPr/>
          </p:nvCxnSpPr>
          <p:spPr bwMode="auto">
            <a:xfrm rot="5400000">
              <a:off x="792" y="1344"/>
              <a:ext cx="67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3327" name="Group 27"/>
            <p:cNvGrpSpPr>
              <a:grpSpLocks/>
            </p:cNvGrpSpPr>
            <p:nvPr/>
          </p:nvGrpSpPr>
          <p:grpSpPr bwMode="auto">
            <a:xfrm>
              <a:off x="432" y="1392"/>
              <a:ext cx="1392" cy="480"/>
              <a:chOff x="432" y="1392"/>
              <a:chExt cx="1392" cy="480"/>
            </a:xfrm>
          </p:grpSpPr>
          <p:sp>
            <p:nvSpPr>
              <p:cNvPr id="13353" name="Freeform 28"/>
              <p:cNvSpPr>
                <a:spLocks/>
              </p:cNvSpPr>
              <p:nvPr/>
            </p:nvSpPr>
            <p:spPr bwMode="auto">
              <a:xfrm>
                <a:off x="432" y="1584"/>
                <a:ext cx="288" cy="288"/>
              </a:xfrm>
              <a:custGeom>
                <a:avLst/>
                <a:gdLst>
                  <a:gd name="T0" fmla="*/ 0 w 240"/>
                  <a:gd name="T1" fmla="*/ 0 h 192"/>
                  <a:gd name="T2" fmla="*/ 138 w 240"/>
                  <a:gd name="T3" fmla="*/ 324 h 192"/>
                  <a:gd name="T4" fmla="*/ 346 w 240"/>
                  <a:gd name="T5" fmla="*/ 432 h 19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40" h="192">
                    <a:moveTo>
                      <a:pt x="0" y="0"/>
                    </a:moveTo>
                    <a:cubicBezTo>
                      <a:pt x="28" y="56"/>
                      <a:pt x="56" y="112"/>
                      <a:pt x="96" y="144"/>
                    </a:cubicBezTo>
                    <a:cubicBezTo>
                      <a:pt x="136" y="176"/>
                      <a:pt x="188" y="184"/>
                      <a:pt x="240" y="192"/>
                    </a:cubicBezTo>
                  </a:path>
                </a:pathLst>
              </a:custGeom>
              <a:noFill/>
              <a:ln w="38100" cmpd="sng">
                <a:solidFill>
                  <a:schemeClr val="bg2"/>
                </a:solidFill>
                <a:round/>
                <a:headEnd type="arrow" w="med" len="med"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3354" name="Freeform 29"/>
              <p:cNvSpPr>
                <a:spLocks/>
              </p:cNvSpPr>
              <p:nvPr/>
            </p:nvSpPr>
            <p:spPr bwMode="auto">
              <a:xfrm flipH="1">
                <a:off x="1536" y="1584"/>
                <a:ext cx="288" cy="288"/>
              </a:xfrm>
              <a:custGeom>
                <a:avLst/>
                <a:gdLst>
                  <a:gd name="T0" fmla="*/ 0 w 240"/>
                  <a:gd name="T1" fmla="*/ 0 h 192"/>
                  <a:gd name="T2" fmla="*/ 138 w 240"/>
                  <a:gd name="T3" fmla="*/ 324 h 192"/>
                  <a:gd name="T4" fmla="*/ 346 w 240"/>
                  <a:gd name="T5" fmla="*/ 432 h 19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40" h="192">
                    <a:moveTo>
                      <a:pt x="0" y="0"/>
                    </a:moveTo>
                    <a:cubicBezTo>
                      <a:pt x="28" y="56"/>
                      <a:pt x="56" y="112"/>
                      <a:pt x="96" y="144"/>
                    </a:cubicBezTo>
                    <a:cubicBezTo>
                      <a:pt x="136" y="176"/>
                      <a:pt x="188" y="184"/>
                      <a:pt x="240" y="192"/>
                    </a:cubicBezTo>
                  </a:path>
                </a:pathLst>
              </a:custGeom>
              <a:noFill/>
              <a:ln w="38100" cmpd="sng">
                <a:solidFill>
                  <a:schemeClr val="bg2"/>
                </a:solidFill>
                <a:round/>
                <a:headEnd type="arrow" w="med" len="med"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cxnSp>
            <p:nvCxnSpPr>
              <p:cNvPr id="13355" name="AutoShape 30"/>
              <p:cNvCxnSpPr>
                <a:cxnSpLocks noChangeShapeType="1"/>
                <a:stCxn id="13321" idx="3"/>
                <a:endCxn id="13322" idx="1"/>
              </p:cNvCxnSpPr>
              <p:nvPr/>
            </p:nvCxnSpPr>
            <p:spPr bwMode="auto">
              <a:xfrm>
                <a:off x="960" y="1392"/>
                <a:ext cx="336" cy="0"/>
              </a:xfrm>
              <a:prstGeom prst="straightConnector1">
                <a:avLst/>
              </a:prstGeom>
              <a:noFill/>
              <a:ln w="38100">
                <a:solidFill>
                  <a:schemeClr val="bg2"/>
                </a:solidFill>
                <a:round/>
                <a:headEnd type="arrow" w="med" len="med"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3328" name="Rectangle 31"/>
            <p:cNvSpPr>
              <a:spLocks noChangeArrowheads="1"/>
            </p:cNvSpPr>
            <p:nvPr/>
          </p:nvSpPr>
          <p:spPr bwMode="auto">
            <a:xfrm>
              <a:off x="528" y="2832"/>
              <a:ext cx="1200" cy="528"/>
            </a:xfrm>
            <a:prstGeom prst="rect">
              <a:avLst/>
            </a:prstGeom>
            <a:solidFill>
              <a:srgbClr val="33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35000"/>
                </a:spcBef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de-DE" b="1">
                  <a:solidFill>
                    <a:schemeClr val="bg1"/>
                  </a:solidFill>
                  <a:latin typeface="Arial" charset="0"/>
                </a:rPr>
                <a:t>National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de-DE" b="1">
                  <a:solidFill>
                    <a:schemeClr val="bg1"/>
                  </a:solidFill>
                  <a:latin typeface="Arial" charset="0"/>
                </a:rPr>
                <a:t>Standards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de-DE" b="1">
                  <a:solidFill>
                    <a:schemeClr val="bg1"/>
                  </a:solidFill>
                  <a:latin typeface="Arial" charset="0"/>
                </a:rPr>
                <a:t>Organizations</a:t>
              </a:r>
            </a:p>
          </p:txBody>
        </p:sp>
        <p:grpSp>
          <p:nvGrpSpPr>
            <p:cNvPr id="13329" name="Group 32"/>
            <p:cNvGrpSpPr>
              <a:grpSpLocks/>
            </p:cNvGrpSpPr>
            <p:nvPr/>
          </p:nvGrpSpPr>
          <p:grpSpPr bwMode="auto">
            <a:xfrm>
              <a:off x="144" y="2052"/>
              <a:ext cx="1625" cy="768"/>
              <a:chOff x="144" y="2064"/>
              <a:chExt cx="1625" cy="768"/>
            </a:xfrm>
          </p:grpSpPr>
          <p:sp>
            <p:nvSpPr>
              <p:cNvPr id="13349" name="Line 33"/>
              <p:cNvSpPr>
                <a:spLocks noChangeShapeType="1"/>
              </p:cNvSpPr>
              <p:nvPr/>
            </p:nvSpPr>
            <p:spPr bwMode="auto">
              <a:xfrm flipV="1">
                <a:off x="874" y="2064"/>
                <a:ext cx="0" cy="768"/>
              </a:xfrm>
              <a:prstGeom prst="line">
                <a:avLst/>
              </a:prstGeom>
              <a:noFill/>
              <a:ln w="57150">
                <a:solidFill>
                  <a:srgbClr val="B2B2B2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3350" name="Line 34"/>
              <p:cNvSpPr>
                <a:spLocks noChangeShapeType="1"/>
              </p:cNvSpPr>
              <p:nvPr/>
            </p:nvSpPr>
            <p:spPr bwMode="auto">
              <a:xfrm>
                <a:off x="720" y="2064"/>
                <a:ext cx="0" cy="768"/>
              </a:xfrm>
              <a:prstGeom prst="line">
                <a:avLst/>
              </a:prstGeom>
              <a:noFill/>
              <a:ln w="57150">
                <a:solidFill>
                  <a:srgbClr val="B2B2B2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3351" name="Text Box 35"/>
              <p:cNvSpPr txBox="1">
                <a:spLocks noChangeArrowheads="1"/>
              </p:cNvSpPr>
              <p:nvPr/>
            </p:nvSpPr>
            <p:spPr bwMode="auto">
              <a:xfrm>
                <a:off x="864" y="2276"/>
                <a:ext cx="905" cy="4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35000"/>
                  </a:spcBef>
                  <a:buChar char="•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35000"/>
                  </a:spcBef>
                  <a:buChar char="–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35000"/>
                  </a:spcBef>
                  <a:buChar char="•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35000"/>
                  </a:spcBef>
                  <a:buChar char="–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35000"/>
                  </a:spcBef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1400">
                    <a:solidFill>
                      <a:schemeClr val="bg1"/>
                    </a:solidFill>
                    <a:latin typeface="Arial" charset="0"/>
                  </a:rPr>
                  <a:t>Provide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1400">
                    <a:solidFill>
                      <a:schemeClr val="bg1"/>
                    </a:solidFill>
                    <a:latin typeface="Arial" charset="0"/>
                  </a:rPr>
                  <a:t>expertise &amp;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1400">
                    <a:solidFill>
                      <a:schemeClr val="bg1"/>
                    </a:solidFill>
                    <a:latin typeface="Arial" charset="0"/>
                  </a:rPr>
                  <a:t>candidate stds.</a:t>
                </a:r>
              </a:p>
            </p:txBody>
          </p:sp>
          <p:sp>
            <p:nvSpPr>
              <p:cNvPr id="13352" name="Text Box 36"/>
              <p:cNvSpPr txBox="1">
                <a:spLocks noChangeArrowheads="1"/>
              </p:cNvSpPr>
              <p:nvPr/>
            </p:nvSpPr>
            <p:spPr bwMode="auto">
              <a:xfrm>
                <a:off x="144" y="2276"/>
                <a:ext cx="615" cy="4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35000"/>
                  </a:spcBef>
                  <a:buChar char="•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35000"/>
                  </a:spcBef>
                  <a:buChar char="–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35000"/>
                  </a:spcBef>
                  <a:buChar char="•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35000"/>
                  </a:spcBef>
                  <a:buChar char="–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35000"/>
                  </a:spcBef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1400">
                    <a:solidFill>
                      <a:schemeClr val="bg1"/>
                    </a:solidFill>
                    <a:latin typeface="Arial" charset="0"/>
                  </a:rPr>
                  <a:t>Review &amp;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1400">
                    <a:solidFill>
                      <a:schemeClr val="bg1"/>
                    </a:solidFill>
                    <a:latin typeface="Arial" charset="0"/>
                  </a:rPr>
                  <a:t>approve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1400">
                    <a:solidFill>
                      <a:schemeClr val="bg1"/>
                    </a:solidFill>
                    <a:latin typeface="Arial" charset="0"/>
                  </a:rPr>
                  <a:t>stds.</a:t>
                </a:r>
              </a:p>
            </p:txBody>
          </p:sp>
        </p:grpSp>
        <p:sp>
          <p:nvSpPr>
            <p:cNvPr id="13330" name="Cloud"/>
            <p:cNvSpPr>
              <a:spLocks noChangeAspect="1" noEditPoints="1" noChangeArrowheads="1"/>
            </p:cNvSpPr>
            <p:nvPr/>
          </p:nvSpPr>
          <p:spPr bwMode="auto">
            <a:xfrm>
              <a:off x="2736" y="2832"/>
              <a:ext cx="1152" cy="772"/>
            </a:xfrm>
            <a:custGeom>
              <a:avLst/>
              <a:gdLst>
                <a:gd name="T0" fmla="*/ 0 w 21600"/>
                <a:gd name="T1" fmla="*/ 14 h 21600"/>
                <a:gd name="T2" fmla="*/ 31 w 21600"/>
                <a:gd name="T3" fmla="*/ 28 h 21600"/>
                <a:gd name="T4" fmla="*/ 61 w 21600"/>
                <a:gd name="T5" fmla="*/ 14 h 21600"/>
                <a:gd name="T6" fmla="*/ 31 w 21600"/>
                <a:gd name="T7" fmla="*/ 2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81 w 21600"/>
                <a:gd name="T13" fmla="*/ 3274 h 21600"/>
                <a:gd name="T14" fmla="*/ 17081 w 21600"/>
                <a:gd name="T15" fmla="*/ 1734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lnTo>
                    <a:pt x="1949" y="7180"/>
                  </a:ln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bg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>
              <a:lvl1pPr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35000"/>
                </a:spcBef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de-DE" sz="3600" b="1" dirty="0">
                  <a:solidFill>
                    <a:schemeClr val="bg1"/>
                  </a:solidFill>
                  <a:latin typeface="Arial" charset="0"/>
                </a:rPr>
                <a:t> </a:t>
              </a:r>
              <a:r>
                <a:rPr lang="en-US" altLang="de-DE" sz="3600" b="1" dirty="0" smtClean="0">
                  <a:solidFill>
                    <a:schemeClr val="bg1"/>
                  </a:solidFill>
                  <a:latin typeface="Arial" charset="0"/>
                </a:rPr>
                <a:t>We</a:t>
              </a:r>
              <a:endParaRPr lang="en-US" altLang="de-DE" sz="3600" b="1" dirty="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13331" name="Rectangle 38"/>
            <p:cNvSpPr>
              <a:spLocks noChangeArrowheads="1"/>
            </p:cNvSpPr>
            <p:nvPr/>
          </p:nvSpPr>
          <p:spPr bwMode="auto">
            <a:xfrm>
              <a:off x="2832" y="528"/>
              <a:ext cx="864" cy="480"/>
            </a:xfrm>
            <a:prstGeom prst="rect">
              <a:avLst/>
            </a:prstGeom>
            <a:solidFill>
              <a:srgbClr val="33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35000"/>
                </a:spcBef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de-DE" b="1">
                  <a:solidFill>
                    <a:schemeClr val="bg1"/>
                  </a:solidFill>
                  <a:latin typeface="Arial" charset="0"/>
                </a:rPr>
                <a:t>OpenGeospatial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de-DE" b="1">
                  <a:solidFill>
                    <a:schemeClr val="bg1"/>
                  </a:solidFill>
                  <a:latin typeface="Arial" charset="0"/>
                </a:rPr>
                <a:t>Consortium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de-DE" b="1">
                  <a:solidFill>
                    <a:schemeClr val="bg1"/>
                  </a:solidFill>
                  <a:latin typeface="Arial" charset="0"/>
                </a:rPr>
                <a:t>(OGC)</a:t>
              </a:r>
            </a:p>
          </p:txBody>
        </p:sp>
        <p:sp>
          <p:nvSpPr>
            <p:cNvPr id="13332" name="Rectangle 39"/>
            <p:cNvSpPr>
              <a:spLocks noChangeArrowheads="1"/>
            </p:cNvSpPr>
            <p:nvPr/>
          </p:nvSpPr>
          <p:spPr bwMode="auto">
            <a:xfrm>
              <a:off x="4368" y="1440"/>
              <a:ext cx="1104" cy="480"/>
            </a:xfrm>
            <a:prstGeom prst="rect">
              <a:avLst/>
            </a:prstGeom>
            <a:solidFill>
              <a:srgbClr val="33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35000"/>
                </a:spcBef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de-DE" b="1">
                  <a:solidFill>
                    <a:schemeClr val="bg1"/>
                  </a:solidFill>
                  <a:latin typeface="Arial" charset="0"/>
                </a:rPr>
                <a:t>World Wide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de-DE" b="1">
                  <a:solidFill>
                    <a:schemeClr val="bg1"/>
                  </a:solidFill>
                  <a:latin typeface="Arial" charset="0"/>
                </a:rPr>
                <a:t>Web Consortium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de-DE" b="1">
                  <a:solidFill>
                    <a:schemeClr val="bg1"/>
                  </a:solidFill>
                  <a:latin typeface="Arial" charset="0"/>
                </a:rPr>
                <a:t>(W3C)</a:t>
              </a:r>
            </a:p>
          </p:txBody>
        </p:sp>
        <p:sp>
          <p:nvSpPr>
            <p:cNvPr id="13333" name="Rectangle 40"/>
            <p:cNvSpPr>
              <a:spLocks noChangeArrowheads="1"/>
            </p:cNvSpPr>
            <p:nvPr/>
          </p:nvSpPr>
          <p:spPr bwMode="auto">
            <a:xfrm>
              <a:off x="4224" y="528"/>
              <a:ext cx="1344" cy="480"/>
            </a:xfrm>
            <a:prstGeom prst="rect">
              <a:avLst/>
            </a:prstGeom>
            <a:solidFill>
              <a:srgbClr val="33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35000"/>
                </a:spcBef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de-DE" b="1">
                  <a:solidFill>
                    <a:schemeClr val="bg1"/>
                  </a:solidFill>
                  <a:latin typeface="Arial" charset="0"/>
                  <a:cs typeface="Arial" charset="0"/>
                </a:rPr>
                <a:t>Internet Engineering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de-DE" b="1">
                  <a:solidFill>
                    <a:schemeClr val="bg1"/>
                  </a:solidFill>
                  <a:latin typeface="Arial" charset="0"/>
                  <a:cs typeface="Arial" charset="0"/>
                </a:rPr>
                <a:t>Task Force (IETF)</a:t>
              </a:r>
            </a:p>
          </p:txBody>
        </p:sp>
        <p:sp>
          <p:nvSpPr>
            <p:cNvPr id="13334" name="Text Box 41"/>
            <p:cNvSpPr txBox="1">
              <a:spLocks noChangeArrowheads="1"/>
            </p:cNvSpPr>
            <p:nvPr/>
          </p:nvSpPr>
          <p:spPr bwMode="auto">
            <a:xfrm>
              <a:off x="4641" y="2400"/>
              <a:ext cx="1155" cy="1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35000"/>
                </a:spcBef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de-DE" sz="1400" b="1">
                  <a:solidFill>
                    <a:schemeClr val="bg1"/>
                  </a:solidFill>
                  <a:latin typeface="Arial" charset="0"/>
                </a:rPr>
                <a:t>Facilitation Bodies</a:t>
              </a:r>
            </a:p>
          </p:txBody>
        </p:sp>
        <p:sp>
          <p:nvSpPr>
            <p:cNvPr id="13335" name="Text Box 42"/>
            <p:cNvSpPr txBox="1">
              <a:spLocks noChangeArrowheads="1"/>
            </p:cNvSpPr>
            <p:nvPr/>
          </p:nvSpPr>
          <p:spPr bwMode="auto">
            <a:xfrm>
              <a:off x="4773" y="2544"/>
              <a:ext cx="1063" cy="1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35000"/>
                </a:spcBef>
                <a:buChar char="•"/>
                <a:defRPr sz="1600">
                  <a:solidFill>
                    <a:srgbClr val="D9D9D9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35000"/>
                </a:spcBef>
                <a:buChar char="–"/>
                <a:defRPr sz="1600">
                  <a:solidFill>
                    <a:srgbClr val="D9D9D9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35000"/>
                </a:spcBef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 sz="1600">
                  <a:solidFill>
                    <a:srgbClr val="D9D9D9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de-DE" sz="1400">
                  <a:solidFill>
                    <a:schemeClr val="bg1"/>
                  </a:solidFill>
                  <a:latin typeface="Arial" charset="0"/>
                </a:rPr>
                <a:t> GSDI</a:t>
              </a:r>
            </a:p>
            <a:p>
              <a:pPr eaLnBrk="1" hangingPunct="1">
                <a:spcBef>
                  <a:spcPct val="0"/>
                </a:spcBef>
              </a:pPr>
              <a:r>
                <a:rPr lang="en-US" altLang="de-DE" sz="1400">
                  <a:solidFill>
                    <a:schemeClr val="bg1"/>
                  </a:solidFill>
                  <a:latin typeface="Arial" charset="0"/>
                </a:rPr>
                <a:t> ANZLIC</a:t>
              </a:r>
            </a:p>
            <a:p>
              <a:pPr eaLnBrk="1" hangingPunct="1">
                <a:spcBef>
                  <a:spcPct val="0"/>
                </a:spcBef>
              </a:pPr>
              <a:r>
                <a:rPr lang="en-US" altLang="de-DE" sz="1400">
                  <a:solidFill>
                    <a:schemeClr val="bg1"/>
                  </a:solidFill>
                  <a:latin typeface="Arial" charset="0"/>
                </a:rPr>
                <a:t> PCGIAP</a:t>
              </a:r>
            </a:p>
            <a:p>
              <a:pPr eaLnBrk="1" hangingPunct="1">
                <a:spcBef>
                  <a:spcPct val="0"/>
                </a:spcBef>
              </a:pPr>
              <a:r>
                <a:rPr lang="en-US" altLang="de-DE" sz="1400">
                  <a:solidFill>
                    <a:schemeClr val="bg1"/>
                  </a:solidFill>
                  <a:latin typeface="Arial" charset="0"/>
                </a:rPr>
                <a:t> FGDC </a:t>
              </a:r>
            </a:p>
            <a:p>
              <a:pPr eaLnBrk="1" hangingPunct="1">
                <a:spcBef>
                  <a:spcPct val="0"/>
                </a:spcBef>
              </a:pPr>
              <a:r>
                <a:rPr lang="en-US" altLang="de-DE" sz="1400">
                  <a:solidFill>
                    <a:schemeClr val="bg1"/>
                  </a:solidFill>
                  <a:latin typeface="Arial" charset="0"/>
                </a:rPr>
                <a:t> PC-IDEA</a:t>
              </a:r>
            </a:p>
            <a:p>
              <a:pPr eaLnBrk="1" hangingPunct="1">
                <a:spcBef>
                  <a:spcPct val="0"/>
                </a:spcBef>
              </a:pPr>
              <a:r>
                <a:rPr lang="en-US" altLang="de-DE" sz="1400">
                  <a:solidFill>
                    <a:schemeClr val="bg1"/>
                  </a:solidFill>
                  <a:latin typeface="Arial" charset="0"/>
                </a:rPr>
                <a:t> INSPIRE</a:t>
              </a:r>
            </a:p>
            <a:p>
              <a:pPr eaLnBrk="1" hangingPunct="1">
                <a:spcBef>
                  <a:spcPct val="0"/>
                </a:spcBef>
              </a:pPr>
              <a:r>
                <a:rPr lang="en-US" altLang="de-DE" sz="1400">
                  <a:solidFill>
                    <a:schemeClr val="bg1"/>
                  </a:solidFill>
                  <a:latin typeface="Arial" charset="0"/>
                </a:rPr>
                <a:t> GeoConnections</a:t>
              </a:r>
            </a:p>
            <a:p>
              <a:pPr eaLnBrk="1" hangingPunct="1">
                <a:spcBef>
                  <a:spcPct val="0"/>
                </a:spcBef>
              </a:pPr>
              <a:r>
                <a:rPr lang="en-US" altLang="de-DE" sz="1400">
                  <a:solidFill>
                    <a:schemeClr val="bg1"/>
                  </a:solidFill>
                  <a:latin typeface="Arial" charset="0"/>
                </a:rPr>
                <a:t> AdV</a:t>
              </a:r>
            </a:p>
            <a:p>
              <a:pPr eaLnBrk="1" hangingPunct="1">
                <a:spcBef>
                  <a:spcPct val="0"/>
                </a:spcBef>
              </a:pPr>
              <a:r>
                <a:rPr lang="en-US" altLang="de-DE" sz="1400">
                  <a:solidFill>
                    <a:schemeClr val="bg1"/>
                  </a:solidFill>
                  <a:latin typeface="Arial" charset="0"/>
                </a:rPr>
                <a:t> AGI</a:t>
              </a:r>
            </a:p>
            <a:p>
              <a:pPr eaLnBrk="1" hangingPunct="1">
                <a:spcBef>
                  <a:spcPct val="0"/>
                </a:spcBef>
              </a:pPr>
              <a:r>
                <a:rPr lang="en-US" altLang="de-DE" sz="1400">
                  <a:solidFill>
                    <a:schemeClr val="bg1"/>
                  </a:solidFill>
                  <a:latin typeface="Arial" charset="0"/>
                </a:rPr>
                <a:t> …</a:t>
              </a:r>
            </a:p>
          </p:txBody>
        </p:sp>
        <p:grpSp>
          <p:nvGrpSpPr>
            <p:cNvPr id="13336" name="Group 43"/>
            <p:cNvGrpSpPr>
              <a:grpSpLocks/>
            </p:cNvGrpSpPr>
            <p:nvPr/>
          </p:nvGrpSpPr>
          <p:grpSpPr bwMode="auto">
            <a:xfrm>
              <a:off x="1728" y="1056"/>
              <a:ext cx="4032" cy="2431"/>
              <a:chOff x="1728" y="1056"/>
              <a:chExt cx="4032" cy="2431"/>
            </a:xfrm>
          </p:grpSpPr>
          <p:sp>
            <p:nvSpPr>
              <p:cNvPr id="13345" name="Text Box 44"/>
              <p:cNvSpPr txBox="1">
                <a:spLocks noChangeArrowheads="1"/>
              </p:cNvSpPr>
              <p:nvPr/>
            </p:nvSpPr>
            <p:spPr bwMode="auto">
              <a:xfrm>
                <a:off x="3984" y="1920"/>
                <a:ext cx="1776" cy="5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35000"/>
                  </a:spcBef>
                  <a:buChar char="•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35000"/>
                  </a:spcBef>
                  <a:buChar char="–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35000"/>
                  </a:spcBef>
                  <a:buChar char="•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35000"/>
                  </a:spcBef>
                  <a:buChar char="–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35000"/>
                  </a:spcBef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1200" b="1">
                    <a:solidFill>
                      <a:schemeClr val="bg1"/>
                    </a:solidFill>
                    <a:latin typeface="Arial" charset="0"/>
                  </a:rPr>
                  <a:t>W3C:</a:t>
                </a:r>
                <a:r>
                  <a:rPr lang="en-US" altLang="de-DE" sz="1200">
                    <a:solidFill>
                      <a:schemeClr val="bg1"/>
                    </a:solidFill>
                    <a:latin typeface="Arial" charset="0"/>
                  </a:rPr>
                  <a:t> HTTP, PNG, RDF, SOAP/XMLP (Web Services Activity), XML, Xlink, Xpath, Xpointer, XSL/XSLT, XML Schema</a:t>
                </a:r>
              </a:p>
            </p:txBody>
          </p:sp>
          <p:sp>
            <p:nvSpPr>
              <p:cNvPr id="13346" name="Text Box 45"/>
              <p:cNvSpPr txBox="1">
                <a:spLocks noChangeArrowheads="1"/>
              </p:cNvSpPr>
              <p:nvPr/>
            </p:nvSpPr>
            <p:spPr bwMode="auto">
              <a:xfrm>
                <a:off x="2497" y="1056"/>
                <a:ext cx="1103" cy="8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35000"/>
                  </a:spcBef>
                  <a:buChar char="•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35000"/>
                  </a:spcBef>
                  <a:buChar char="–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35000"/>
                  </a:spcBef>
                  <a:buChar char="•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35000"/>
                  </a:spcBef>
                  <a:buChar char="–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35000"/>
                  </a:spcBef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1200" b="1">
                    <a:solidFill>
                      <a:schemeClr val="bg1"/>
                    </a:solidFill>
                    <a:latin typeface="Arial" charset="0"/>
                  </a:rPr>
                  <a:t>OGC:</a:t>
                </a:r>
                <a:r>
                  <a:rPr lang="en-US" altLang="de-DE" sz="1200">
                    <a:solidFill>
                      <a:schemeClr val="bg1"/>
                    </a:solidFill>
                    <a:latin typeface="Arial" charset="0"/>
                  </a:rPr>
                  <a:t> Web Map Server, Web Feature Server, GML, Web Coverage Server, Style Layer Descriptor, Catalog Service</a:t>
                </a:r>
              </a:p>
            </p:txBody>
          </p:sp>
          <p:sp>
            <p:nvSpPr>
              <p:cNvPr id="13347" name="Text Box 46"/>
              <p:cNvSpPr txBox="1">
                <a:spLocks noChangeArrowheads="1"/>
              </p:cNvSpPr>
              <p:nvPr/>
            </p:nvSpPr>
            <p:spPr bwMode="auto">
              <a:xfrm>
                <a:off x="1728" y="2016"/>
                <a:ext cx="2017" cy="8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35000"/>
                  </a:spcBef>
                  <a:buChar char="•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35000"/>
                  </a:spcBef>
                  <a:buChar char="–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35000"/>
                  </a:spcBef>
                  <a:buChar char="•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35000"/>
                  </a:spcBef>
                  <a:buChar char="–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35000"/>
                  </a:spcBef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1200" b="1">
                    <a:solidFill>
                      <a:schemeClr val="bg1"/>
                    </a:solidFill>
                    <a:latin typeface="Arial" charset="0"/>
                  </a:rPr>
                  <a:t>ISO:</a:t>
                </a:r>
                <a:r>
                  <a:rPr lang="en-US" altLang="de-DE" sz="1200">
                    <a:solidFill>
                      <a:schemeClr val="bg1"/>
                    </a:solidFill>
                    <a:latin typeface="Arial" charset="0"/>
                  </a:rPr>
                  <a:t> Ref Model, Terminology, Conformance testing, Profiles, Spatial Schema, Temporal Schema, Feature Cataloguing Methodology, Spatial Ref by Coords and Ids, Quality, Metadata, </a:t>
                </a:r>
                <a:r>
                  <a:rPr lang="en-US" altLang="de-DE" sz="1200" i="1">
                    <a:solidFill>
                      <a:schemeClr val="bg1"/>
                    </a:solidFill>
                    <a:latin typeface="Arial" charset="0"/>
                  </a:rPr>
                  <a:t>WMS, GML</a:t>
                </a:r>
                <a:r>
                  <a:rPr lang="en-US" altLang="de-DE" sz="1200">
                    <a:solidFill>
                      <a:schemeClr val="bg1"/>
                    </a:solidFill>
                    <a:latin typeface="Arial" charset="0"/>
                  </a:rPr>
                  <a:t>, LBS, Registration of Geo-information Items</a:t>
                </a:r>
              </a:p>
            </p:txBody>
          </p:sp>
          <p:sp>
            <p:nvSpPr>
              <p:cNvPr id="13348" name="Text Box 47"/>
              <p:cNvSpPr txBox="1">
                <a:spLocks noChangeArrowheads="1"/>
              </p:cNvSpPr>
              <p:nvPr/>
            </p:nvSpPr>
            <p:spPr bwMode="auto">
              <a:xfrm>
                <a:off x="1728" y="3072"/>
                <a:ext cx="1056" cy="4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35000"/>
                  </a:spcBef>
                  <a:buChar char="•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35000"/>
                  </a:spcBef>
                  <a:buChar char="–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35000"/>
                  </a:spcBef>
                  <a:buChar char="•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35000"/>
                  </a:spcBef>
                  <a:buChar char="–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35000"/>
                  </a:spcBef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1200" i="1">
                    <a:solidFill>
                      <a:schemeClr val="bg1"/>
                    </a:solidFill>
                    <a:latin typeface="Arial" charset="0"/>
                  </a:rPr>
                  <a:t>Metadata Profile, Data Content Standards, etc.</a:t>
                </a:r>
              </a:p>
            </p:txBody>
          </p:sp>
        </p:grpSp>
        <p:grpSp>
          <p:nvGrpSpPr>
            <p:cNvPr id="13337" name="Group 48"/>
            <p:cNvGrpSpPr>
              <a:grpSpLocks/>
            </p:cNvGrpSpPr>
            <p:nvPr/>
          </p:nvGrpSpPr>
          <p:grpSpPr bwMode="auto">
            <a:xfrm>
              <a:off x="600" y="528"/>
              <a:ext cx="5077" cy="1353"/>
              <a:chOff x="600" y="528"/>
              <a:chExt cx="5077" cy="1353"/>
            </a:xfrm>
          </p:grpSpPr>
          <p:sp>
            <p:nvSpPr>
              <p:cNvPr id="13338" name="Line 49"/>
              <p:cNvSpPr>
                <a:spLocks noChangeShapeType="1"/>
              </p:cNvSpPr>
              <p:nvPr/>
            </p:nvSpPr>
            <p:spPr bwMode="auto">
              <a:xfrm>
                <a:off x="4560" y="1008"/>
                <a:ext cx="0" cy="432"/>
              </a:xfrm>
              <a:prstGeom prst="line">
                <a:avLst/>
              </a:prstGeom>
              <a:noFill/>
              <a:ln w="57150">
                <a:solidFill>
                  <a:srgbClr val="B2B2B2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3339" name="Line 50"/>
              <p:cNvSpPr>
                <a:spLocks noChangeShapeType="1"/>
              </p:cNvSpPr>
              <p:nvPr/>
            </p:nvSpPr>
            <p:spPr bwMode="auto">
              <a:xfrm flipH="1" flipV="1">
                <a:off x="3696" y="1008"/>
                <a:ext cx="672" cy="432"/>
              </a:xfrm>
              <a:prstGeom prst="line">
                <a:avLst/>
              </a:prstGeom>
              <a:noFill/>
              <a:ln w="57150">
                <a:solidFill>
                  <a:srgbClr val="B2B2B2"/>
                </a:solidFill>
                <a:prstDash val="dash"/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3340" name="Line 51"/>
              <p:cNvSpPr>
                <a:spLocks noChangeShapeType="1"/>
              </p:cNvSpPr>
              <p:nvPr/>
            </p:nvSpPr>
            <p:spPr bwMode="auto">
              <a:xfrm flipH="1">
                <a:off x="1488" y="1872"/>
                <a:ext cx="2832" cy="0"/>
              </a:xfrm>
              <a:prstGeom prst="line">
                <a:avLst/>
              </a:prstGeom>
              <a:noFill/>
              <a:ln w="57150">
                <a:solidFill>
                  <a:srgbClr val="B2B2B2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3341" name="Text Box 52"/>
              <p:cNvSpPr txBox="1">
                <a:spLocks noChangeArrowheads="1"/>
              </p:cNvSpPr>
              <p:nvPr/>
            </p:nvSpPr>
            <p:spPr bwMode="auto">
              <a:xfrm>
                <a:off x="1927" y="528"/>
                <a:ext cx="493" cy="2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35000"/>
                  </a:spcBef>
                  <a:buChar char="•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35000"/>
                  </a:spcBef>
                  <a:buChar char="–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35000"/>
                  </a:spcBef>
                  <a:buChar char="•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35000"/>
                  </a:spcBef>
                  <a:buChar char="–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35000"/>
                  </a:spcBef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1200">
                    <a:solidFill>
                      <a:schemeClr val="bg1"/>
                    </a:solidFill>
                    <a:latin typeface="Arial" charset="0"/>
                  </a:rPr>
                  <a:t>Class A 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1200">
                    <a:solidFill>
                      <a:schemeClr val="bg1"/>
                    </a:solidFill>
                    <a:latin typeface="Arial" charset="0"/>
                  </a:rPr>
                  <a:t>liaison</a:t>
                </a:r>
              </a:p>
            </p:txBody>
          </p:sp>
          <p:sp>
            <p:nvSpPr>
              <p:cNvPr id="13342" name="Text Box 53"/>
              <p:cNvSpPr txBox="1">
                <a:spLocks noChangeArrowheads="1"/>
              </p:cNvSpPr>
              <p:nvPr/>
            </p:nvSpPr>
            <p:spPr bwMode="auto">
              <a:xfrm>
                <a:off x="4560" y="1080"/>
                <a:ext cx="1117" cy="2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35000"/>
                  </a:spcBef>
                  <a:buChar char="•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35000"/>
                  </a:spcBef>
                  <a:buChar char="–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35000"/>
                  </a:spcBef>
                  <a:buChar char="•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35000"/>
                  </a:spcBef>
                  <a:buChar char="–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35000"/>
                  </a:spcBef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1200">
                    <a:solidFill>
                      <a:schemeClr val="bg1"/>
                    </a:solidFill>
                    <a:latin typeface="Arial" charset="0"/>
                  </a:rPr>
                  <a:t>XML Protocol (XMLP),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1200">
                    <a:solidFill>
                      <a:schemeClr val="bg1"/>
                    </a:solidFill>
                    <a:latin typeface="Arial" charset="0"/>
                  </a:rPr>
                  <a:t>XML Signature, I18N</a:t>
                </a:r>
              </a:p>
            </p:txBody>
          </p:sp>
          <p:sp>
            <p:nvSpPr>
              <p:cNvPr id="13343" name="Text Box 54"/>
              <p:cNvSpPr txBox="1">
                <a:spLocks noChangeArrowheads="1"/>
              </p:cNvSpPr>
              <p:nvPr/>
            </p:nvSpPr>
            <p:spPr bwMode="auto">
              <a:xfrm>
                <a:off x="3600" y="1584"/>
                <a:ext cx="842" cy="2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35000"/>
                  </a:spcBef>
                  <a:buChar char="•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35000"/>
                  </a:spcBef>
                  <a:buChar char="–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35000"/>
                  </a:spcBef>
                  <a:buChar char="•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35000"/>
                  </a:spcBef>
                  <a:buChar char="–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35000"/>
                  </a:spcBef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35000"/>
                  </a:spcBef>
                  <a:spcAft>
                    <a:spcPct val="0"/>
                  </a:spcAft>
                  <a:buChar char="»"/>
                  <a:defRPr sz="1600">
                    <a:solidFill>
                      <a:srgbClr val="D9D9D9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1200">
                    <a:solidFill>
                      <a:schemeClr val="bg1"/>
                    </a:solidFill>
                    <a:latin typeface="Arial" charset="0"/>
                  </a:rPr>
                  <a:t>Class C Liaison: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de-DE" sz="1200">
                    <a:solidFill>
                      <a:schemeClr val="bg1"/>
                    </a:solidFill>
                    <a:latin typeface="Arial" charset="0"/>
                  </a:rPr>
                  <a:t>XML, I18N</a:t>
                </a:r>
              </a:p>
            </p:txBody>
          </p:sp>
          <p:cxnSp>
            <p:nvCxnSpPr>
              <p:cNvPr id="13344" name="AutoShape 55"/>
              <p:cNvCxnSpPr>
                <a:cxnSpLocks noChangeShapeType="1"/>
                <a:stCxn id="13331" idx="1"/>
                <a:endCxn id="13321" idx="0"/>
              </p:cNvCxnSpPr>
              <p:nvPr/>
            </p:nvCxnSpPr>
            <p:spPr bwMode="auto">
              <a:xfrm rot="10800000" flipV="1">
                <a:off x="600" y="768"/>
                <a:ext cx="2232" cy="480"/>
              </a:xfrm>
              <a:prstGeom prst="curvedConnector2">
                <a:avLst/>
              </a:prstGeom>
              <a:noFill/>
              <a:ln w="57150">
                <a:solidFill>
                  <a:srgbClr val="B2B2B2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13316" name="Text Box 56"/>
          <p:cNvSpPr txBox="1">
            <a:spLocks noChangeArrowheads="1"/>
          </p:cNvSpPr>
          <p:nvPr/>
        </p:nvSpPr>
        <p:spPr bwMode="auto">
          <a:xfrm>
            <a:off x="592138" y="6237312"/>
            <a:ext cx="880035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1pPr>
            <a:lvl2pPr marL="742950" indent="-28575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2pPr>
            <a:lvl3pPr marL="1143000" indent="-228600">
              <a:spcBef>
                <a:spcPct val="35000"/>
              </a:spcBef>
              <a:buChar char="•"/>
              <a:defRPr sz="1600">
                <a:solidFill>
                  <a:srgbClr val="D9D9D9"/>
                </a:solidFill>
                <a:latin typeface="Calibri" pitchFamily="34" charset="0"/>
              </a:defRPr>
            </a:lvl3pPr>
            <a:lvl4pPr marL="1600200" indent="-228600">
              <a:spcBef>
                <a:spcPct val="35000"/>
              </a:spcBef>
              <a:buChar char="–"/>
              <a:defRPr sz="1600">
                <a:solidFill>
                  <a:srgbClr val="D9D9D9"/>
                </a:solidFill>
                <a:latin typeface="Calibri" pitchFamily="34" charset="0"/>
              </a:defRPr>
            </a:lvl4pPr>
            <a:lvl5pPr marL="2057400" indent="-228600">
              <a:spcBef>
                <a:spcPct val="35000"/>
              </a:spcBef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D9D9D9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de-DE" altLang="de-DE" dirty="0">
                <a:solidFill>
                  <a:schemeClr val="bg1"/>
                </a:solidFill>
              </a:rPr>
              <a:t>Source: </a:t>
            </a:r>
            <a:r>
              <a:rPr lang="de-DE" altLang="de-DE" dirty="0" smtClean="0">
                <a:solidFill>
                  <a:schemeClr val="bg1"/>
                </a:solidFill>
              </a:rPr>
              <a:t>Doug </a:t>
            </a:r>
            <a:r>
              <a:rPr lang="de-DE" altLang="de-DE" dirty="0" err="1" smtClean="0">
                <a:solidFill>
                  <a:schemeClr val="bg1"/>
                </a:solidFill>
              </a:rPr>
              <a:t>Nebert</a:t>
            </a:r>
            <a:r>
              <a:rPr lang="de-DE" altLang="de-DE" dirty="0" smtClean="0">
                <a:solidFill>
                  <a:schemeClr val="bg1"/>
                </a:solidFill>
              </a:rPr>
              <a:t> (</a:t>
            </a:r>
            <a:r>
              <a:rPr lang="de-DE" altLang="de-DE" dirty="0" err="1" smtClean="0">
                <a:solidFill>
                  <a:schemeClr val="bg1"/>
                </a:solidFill>
              </a:rPr>
              <a:t>n.d</a:t>
            </a:r>
            <a:r>
              <a:rPr lang="de-DE" altLang="de-DE" dirty="0" smtClean="0">
                <a:solidFill>
                  <a:schemeClr val="bg1"/>
                </a:solidFill>
              </a:rPr>
              <a:t>.): </a:t>
            </a:r>
            <a:r>
              <a:rPr lang="en-US" altLang="de-DE" dirty="0"/>
              <a:t>Standards for Geographic Information and Services. </a:t>
            </a:r>
            <a:r>
              <a:rPr lang="en-US" altLang="de-DE" dirty="0" smtClean="0"/>
              <a:t/>
            </a:r>
            <a:br>
              <a:rPr lang="en-US" altLang="de-DE" dirty="0" smtClean="0"/>
            </a:br>
            <a:r>
              <a:rPr lang="en-US" altLang="de-DE" dirty="0" smtClean="0"/>
              <a:t>http</a:t>
            </a:r>
            <a:r>
              <a:rPr lang="en-US" altLang="de-DE" dirty="0"/>
              <a:t>://redgeomatica.rediris.es/CURSO_IDE2/documentos/2.Datos_Espaciales/FGDC_GIS_Standards.ppt</a:t>
            </a:r>
            <a:endParaRPr lang="de-DE" alt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033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GSE2012">
  <a:themeElements>
    <a:clrScheme name="1_Präsentation_erstellen 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Präsentation_erstellen ">
      <a:majorFont>
        <a:latin typeface="Tahoma"/>
        <a:ea typeface=""/>
        <a:cs typeface=""/>
      </a:majorFont>
      <a:minorFont>
        <a:latin typeface="Calibri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1_Präsentation_erstellen 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äsentation_erstellen 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äsentation_erstellen 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äsentation_erstellen 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äsentation_erstellen 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äsentation_erstellen 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äsentation_erstellen 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AGSE2012</Template>
  <TotalTime>0</TotalTime>
  <Words>1171</Words>
  <Application>Microsoft Office PowerPoint</Application>
  <PresentationFormat>Bildschirmpräsentation (4:3)</PresentationFormat>
  <Paragraphs>245</Paragraphs>
  <Slides>26</Slides>
  <Notes>6</Notes>
  <HiddenSlides>3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26</vt:i4>
      </vt:variant>
    </vt:vector>
  </HeadingPairs>
  <TitlesOfParts>
    <vt:vector size="27" baseType="lpstr">
      <vt:lpstr>AGSE2012</vt:lpstr>
      <vt:lpstr>PowerPoint-Präsentation</vt:lpstr>
      <vt:lpstr>Outline</vt:lpstr>
      <vt:lpstr>PowerPoint-Präsentation</vt:lpstr>
      <vt:lpstr>PowerPoint-Präsentation</vt:lpstr>
      <vt:lpstr>PowerPoint-Präsentation</vt:lpstr>
      <vt:lpstr>Extend Interoperability!</vt:lpstr>
      <vt:lpstr>Interoperability: a stack of means and contributions</vt:lpstr>
      <vt:lpstr> Technical Interoperability: between IT systems</vt:lpstr>
      <vt:lpstr>PowerPoint-Präsentation</vt:lpstr>
      <vt:lpstr>Personal Interoperability: between people</vt:lpstr>
      <vt:lpstr>Semantical Interoperability: between knowledge islands</vt:lpstr>
      <vt:lpstr>Semantics</vt:lpstr>
      <vt:lpstr>Ontology</vt:lpstr>
      <vt:lpstr>Institutional Interoperability: between organisations</vt:lpstr>
      <vt:lpstr>Political Interoperability: between communities</vt:lpstr>
      <vt:lpstr>PowerPoint-Präsentation</vt:lpstr>
      <vt:lpstr>Lessons learned from the OO Database Manifesto</vt:lpstr>
      <vt:lpstr>PowerPoint-Präsentation</vt:lpstr>
      <vt:lpstr>PowerPoint-Präsentation</vt:lpstr>
      <vt:lpstr>In the Manifesto: Several levels of liability</vt:lpstr>
      <vt:lpstr>Steps towards Interoperability Manifesto</vt:lpstr>
      <vt:lpstr>Our Manifesto…</vt:lpstr>
      <vt:lpstr>Some basic rules in a manifesto</vt:lpstr>
      <vt:lpstr>Some steps</vt:lpstr>
      <vt:lpstr>Essential messages</vt:lpstr>
      <vt:lpstr>Further reading</vt:lpstr>
    </vt:vector>
  </TitlesOfParts>
  <Company>HFT Stuttgart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Behr</dc:creator>
  <cp:lastModifiedBy>Dr. Franz-Josef Behr</cp:lastModifiedBy>
  <cp:revision>60</cp:revision>
  <dcterms:created xsi:type="dcterms:W3CDTF">2012-07-13T17:39:12Z</dcterms:created>
  <dcterms:modified xsi:type="dcterms:W3CDTF">2017-10-15T14:11:50Z</dcterms:modified>
</cp:coreProperties>
</file>