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3"/>
  </p:notesMasterIdLst>
  <p:sldIdLst>
    <p:sldId id="256" r:id="rId3"/>
    <p:sldId id="257" r:id="rId4"/>
    <p:sldId id="358" r:id="rId5"/>
    <p:sldId id="335" r:id="rId6"/>
    <p:sldId id="370" r:id="rId7"/>
    <p:sldId id="311" r:id="rId8"/>
    <p:sldId id="336" r:id="rId9"/>
    <p:sldId id="362" r:id="rId10"/>
    <p:sldId id="294" r:id="rId11"/>
    <p:sldId id="367" r:id="rId12"/>
    <p:sldId id="366" r:id="rId13"/>
    <p:sldId id="299" r:id="rId14"/>
    <p:sldId id="356" r:id="rId15"/>
    <p:sldId id="363" r:id="rId16"/>
    <p:sldId id="364" r:id="rId17"/>
    <p:sldId id="365" r:id="rId18"/>
    <p:sldId id="337" r:id="rId19"/>
    <p:sldId id="283" r:id="rId20"/>
    <p:sldId id="338" r:id="rId21"/>
    <p:sldId id="359" r:id="rId22"/>
    <p:sldId id="334" r:id="rId23"/>
    <p:sldId id="341" r:id="rId24"/>
    <p:sldId id="350" r:id="rId25"/>
    <p:sldId id="369" r:id="rId26"/>
    <p:sldId id="343" r:id="rId27"/>
    <p:sldId id="368" r:id="rId28"/>
    <p:sldId id="351" r:id="rId29"/>
    <p:sldId id="355" r:id="rId30"/>
    <p:sldId id="302" r:id="rId31"/>
    <p:sldId id="345"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F7F7F"/>
    <a:srgbClr val="DDDDDD"/>
    <a:srgbClr val="F8F8F8"/>
    <a:srgbClr val="B2B2B2"/>
    <a:srgbClr val="FF3300"/>
    <a:srgbClr val="CC0066"/>
    <a:srgbClr val="FCEDE4"/>
    <a:srgbClr val="FFFFFF"/>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5351" autoAdjust="0"/>
  </p:normalViewPr>
  <p:slideViewPr>
    <p:cSldViewPr snapToGrid="0">
      <p:cViewPr varScale="1">
        <p:scale>
          <a:sx n="76" d="100"/>
          <a:sy n="76" d="100"/>
        </p:scale>
        <p:origin x="806" y="53"/>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175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64C5-1431-4BF9-BB32-84D224D06344}" type="datetimeFigureOut">
              <a:rPr lang="de-DE" smtClean="0"/>
              <a:t>27.06.2024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2826-898A-4325-99CC-30A0E955769D}" type="slidenum">
              <a:rPr lang="de-DE" smtClean="0"/>
              <a:t>‹Nr.›</a:t>
            </a:fld>
            <a:endParaRPr lang="de-DE"/>
          </a:p>
        </p:txBody>
      </p:sp>
    </p:spTree>
    <p:extLst>
      <p:ext uri="{BB962C8B-B14F-4D97-AF65-F5344CB8AC3E}">
        <p14:creationId xmlns:p14="http://schemas.microsoft.com/office/powerpoint/2010/main" val="24276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a:t>
            </a:fld>
            <a:endParaRPr lang="de-DE"/>
          </a:p>
        </p:txBody>
      </p:sp>
    </p:spTree>
    <p:extLst>
      <p:ext uri="{BB962C8B-B14F-4D97-AF65-F5344CB8AC3E}">
        <p14:creationId xmlns:p14="http://schemas.microsoft.com/office/powerpoint/2010/main" val="162380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a:t>
            </a:fld>
            <a:endParaRPr lang="de-DE"/>
          </a:p>
        </p:txBody>
      </p:sp>
    </p:spTree>
    <p:extLst>
      <p:ext uri="{BB962C8B-B14F-4D97-AF65-F5344CB8AC3E}">
        <p14:creationId xmlns:p14="http://schemas.microsoft.com/office/powerpoint/2010/main" val="279377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numbers show the importance of efficient disaster management. One fundamental element in the disaster management process is the basis of information and in particular geospatial information, as the Spatial Data Infrastructure Germany (GDI-DE) committee, an initiative of public authorities in Germany, states (</a:t>
            </a:r>
            <a:r>
              <a:rPr lang="en-GB" sz="1200" kern="1200" dirty="0" err="1" smtClean="0">
                <a:solidFill>
                  <a:schemeClr val="tx1"/>
                </a:solidFill>
                <a:effectLst/>
                <a:latin typeface="+mn-lt"/>
                <a:ea typeface="+mn-ea"/>
                <a:cs typeface="+mn-cs"/>
              </a:rPr>
              <a:t>Ostrau</a:t>
            </a:r>
            <a:r>
              <a:rPr lang="en-GB" sz="1200" kern="1200" dirty="0" smtClean="0">
                <a:solidFill>
                  <a:schemeClr val="tx1"/>
                </a:solidFill>
                <a:effectLst/>
                <a:latin typeface="+mn-lt"/>
                <a:ea typeface="+mn-ea"/>
                <a:cs typeface="+mn-cs"/>
              </a:rPr>
              <a:t> et al., 2013): „The Management […] of disasters require static geodata (for certain areas) as well dynamic geodata (i.e. flooded areas).“ </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6</a:t>
            </a:fld>
            <a:endParaRPr lang="de-DE"/>
          </a:p>
        </p:txBody>
      </p:sp>
    </p:spTree>
    <p:extLst>
      <p:ext uri="{BB962C8B-B14F-4D97-AF65-F5344CB8AC3E}">
        <p14:creationId xmlns:p14="http://schemas.microsoft.com/office/powerpoint/2010/main" val="316354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numbers show the importance of efficient disaster management. One fundamental element in the disaster management process is the basis of information and in particular geospatial information, as the Spatial Data Infrastructure Germany (GDI-DE) committee, an initiative of public authorities in Germany, states (</a:t>
            </a:r>
            <a:r>
              <a:rPr lang="en-GB" sz="1200" kern="1200" dirty="0" err="1" smtClean="0">
                <a:solidFill>
                  <a:schemeClr val="tx1"/>
                </a:solidFill>
                <a:effectLst/>
                <a:latin typeface="+mn-lt"/>
                <a:ea typeface="+mn-ea"/>
                <a:cs typeface="+mn-cs"/>
              </a:rPr>
              <a:t>Ostrau</a:t>
            </a:r>
            <a:r>
              <a:rPr lang="en-GB" sz="1200" kern="1200" dirty="0" smtClean="0">
                <a:solidFill>
                  <a:schemeClr val="tx1"/>
                </a:solidFill>
                <a:effectLst/>
                <a:latin typeface="+mn-lt"/>
                <a:ea typeface="+mn-ea"/>
                <a:cs typeface="+mn-cs"/>
              </a:rPr>
              <a:t> et al., 2013): „The Management […] of disasters require static geodata (for certain areas) as well dynamic geodata (i.e. flooded areas).“ </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7</a:t>
            </a:fld>
            <a:endParaRPr lang="de-DE"/>
          </a:p>
        </p:txBody>
      </p:sp>
    </p:spTree>
    <p:extLst>
      <p:ext uri="{BB962C8B-B14F-4D97-AF65-F5344CB8AC3E}">
        <p14:creationId xmlns:p14="http://schemas.microsoft.com/office/powerpoint/2010/main" val="65280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Reference Maps</a:t>
            </a:r>
            <a:r>
              <a:rPr lang="en-US" dirty="0" smtClean="0"/>
              <a:t>: shows the boundaries, names and unique identifiers of standard geographic areas, as well as major cultural and physical features, such as roads, railroads, coastlines, rivers and lakes, i.e. topography </a:t>
            </a:r>
          </a:p>
          <a:p>
            <a:r>
              <a:rPr lang="en-US" b="1" dirty="0" smtClean="0"/>
              <a:t>Delineation Maps</a:t>
            </a:r>
            <a:r>
              <a:rPr lang="en-US" dirty="0" smtClean="0"/>
              <a:t>: </a:t>
            </a:r>
            <a:r>
              <a:rPr lang="en-US" i="1" dirty="0" smtClean="0"/>
              <a:t>extents of the area </a:t>
            </a:r>
            <a:r>
              <a:rPr lang="en-US" dirty="0" smtClean="0"/>
              <a:t>affected by the disaster</a:t>
            </a:r>
          </a:p>
          <a:p>
            <a:r>
              <a:rPr lang="en-US" b="1" dirty="0" smtClean="0"/>
              <a:t>Grading Maps</a:t>
            </a:r>
            <a:r>
              <a:rPr lang="en-US" dirty="0" smtClean="0"/>
              <a:t>: assessment of the </a:t>
            </a:r>
            <a:r>
              <a:rPr lang="en-US" i="1" dirty="0" smtClean="0"/>
              <a:t>damage grade </a:t>
            </a:r>
            <a:r>
              <a:rPr lang="en-US" dirty="0" smtClean="0"/>
              <a:t>and its spatial distribution after the disaster (in-situ or based on remote sensing data)</a:t>
            </a:r>
            <a:endParaRPr lang="de-DE" dirty="0" smtClean="0"/>
          </a:p>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9</a:t>
            </a:fld>
            <a:endParaRPr lang="de-DE"/>
          </a:p>
        </p:txBody>
      </p:sp>
    </p:spTree>
    <p:extLst>
      <p:ext uri="{BB962C8B-B14F-4D97-AF65-F5344CB8AC3E}">
        <p14:creationId xmlns:p14="http://schemas.microsoft.com/office/powerpoint/2010/main" val="256875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smtClean="0"/>
              <a:t>At least in 2015 </a:t>
            </a:r>
            <a:r>
              <a:rPr lang="en-US" dirty="0" smtClean="0"/>
              <a:t>80% affected the continent of Asia, a substantially higher figure than the long-term average of approximately 70% (https://www.munichre.com/topics-online/en/climate-change-and-natural-disasters/resilience/year-in-figures.html)</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11</a:t>
            </a:fld>
            <a:endParaRPr lang="de-DE"/>
          </a:p>
        </p:txBody>
      </p:sp>
    </p:spTree>
    <p:extLst>
      <p:ext uri="{BB962C8B-B14F-4D97-AF65-F5344CB8AC3E}">
        <p14:creationId xmlns:p14="http://schemas.microsoft.com/office/powerpoint/2010/main" val="10906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sz="900" dirty="0" smtClean="0"/>
              <a:t>Some of the missions within the Charter are: SPOT 6/7, </a:t>
            </a:r>
            <a:r>
              <a:rPr lang="en-US" sz="900" dirty="0" err="1" smtClean="0"/>
              <a:t>Pléiades</a:t>
            </a:r>
            <a:r>
              <a:rPr lang="en-US" sz="900" dirty="0" smtClean="0"/>
              <a:t>, Landsat-7/8, RADARSAT 2, ALOS-2, RISAT-1, KOMPSAT-2/3 or the DMC-constellation. DLR cooperates with the Charter by providing management resources and satellite images acquired by </a:t>
            </a:r>
            <a:r>
              <a:rPr lang="en-US" sz="900" dirty="0" err="1" smtClean="0"/>
              <a:t>TerraSAR</a:t>
            </a:r>
            <a:r>
              <a:rPr lang="en-US" sz="900" dirty="0" smtClean="0"/>
              <a:t>-X/</a:t>
            </a:r>
            <a:r>
              <a:rPr lang="en-US" sz="900" dirty="0" err="1" smtClean="0"/>
              <a:t>TanDEM</a:t>
            </a:r>
            <a:r>
              <a:rPr lang="en-US" sz="900" dirty="0" smtClean="0"/>
              <a:t>-X. Additionally, DLR provides satellite images from the </a:t>
            </a:r>
            <a:r>
              <a:rPr lang="en-US" sz="900" dirty="0" err="1" smtClean="0"/>
              <a:t>RapidEye</a:t>
            </a:r>
            <a:r>
              <a:rPr lang="en-US" sz="900" dirty="0" smtClean="0"/>
              <a:t> mission.</a:t>
            </a:r>
          </a:p>
          <a:p>
            <a:r>
              <a:rPr lang="en-US" sz="900" dirty="0" smtClean="0"/>
              <a:t>The tasks of DLR ZKI are grouped into two categories:</a:t>
            </a:r>
          </a:p>
          <a:p>
            <a:r>
              <a:rPr lang="en-US" sz="900" dirty="0" smtClean="0"/>
              <a:t>1)    The provision of the technical contribution (operations) to the Charter. This task comprises the satellite tasking and data delivery of </a:t>
            </a:r>
            <a:r>
              <a:rPr lang="en-US" sz="900" dirty="0" err="1" smtClean="0"/>
              <a:t>TerraSAR</a:t>
            </a:r>
            <a:r>
              <a:rPr lang="en-US" sz="900" dirty="0" smtClean="0"/>
              <a:t>-X and </a:t>
            </a:r>
            <a:r>
              <a:rPr lang="en-US" sz="900" dirty="0" err="1" smtClean="0"/>
              <a:t>TanDEM</a:t>
            </a:r>
            <a:r>
              <a:rPr lang="en-US" sz="900" dirty="0" smtClean="0"/>
              <a:t>-X data and the ordering and delivery of </a:t>
            </a:r>
            <a:r>
              <a:rPr lang="en-US" sz="900" dirty="0" err="1" smtClean="0"/>
              <a:t>RapidEye</a:t>
            </a:r>
            <a:r>
              <a:rPr lang="en-US" sz="900" dirty="0" smtClean="0"/>
              <a:t> data, the Project Management for selected Charter activations and the Emergency On-Call Officer duties. This task is supported by the Federal Ministry of Economics and Technology.</a:t>
            </a:r>
          </a:p>
          <a:p>
            <a:r>
              <a:rPr lang="en-US" sz="900" dirty="0" smtClean="0"/>
              <a:t>2)    Value adding based on Charter data. The analysis of the data is outside the scope of the Charter. These activities are realized through other mechanisms (e.g. COPERNICUS) or organizations closely linked to the Charter. If DLR/ZKI is performing the value adding, all products are provided through the ZKI website.</a:t>
            </a:r>
          </a:p>
          <a:p>
            <a:r>
              <a:rPr lang="en-US" sz="900" dirty="0" smtClean="0"/>
              <a:t>Additional information about the “International Charter Space and Major Disasters” can be found on the Charter homepage.</a:t>
            </a:r>
          </a:p>
        </p:txBody>
      </p:sp>
      <p:sp>
        <p:nvSpPr>
          <p:cNvPr id="4" name="Foliennummernplatzhalter 3"/>
          <p:cNvSpPr>
            <a:spLocks noGrp="1"/>
          </p:cNvSpPr>
          <p:nvPr>
            <p:ph type="sldNum" sz="quarter" idx="10"/>
          </p:nvPr>
        </p:nvSpPr>
        <p:spPr/>
        <p:txBody>
          <a:bodyPr/>
          <a:lstStyle/>
          <a:p>
            <a:fld id="{D79B2826-898A-4325-99CC-30A0E955769D}" type="slidenum">
              <a:rPr lang="de-DE" smtClean="0"/>
              <a:t>12</a:t>
            </a:fld>
            <a:endParaRPr lang="de-DE"/>
          </a:p>
        </p:txBody>
      </p:sp>
    </p:spTree>
    <p:extLst>
      <p:ext uri="{BB962C8B-B14F-4D97-AF65-F5344CB8AC3E}">
        <p14:creationId xmlns:p14="http://schemas.microsoft.com/office/powerpoint/2010/main" val="156268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Vector and raster data are now available in the platform’s data tier. </a:t>
            </a:r>
            <a:r>
              <a:rPr lang="en-GB" sz="1200" i="1" kern="1200" dirty="0" err="1" smtClean="0">
                <a:solidFill>
                  <a:schemeClr val="tx1"/>
                </a:solidFill>
                <a:effectLst/>
                <a:latin typeface="+mn-lt"/>
                <a:ea typeface="+mn-ea"/>
                <a:cs typeface="+mn-cs"/>
              </a:rPr>
              <a:t>Mapnik</a:t>
            </a:r>
            <a:r>
              <a:rPr lang="en-GB" sz="1200" kern="1200" dirty="0" smtClean="0">
                <a:solidFill>
                  <a:schemeClr val="tx1"/>
                </a:solidFill>
                <a:effectLst/>
                <a:latin typeface="+mn-lt"/>
                <a:ea typeface="+mn-ea"/>
                <a:cs typeface="+mn-cs"/>
              </a:rPr>
              <a:t> (http://mapnik.org/), a well-known render tool for various OSM maps which can be seen in the application tier, is used to generate a map image resp. map tiles using the Python bindings.</a:t>
            </a:r>
          </a:p>
          <a:p>
            <a:endParaRPr lang="en-GB" sz="1200" kern="1200" dirty="0" smtClean="0">
              <a:solidFill>
                <a:schemeClr val="tx1"/>
              </a:solidFill>
              <a:effectLst/>
              <a:latin typeface="+mn-lt"/>
              <a:ea typeface="+mn-ea"/>
              <a:cs typeface="+mn-cs"/>
            </a:endParaRPr>
          </a:p>
          <a:p>
            <a:r>
              <a:rPr lang="de-DE" dirty="0" smtClean="0"/>
              <a:t>https://wiki.openstreetmap.org/wiki/Mod_tile</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18</a:t>
            </a:fld>
            <a:endParaRPr lang="de-DE"/>
          </a:p>
        </p:txBody>
      </p:sp>
    </p:spTree>
    <p:extLst>
      <p:ext uri="{BB962C8B-B14F-4D97-AF65-F5344CB8AC3E}">
        <p14:creationId xmlns:p14="http://schemas.microsoft.com/office/powerpoint/2010/main" val="102092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sz="1000" kern="1200" dirty="0" smtClean="0">
                <a:solidFill>
                  <a:schemeClr val="tx1"/>
                </a:solidFill>
                <a:effectLst/>
                <a:latin typeface="+mn-lt"/>
                <a:ea typeface="+mn-ea"/>
                <a:cs typeface="+mn-cs"/>
              </a:rPr>
              <a:t>Google Earth Engine (GEE), a cloud-based platform, combines a </a:t>
            </a:r>
            <a:r>
              <a:rPr lang="en-GB" sz="1000" kern="1200" dirty="0" err="1" smtClean="0">
                <a:solidFill>
                  <a:schemeClr val="tx1"/>
                </a:solidFill>
                <a:effectLst/>
                <a:latin typeface="+mn-lt"/>
                <a:ea typeface="+mn-ea"/>
                <a:cs typeface="+mn-cs"/>
              </a:rPr>
              <a:t>multipetabyte</a:t>
            </a:r>
            <a:r>
              <a:rPr lang="en-GB" sz="1000" kern="1200" dirty="0" smtClean="0">
                <a:solidFill>
                  <a:schemeClr val="tx1"/>
                </a:solidFill>
                <a:effectLst/>
                <a:latin typeface="+mn-lt"/>
                <a:ea typeface="+mn-ea"/>
                <a:cs typeface="+mn-cs"/>
              </a:rPr>
              <a:t> catalogue of satellite imagery and geospatial datasets with planetary-scale analysis capabilities needed to detect changes, map trends, and quantify differences</a:t>
            </a:r>
            <a:endParaRPr lang="de-DE"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on the Earth’s surface. GEE is open access and allows users to conduct analyses that would otherwise require enormous resources to access, download, store, and analyse</a:t>
            </a:r>
            <a:endParaRPr lang="de-DE" sz="10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79B2826-898A-4325-99CC-30A0E955769D}" type="slidenum">
              <a:rPr lang="de-DE" smtClean="0"/>
              <a:t>21</a:t>
            </a:fld>
            <a:endParaRPr lang="de-DE"/>
          </a:p>
        </p:txBody>
      </p:sp>
    </p:spTree>
    <p:extLst>
      <p:ext uri="{BB962C8B-B14F-4D97-AF65-F5344CB8AC3E}">
        <p14:creationId xmlns:p14="http://schemas.microsoft.com/office/powerpoint/2010/main" val="125867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813EE732-27FC-4DDB-B413-91FCD4D37851}" type="datetime4">
              <a:rPr lang="de-DE" smtClean="0"/>
              <a:t>27. Juni 2024</a:t>
            </a:fld>
            <a:endParaRPr lang="de-DE" dirty="0"/>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546098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39A50F30-19A3-4A72-A77D-B2715351E614}" type="datetime4">
              <a:rPr lang="de-DE" smtClean="0"/>
              <a:t>27. Juni 2024</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3845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390468" y="609600"/>
            <a:ext cx="2491317"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0168" y="609600"/>
            <a:ext cx="7277100"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D3F6E568-24D0-4867-9857-CBFF9AC97A9C}" type="datetime4">
              <a:rPr lang="de-DE" smtClean="0"/>
              <a:t>27. Juni 2024</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5958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981517"/>
          </a:xfrm>
        </p:spPr>
        <p:txBody>
          <a:bodyPr anchor="b">
            <a:normAutofit/>
          </a:bodyPr>
          <a:lstStyle>
            <a:lvl1pPr algn="r">
              <a:defRPr sz="3600"/>
            </a:lvl1pPr>
          </a:lstStyle>
          <a:p>
            <a:r>
              <a:rPr lang="de-DE" dirty="0"/>
              <a:t>Titelmasterformat durch Klicken bearbeiten</a:t>
            </a:r>
          </a:p>
        </p:txBody>
      </p:sp>
      <p:sp>
        <p:nvSpPr>
          <p:cNvPr id="3" name="Untertitel 2"/>
          <p:cNvSpPr>
            <a:spLocks noGrp="1"/>
          </p:cNvSpPr>
          <p:nvPr>
            <p:ph type="subTitle" idx="1"/>
          </p:nvPr>
        </p:nvSpPr>
        <p:spPr>
          <a:xfrm>
            <a:off x="1524000" y="3840798"/>
            <a:ext cx="9144000" cy="18843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15709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3"/>
            <a:ext cx="10515600" cy="1176338"/>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9126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81682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2959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3957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280381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3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A82C3AC8-AFDA-4F1D-B7BE-F3C6E9DC479E}" type="datetime4">
              <a:rPr lang="de-DE" smtClean="0"/>
              <a:t>27. Juni 2024</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pPr/>
              <a:t>‹Nr.›</a:t>
            </a:fld>
            <a:r>
              <a:rPr lang="de-DE" smtClean="0"/>
              <a:t> </a:t>
            </a:r>
            <a:endParaRPr lang="de-DE" dirty="0"/>
          </a:p>
        </p:txBody>
      </p:sp>
    </p:spTree>
    <p:extLst>
      <p:ext uri="{BB962C8B-B14F-4D97-AF65-F5344CB8AC3E}">
        <p14:creationId xmlns:p14="http://schemas.microsoft.com/office/powerpoint/2010/main" val="1744551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F563EA2D-4B05-4174-8577-E614D3D53161}" type="datetime4">
              <a:rPr lang="de-DE" smtClean="0"/>
              <a:t>27. Juni 2024</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6"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5"/>
          <p:cNvSpPr txBox="1">
            <a:spLocks/>
          </p:cNvSpPr>
          <p:nvPr userDrawn="1"/>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Tree>
    <p:extLst>
      <p:ext uri="{BB962C8B-B14F-4D97-AF65-F5344CB8AC3E}">
        <p14:creationId xmlns:p14="http://schemas.microsoft.com/office/powerpoint/2010/main" val="316360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0167" y="1671638"/>
            <a:ext cx="4883151"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996519" y="1671638"/>
            <a:ext cx="4885266"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7022A73A-01B7-40E1-9E4D-A673C968CE16}" type="datetime4">
              <a:rPr lang="de-DE" smtClean="0"/>
              <a:t>27. Juni 2024</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8027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25BD5615-F771-4DC0-BCFF-569F916B4EE3}" type="datetime4">
              <a:rPr lang="de-DE" smtClean="0"/>
              <a:t>27. Juni 2024</a:t>
            </a:fld>
            <a:endParaRPr lang="de-DE"/>
          </a:p>
        </p:txBody>
      </p:sp>
      <p:sp>
        <p:nvSpPr>
          <p:cNvPr id="8"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4656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1AEE5655-6AEC-41E5-879E-482E4DEB77B0}" type="datetime4">
              <a:rPr lang="de-DE" smtClean="0"/>
              <a:t>27. Juni 2024</a:t>
            </a:fld>
            <a:endParaRPr lang="de-DE"/>
          </a:p>
        </p:txBody>
      </p:sp>
      <p:sp>
        <p:nvSpPr>
          <p:cNvPr id="4"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146131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084394EE-9054-4221-A4E8-C5CE6B1C4F67}" type="datetime4">
              <a:rPr lang="de-DE" smtClean="0"/>
              <a:t>27. Juni 2024</a:t>
            </a:fld>
            <a:endParaRPr lang="de-DE"/>
          </a:p>
        </p:txBody>
      </p:sp>
      <p:sp>
        <p:nvSpPr>
          <p:cNvPr id="3"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4" name="Slide Number Placeholder 5"/>
          <p:cNvSpPr txBox="1">
            <a:spLocks/>
          </p:cNvSpPr>
          <p:nvPr userDrawn="1"/>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Tree>
    <p:extLst>
      <p:ext uri="{BB962C8B-B14F-4D97-AF65-F5344CB8AC3E}">
        <p14:creationId xmlns:p14="http://schemas.microsoft.com/office/powerpoint/2010/main" val="12599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0EBA59BD-FA60-4451-811E-991005206836}" type="datetime4">
              <a:rPr lang="de-DE" smtClean="0"/>
              <a:t>27. Juni 2024</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1639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B4C7E6EC-40F6-4A8C-B391-FB2CA6F16F2E}" type="datetime4">
              <a:rPr lang="de-DE" smtClean="0"/>
              <a:t>27. Juni 2024</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34659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 y="3"/>
            <a:ext cx="334433"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defRPr/>
            </a:pPr>
            <a:endParaRPr lang="de-DE" altLang="de-DE" sz="1600" smtClean="0"/>
          </a:p>
        </p:txBody>
      </p:sp>
      <p:sp>
        <p:nvSpPr>
          <p:cNvPr id="1028" name="Rectangle 8"/>
          <p:cNvSpPr>
            <a:spLocks noChangeArrowheads="1"/>
          </p:cNvSpPr>
          <p:nvPr/>
        </p:nvSpPr>
        <p:spPr bwMode="auto">
          <a:xfrm rot="-5400000">
            <a:off x="-1651362" y="3053028"/>
            <a:ext cx="3582134"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1" hangingPunct="1">
              <a:spcBef>
                <a:spcPct val="20000"/>
              </a:spcBef>
              <a:defRPr/>
            </a:pPr>
            <a:r>
              <a:rPr lang="en-US" altLang="de-DE" sz="1600" dirty="0" smtClean="0">
                <a:solidFill>
                  <a:schemeClr val="bg1"/>
                </a:solidFill>
                <a:latin typeface="Tahoma" pitchFamily="34" charset="0"/>
              </a:rPr>
              <a:t>Supporting OGC APIs: </a:t>
            </a:r>
            <a:r>
              <a:rPr lang="de-DE" altLang="de-DE" sz="1600" dirty="0" smtClean="0">
                <a:solidFill>
                  <a:schemeClr val="bg1"/>
                </a:solidFill>
                <a:latin typeface="Tahoma" pitchFamily="34" charset="0"/>
              </a:rPr>
              <a:t>Rapid Mapping</a:t>
            </a:r>
          </a:p>
        </p:txBody>
      </p:sp>
      <p:sp>
        <p:nvSpPr>
          <p:cNvPr id="1029" name="Rectangle 9"/>
          <p:cNvSpPr>
            <a:spLocks noChangeArrowheads="1"/>
          </p:cNvSpPr>
          <p:nvPr/>
        </p:nvSpPr>
        <p:spPr bwMode="auto">
          <a:xfrm>
            <a:off x="-111566" y="5446136"/>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20000"/>
              </a:spcBef>
              <a:defRPr/>
            </a:pPr>
            <a:fld id="{5FBDFDC7-1EF7-43F9-AB67-405503ECAA8A}" type="slidenum">
              <a:rPr lang="de-DE" altLang="de-DE" sz="1200" smtClean="0">
                <a:solidFill>
                  <a:schemeClr val="bg1"/>
                </a:solidFill>
                <a:latin typeface="Tahoma" pitchFamily="34" charset="0"/>
              </a:rPr>
              <a:pPr algn="r" eaLnBrk="1" hangingPunct="1">
                <a:spcBef>
                  <a:spcPct val="20000"/>
                </a:spcBef>
                <a:defRPr/>
              </a:pPr>
              <a:t>‹Nr.›</a:t>
            </a:fld>
            <a:endParaRPr lang="de-DE" altLang="de-DE" sz="1200" dirty="0" smtClean="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30115" y="169133"/>
            <a:ext cx="114899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910168" y="609600"/>
            <a:ext cx="996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910169" y="1671638"/>
            <a:ext cx="997161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2" name="Foliennummernplatzhalter 4"/>
          <p:cNvSpPr>
            <a:spLocks noGrp="1"/>
          </p:cNvSpPr>
          <p:nvPr>
            <p:ph type="sldNum" sz="quarter" idx="4"/>
          </p:nvPr>
        </p:nvSpPr>
        <p:spPr bwMode="auto">
          <a:xfrm>
            <a:off x="8439154" y="6324600"/>
            <a:ext cx="2442633"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j-lt"/>
              </a:defRPr>
            </a:lvl1pPr>
          </a:lstStyle>
          <a:p>
            <a:fld id="{4892D846-B0A7-4DFB-99C2-AC0D5C4C5C04}" type="slidenum">
              <a:rPr lang="de-DE" smtClean="0"/>
              <a:pPr/>
              <a:t>‹Nr.›</a:t>
            </a:fld>
            <a:r>
              <a:rPr lang="de-DE" smtClean="0"/>
              <a:t> </a:t>
            </a:r>
            <a:endParaRPr lang="de-DE" dirty="0"/>
          </a:p>
        </p:txBody>
      </p:sp>
      <p:sp>
        <p:nvSpPr>
          <p:cNvPr id="14" name="Slide Number Placeholder 5"/>
          <p:cNvSpPr txBox="1">
            <a:spLocks/>
          </p:cNvSpPr>
          <p:nvPr userDrawn="1"/>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
        <p:nvSpPr>
          <p:cNvPr id="15" name="Textfeld 14"/>
          <p:cNvSpPr txBox="1"/>
          <p:nvPr userDrawn="1"/>
        </p:nvSpPr>
        <p:spPr>
          <a:xfrm>
            <a:off x="2487511" y="6459787"/>
            <a:ext cx="8033147" cy="365125"/>
          </a:xfrm>
          <a:prstGeom prst="rect">
            <a:avLst/>
          </a:prstGeom>
          <a:noFill/>
        </p:spPr>
        <p:txBody>
          <a:bodyPr wrap="square"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Rapid just-in-time and task-adequate geodata provision for Disaster Management</a:t>
            </a:r>
            <a:endParaRPr lang="de-DE" sz="105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144315"/>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41500"/>
            <a:ext cx="10515600" cy="43354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rot="16200000">
            <a:off x="-3244334" y="3244335"/>
            <a:ext cx="6858001" cy="369332"/>
          </a:xfrm>
          <a:prstGeom prst="rect">
            <a:avLst/>
          </a:prstGeom>
          <a:solidFill>
            <a:srgbClr val="C00000"/>
          </a:solidFill>
          <a:ln>
            <a:solidFill>
              <a:srgbClr val="C00000"/>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plusTextLight" panose="020B0604020202020204" pitchFamily="34" charset="0"/>
                <a:ea typeface="+mn-ea"/>
                <a:cs typeface="AplusTextLight" panose="020B0604020202020204" pitchFamily="34" charset="0"/>
              </a:rPr>
              <a:t>Hochschule</a:t>
            </a:r>
            <a:r>
              <a:rPr kumimoji="0" lang="de-DE"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de-DE" sz="1800" b="0" i="0" u="none" strike="noStrike" kern="1200" cap="none" spc="0" normalizeH="0" baseline="0" noProof="0" dirty="0">
                <a:ln>
                  <a:noFill/>
                </a:ln>
                <a:solidFill>
                  <a:srgbClr val="FFFFFF"/>
                </a:solidFill>
                <a:effectLst/>
                <a:uLnTx/>
                <a:uFillTx/>
                <a:latin typeface="AplusTextRegular" panose="020B0604020202020204" pitchFamily="34" charset="0"/>
                <a:ea typeface="+mn-ea"/>
                <a:cs typeface="AplusTextRegular" panose="020B0604020202020204" pitchFamily="34" charset="0"/>
              </a:rPr>
              <a:t>für Technik </a:t>
            </a:r>
            <a:r>
              <a:rPr kumimoji="0" lang="de-DE" sz="1800" b="0" i="0" u="none" strike="noStrike" kern="1200" cap="none" spc="0" normalizeH="0" baseline="0" noProof="0" dirty="0">
                <a:ln>
                  <a:noFill/>
                </a:ln>
                <a:solidFill>
                  <a:srgbClr val="FFFFFF"/>
                </a:solidFill>
                <a:effectLst/>
                <a:uLnTx/>
                <a:uFillTx/>
                <a:latin typeface="AplusTextBold" panose="020B0604020202020204" pitchFamily="34" charset="0"/>
                <a:ea typeface="+mn-ea"/>
                <a:cs typeface="AplusTextBold" panose="020B0604020202020204" pitchFamily="34" charset="0"/>
              </a:rPr>
              <a:t>Stuttgart</a:t>
            </a:r>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Inhaltsplatzhalter 9"/>
          <p:cNvSpPr txBox="1">
            <a:spLocks/>
          </p:cNvSpPr>
          <p:nvPr userDrawn="1"/>
        </p:nvSpPr>
        <p:spPr>
          <a:xfrm>
            <a:off x="8719127" y="6510224"/>
            <a:ext cx="31496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Franz-Josef Behr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ICCGIS-2024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fld id="{43505035-71CB-4100-91C2-D1458AAD1E0A}" type="datetime1">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27.06.2024</a:t>
            </a:fld>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 # </a:t>
            </a:r>
            <a:fld id="{AE134E98-7F50-4DA8-96E0-D9CF8C66C9D6}" type="slidenum">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‹Nr.›</a:t>
            </a:fld>
            <a:endPar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37421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scharter.org/web/guest/text-of-the-chart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iki.openstreetmap.org/wiki/Stat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emergency.copernicus.eu/" TargetMode="External"/><Relationship Id="rId7" Type="http://schemas.openxmlformats.org/officeDocument/2006/relationships/image" Target="../media/image14.png"/><Relationship Id="rId2" Type="http://schemas.openxmlformats.org/officeDocument/2006/relationships/hyperlink" Target="https://earthexplorer.usgs.gov/"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arthengine.google.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interactive-instruments/ldproxy/blob/master/README.md"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geoserver.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urworldindata.org/natural-disaster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10855" y="1335319"/>
            <a:ext cx="6996113" cy="2452769"/>
          </a:xfrm>
        </p:spPr>
        <p:txBody>
          <a:bodyPr>
            <a:noAutofit/>
          </a:bodyPr>
          <a:lstStyle/>
          <a:p>
            <a:pPr algn="r"/>
            <a:r>
              <a:rPr lang="bg-BG" dirty="0"/>
              <a:t>Supporting OGC APIs: An Updated and Contemporary Approach to Geodata Provision in Disaster Mapping</a:t>
            </a:r>
            <a:endParaRPr lang="de-DE" sz="3200" dirty="0"/>
          </a:p>
        </p:txBody>
      </p:sp>
      <p:sp>
        <p:nvSpPr>
          <p:cNvPr id="3" name="Untertitel 2"/>
          <p:cNvSpPr>
            <a:spLocks noGrp="1"/>
          </p:cNvSpPr>
          <p:nvPr>
            <p:ph type="subTitle" idx="1"/>
          </p:nvPr>
        </p:nvSpPr>
        <p:spPr>
          <a:xfrm>
            <a:off x="1905227" y="4139483"/>
            <a:ext cx="8172450" cy="1143000"/>
          </a:xfrm>
        </p:spPr>
        <p:txBody>
          <a:bodyPr/>
          <a:lstStyle/>
          <a:p>
            <a:pPr algn="r"/>
            <a:r>
              <a:rPr lang="de-DE" cap="small" dirty="0"/>
              <a:t>Franz-Josef </a:t>
            </a:r>
            <a:r>
              <a:rPr lang="de-DE" cap="small" dirty="0" smtClean="0"/>
              <a:t>Behr, </a:t>
            </a:r>
            <a:r>
              <a:rPr lang="de-DE" cap="small" dirty="0" err="1"/>
              <a:t>Lazuardy</a:t>
            </a:r>
            <a:r>
              <a:rPr lang="de-DE" cap="small" dirty="0"/>
              <a:t> </a:t>
            </a:r>
            <a:r>
              <a:rPr lang="de-DE" cap="small" dirty="0" err="1"/>
              <a:t>Fajar</a:t>
            </a:r>
            <a:r>
              <a:rPr lang="de-DE" cap="small" dirty="0"/>
              <a:t> </a:t>
            </a:r>
            <a:r>
              <a:rPr lang="de-DE" cap="small" dirty="0" err="1"/>
              <a:t>Pratama</a:t>
            </a:r>
            <a:r>
              <a:rPr lang="de-DE" cap="small" dirty="0"/>
              <a:t> </a:t>
            </a:r>
            <a:r>
              <a:rPr lang="de-DE" cap="small" dirty="0" err="1"/>
              <a:t>Sulaeman</a:t>
            </a:r>
            <a:r>
              <a:rPr lang="de-DE" cap="small" dirty="0"/>
              <a:t>, </a:t>
            </a:r>
            <a:r>
              <a:rPr lang="de-DE" cap="small" dirty="0" err="1"/>
              <a:t>Winhard</a:t>
            </a:r>
            <a:endParaRPr lang="de-DE" cap="small" dirty="0"/>
          </a:p>
          <a:p>
            <a:pPr algn="r"/>
            <a:r>
              <a:rPr lang="de-DE" cap="small" dirty="0" err="1" smtClean="0"/>
              <a:t>Tampubolon</a:t>
            </a:r>
            <a:r>
              <a:rPr lang="de-DE" cap="small" dirty="0" smtClean="0"/>
              <a:t>, Steven Fleischmann</a:t>
            </a:r>
          </a:p>
          <a:p>
            <a:pPr algn="r"/>
            <a:r>
              <a:rPr lang="nl-NL" cap="small" dirty="0" smtClean="0"/>
              <a:t>ICCGIS 2024</a:t>
            </a:r>
            <a:endParaRPr lang="nl-NL" cap="small" dirty="0"/>
          </a:p>
          <a:p>
            <a:pPr algn="r"/>
            <a:endParaRPr lang="fr-FR" cap="small" dirty="0" smtClean="0"/>
          </a:p>
          <a:p>
            <a:pPr algn="r"/>
            <a:endParaRPr lang="de-DE" cap="small" dirty="0"/>
          </a:p>
        </p:txBody>
      </p:sp>
      <p:sp>
        <p:nvSpPr>
          <p:cNvPr id="7" name="Foliennummernplatzhalter 6"/>
          <p:cNvSpPr>
            <a:spLocks noGrp="1"/>
          </p:cNvSpPr>
          <p:nvPr>
            <p:ph type="sldNum" sz="quarter" idx="11"/>
          </p:nvPr>
        </p:nvSpPr>
        <p:spPr/>
        <p:txBody>
          <a:bodyPr/>
          <a:lstStyle/>
          <a:p>
            <a:fld id="{4892D846-B0A7-4DFB-99C2-AC0D5C4C5C04}" type="slidenum">
              <a:rPr lang="de-DE" smtClean="0"/>
              <a:t>1</a:t>
            </a:fld>
            <a:endParaRPr lang="de-DE" dirty="0"/>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131" y="5877273"/>
            <a:ext cx="791865" cy="3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061899" y="6263734"/>
            <a:ext cx="6624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dirty="0" err="1">
                <a:solidFill>
                  <a:schemeClr val="tx1"/>
                </a:solidFill>
                <a:latin typeface="Arial" charset="0"/>
              </a:rPr>
              <a:t>Own</a:t>
            </a:r>
            <a:r>
              <a:rPr lang="de-DE" altLang="de-DE" sz="1100" dirty="0">
                <a:solidFill>
                  <a:schemeClr val="tx1"/>
                </a:solidFill>
                <a:latin typeface="Arial" charset="0"/>
              </a:rPr>
              <a:t> Content </a:t>
            </a:r>
            <a:r>
              <a:rPr lang="de-DE" altLang="de-DE" sz="1100" dirty="0" err="1">
                <a:solidFill>
                  <a:schemeClr val="tx1"/>
                </a:solidFill>
                <a:latin typeface="Arial" charset="0"/>
              </a:rPr>
              <a:t>is</a:t>
            </a:r>
            <a:r>
              <a:rPr lang="de-DE" altLang="de-DE" sz="1100" dirty="0">
                <a:solidFill>
                  <a:schemeClr val="tx1"/>
                </a:solidFill>
                <a:latin typeface="Arial" charset="0"/>
              </a:rPr>
              <a:t> </a:t>
            </a:r>
            <a:r>
              <a:rPr lang="de-DE" altLang="de-DE" sz="1100" dirty="0" err="1">
                <a:solidFill>
                  <a:schemeClr val="tx1"/>
                </a:solidFill>
                <a:latin typeface="Arial" charset="0"/>
              </a:rPr>
              <a:t>licensed</a:t>
            </a:r>
            <a:r>
              <a:rPr lang="de-DE" altLang="de-DE" sz="1100" dirty="0">
                <a:solidFill>
                  <a:schemeClr val="tx1"/>
                </a:solidFill>
                <a:latin typeface="Arial" charset="0"/>
              </a:rPr>
              <a:t> </a:t>
            </a:r>
            <a:r>
              <a:rPr lang="de-DE" altLang="de-DE" sz="1100" dirty="0" err="1">
                <a:solidFill>
                  <a:schemeClr val="tx1"/>
                </a:solidFill>
                <a:latin typeface="Arial" charset="0"/>
              </a:rPr>
              <a:t>under</a:t>
            </a:r>
            <a:r>
              <a:rPr lang="de-DE" altLang="de-DE" sz="1100" dirty="0">
                <a:solidFill>
                  <a:schemeClr val="tx1"/>
                </a:solidFill>
                <a:latin typeface="Arial" charset="0"/>
              </a:rPr>
              <a:t> Creative </a:t>
            </a:r>
            <a:r>
              <a:rPr lang="de-DE" altLang="de-DE" sz="1100" dirty="0" err="1">
                <a:solidFill>
                  <a:schemeClr val="tx1"/>
                </a:solidFill>
                <a:latin typeface="Arial" charset="0"/>
              </a:rPr>
              <a:t>Commons-License</a:t>
            </a:r>
            <a:r>
              <a:rPr lang="de-DE" altLang="de-DE" sz="1100" dirty="0">
                <a:solidFill>
                  <a:schemeClr val="tx1"/>
                </a:solidFill>
                <a:latin typeface="Arial" charset="0"/>
              </a:rPr>
              <a:t> CC BY-NC-SA</a:t>
            </a:r>
          </a:p>
        </p:txBody>
      </p:sp>
      <p:pic>
        <p:nvPicPr>
          <p:cNvPr id="5122" name="Picture 2" descr="C:\Users\behr\AppData\Local\Temp\SNAGHTML59c6a13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77" y="155248"/>
            <a:ext cx="1390650" cy="41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4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Un</a:t>
            </a:r>
            <a:r>
              <a:rPr lang="de-DE" dirty="0" smtClean="0">
                <a:solidFill>
                  <a:schemeClr val="accent4">
                    <a:lumMod val="40000"/>
                    <a:lumOff val="60000"/>
                  </a:schemeClr>
                </a:solidFill>
              </a:rPr>
              <a:t>-FAIR</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569020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2019:Tropical </a:t>
            </a:r>
            <a:r>
              <a:rPr lang="en-US" dirty="0"/>
              <a:t>cyclones, extreme storms and floods caused overall losses of US$ 150bn</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11</a:t>
            </a:fld>
            <a:r>
              <a:rPr lang="de-DE" smtClean="0"/>
              <a:t> </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023" y="1695451"/>
            <a:ext cx="9270802" cy="370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1" y="5576889"/>
            <a:ext cx="8247063"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885950" y="6190775"/>
            <a:ext cx="8039100" cy="461665"/>
          </a:xfrm>
          <a:prstGeom prst="rect">
            <a:avLst/>
          </a:prstGeom>
        </p:spPr>
        <p:txBody>
          <a:bodyPr wrap="square">
            <a:spAutoFit/>
          </a:bodyPr>
          <a:lstStyle/>
          <a:p>
            <a:r>
              <a:rPr lang="de-DE" sz="1200" dirty="0"/>
              <a:t>Source: https://www.munichre.com/content/dam/munichre/global/content-pieces/documents/media-relations/2019-nat-cat-world-map.pdf/_jcr_content/renditions/original./2019-nat-cat-world-map.pdf  [2020-10-12]</a:t>
            </a:r>
          </a:p>
        </p:txBody>
      </p:sp>
    </p:spTree>
    <p:extLst>
      <p:ext uri="{BB962C8B-B14F-4D97-AF65-F5344CB8AC3E}">
        <p14:creationId xmlns:p14="http://schemas.microsoft.com/office/powerpoint/2010/main" val="1458150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International Charter 'Space and Major Disasters'</a:t>
            </a:r>
            <a:endParaRPr lang="de-DE" dirty="0"/>
          </a:p>
        </p:txBody>
      </p:sp>
      <p:sp>
        <p:nvSpPr>
          <p:cNvPr id="3" name="Inhaltsplatzhalter 2"/>
          <p:cNvSpPr>
            <a:spLocks noGrp="1"/>
          </p:cNvSpPr>
          <p:nvPr>
            <p:ph idx="1"/>
          </p:nvPr>
        </p:nvSpPr>
        <p:spPr/>
        <p:txBody>
          <a:bodyPr/>
          <a:lstStyle/>
          <a:p>
            <a:r>
              <a:rPr lang="en-US" dirty="0" smtClean="0"/>
              <a:t>a </a:t>
            </a:r>
            <a:r>
              <a:rPr lang="en-US" dirty="0"/>
              <a:t>consortium of space agencies and satellite data </a:t>
            </a:r>
            <a:r>
              <a:rPr lang="en-US" dirty="0" smtClean="0"/>
              <a:t>providers, founded 1999, </a:t>
            </a:r>
            <a:r>
              <a:rPr lang="en-US" dirty="0"/>
              <a:t>aiming at providing a unified system of rapid space data acquisition and delivery in case of natural or man-made </a:t>
            </a:r>
            <a:r>
              <a:rPr lang="en-US" dirty="0" smtClean="0"/>
              <a:t>disasters. </a:t>
            </a:r>
          </a:p>
          <a:p>
            <a:r>
              <a:rPr lang="en-US" dirty="0" smtClean="0"/>
              <a:t>Each </a:t>
            </a:r>
            <a:r>
              <a:rPr lang="en-US" dirty="0"/>
              <a:t>member agency of the Charter has committed resources to support </a:t>
            </a:r>
            <a:r>
              <a:rPr lang="en-US" sz="1800" b="1" dirty="0"/>
              <a:t>some specified </a:t>
            </a:r>
            <a:r>
              <a:rPr lang="en-US" sz="1800" b="1" dirty="0" err="1"/>
              <a:t>authorised</a:t>
            </a:r>
            <a:r>
              <a:rPr lang="en-US" sz="1800" b="1" dirty="0"/>
              <a:t> users </a:t>
            </a:r>
            <a:r>
              <a:rPr lang="en-US" dirty="0"/>
              <a:t>such as relief </a:t>
            </a:r>
            <a:r>
              <a:rPr lang="en-US" dirty="0" err="1"/>
              <a:t>organisations</a:t>
            </a:r>
            <a:r>
              <a:rPr lang="en-US" dirty="0"/>
              <a:t> as well as civil protection and </a:t>
            </a:r>
            <a:r>
              <a:rPr lang="en-US" dirty="0" err="1"/>
              <a:t>defence</a:t>
            </a:r>
            <a:r>
              <a:rPr lang="en-US" dirty="0"/>
              <a:t> </a:t>
            </a:r>
            <a:r>
              <a:rPr lang="en-US" dirty="0" err="1"/>
              <a:t>organisations</a:t>
            </a:r>
            <a:r>
              <a:rPr lang="en-US" dirty="0"/>
              <a:t> with free of charge satellite data in order to help mitigating the effects of disasters on human life and property. </a:t>
            </a:r>
            <a:endParaRPr lang="en-US" dirty="0" smtClean="0"/>
          </a:p>
          <a:p>
            <a:r>
              <a:rPr lang="en-US" dirty="0" smtClean="0"/>
              <a:t>The </a:t>
            </a:r>
            <a:r>
              <a:rPr lang="en-US" dirty="0"/>
              <a:t>Charter data </a:t>
            </a:r>
            <a:r>
              <a:rPr lang="en-US" dirty="0" smtClean="0"/>
              <a:t>[…] will </a:t>
            </a:r>
            <a:r>
              <a:rPr lang="en-US" dirty="0"/>
              <a:t>be </a:t>
            </a:r>
            <a:r>
              <a:rPr lang="en-US" dirty="0" err="1"/>
              <a:t>analysed</a:t>
            </a:r>
            <a:r>
              <a:rPr lang="en-US" dirty="0"/>
              <a:t> by associated </a:t>
            </a:r>
            <a:r>
              <a:rPr lang="en-US" sz="1800" b="1" dirty="0"/>
              <a:t>Value Adders</a:t>
            </a:r>
            <a:r>
              <a:rPr lang="en-US" dirty="0"/>
              <a:t>, like the </a:t>
            </a:r>
            <a:r>
              <a:rPr lang="en-US" dirty="0" smtClean="0"/>
              <a:t>ZKI (with some links to CPOERNICUS). </a:t>
            </a:r>
          </a:p>
          <a:p>
            <a:r>
              <a:rPr lang="en-US" dirty="0" smtClean="0"/>
              <a:t>The </a:t>
            </a:r>
            <a:r>
              <a:rPr lang="en-US" dirty="0"/>
              <a:t>results are </a:t>
            </a:r>
            <a:r>
              <a:rPr lang="en-US" sz="1800" b="1" dirty="0"/>
              <a:t>provided to the Authorized Users, requesting authorities </a:t>
            </a:r>
            <a:r>
              <a:rPr lang="en-US" dirty="0"/>
              <a:t>and also to the public</a:t>
            </a:r>
            <a:r>
              <a:rPr lang="en-US" dirty="0" smtClean="0"/>
              <a:t>.</a:t>
            </a:r>
          </a:p>
          <a:p>
            <a:endParaRPr lang="en-US" dirty="0"/>
          </a:p>
          <a:p>
            <a:r>
              <a:rPr lang="en-US" dirty="0" smtClean="0"/>
              <a:t>17 partners, providing </a:t>
            </a:r>
            <a:r>
              <a:rPr lang="en-US" dirty="0"/>
              <a:t>data of approx. 30 satellite </a:t>
            </a:r>
            <a:r>
              <a:rPr lang="en-US" dirty="0" smtClean="0"/>
              <a:t>missions</a:t>
            </a:r>
          </a:p>
        </p:txBody>
      </p:sp>
      <p:sp>
        <p:nvSpPr>
          <p:cNvPr id="4" name="Datumsplatzhalter 3"/>
          <p:cNvSpPr>
            <a:spLocks noGrp="1"/>
          </p:cNvSpPr>
          <p:nvPr>
            <p:ph type="dt" sz="half" idx="10"/>
          </p:nvPr>
        </p:nvSpPr>
        <p:spPr/>
        <p:txBody>
          <a:bodyPr/>
          <a:lstStyle/>
          <a:p>
            <a:fld id="{A82C3AC8-AFDA-4F1D-B7BE-F3C6E9DC479E}" type="datetime4">
              <a:rPr lang="de-DE" smtClean="0"/>
              <a:t>27. Juni 2024</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12</a:t>
            </a:fld>
            <a:r>
              <a:rPr lang="de-DE" smtClean="0"/>
              <a:t> </a:t>
            </a:r>
            <a:endParaRPr lang="de-DE" dirty="0"/>
          </a:p>
        </p:txBody>
      </p:sp>
      <p:sp>
        <p:nvSpPr>
          <p:cNvPr id="6" name="Rechteck 5"/>
          <p:cNvSpPr/>
          <p:nvPr/>
        </p:nvSpPr>
        <p:spPr>
          <a:xfrm>
            <a:off x="6659865" y="5687726"/>
            <a:ext cx="3914775" cy="646331"/>
          </a:xfrm>
          <a:prstGeom prst="rect">
            <a:avLst/>
          </a:prstGeom>
        </p:spPr>
        <p:txBody>
          <a:bodyPr wrap="square">
            <a:spAutoFit/>
          </a:bodyPr>
          <a:lstStyle/>
          <a:p>
            <a:r>
              <a:rPr lang="de-DE" sz="1200" dirty="0">
                <a:hlinkClick r:id="rId3"/>
              </a:rPr>
              <a:t>https://</a:t>
            </a:r>
            <a:r>
              <a:rPr lang="de-DE" sz="1200" dirty="0" smtClean="0">
                <a:hlinkClick r:id="rId3"/>
              </a:rPr>
              <a:t>disasterscharter.org/web/guest/text-of-the-charter</a:t>
            </a:r>
            <a:r>
              <a:rPr lang="de-DE" sz="1200" dirty="0" smtClean="0"/>
              <a:t/>
            </a:r>
            <a:br>
              <a:rPr lang="de-DE" sz="1200" dirty="0" smtClean="0"/>
            </a:br>
            <a:r>
              <a:rPr lang="de-DE" sz="1200" dirty="0" smtClean="0"/>
              <a:t>887 </a:t>
            </a:r>
            <a:r>
              <a:rPr lang="de-DE" sz="1200" dirty="0" err="1" smtClean="0"/>
              <a:t>activations</a:t>
            </a:r>
            <a:r>
              <a:rPr lang="de-DE" sz="1200" dirty="0" smtClean="0"/>
              <a:t> (</a:t>
            </a:r>
            <a:r>
              <a:rPr lang="de-DE" sz="1200" dirty="0" err="1" smtClean="0"/>
              <a:t>until</a:t>
            </a:r>
            <a:r>
              <a:rPr lang="de-DE" sz="1200" dirty="0" smtClean="0"/>
              <a:t> June 2024), </a:t>
            </a:r>
            <a:br>
              <a:rPr lang="de-DE" sz="1200" dirty="0" smtClean="0"/>
            </a:br>
            <a:r>
              <a:rPr lang="de-DE" sz="1200" dirty="0" err="1" smtClean="0"/>
              <a:t>see</a:t>
            </a:r>
            <a:r>
              <a:rPr lang="de-DE" sz="1200" dirty="0"/>
              <a:t> https://cgt.disasterscharter.org/en/887/1015</a:t>
            </a:r>
          </a:p>
        </p:txBody>
      </p:sp>
      <p:pic>
        <p:nvPicPr>
          <p:cNvPr id="9" name="Grafik 8"/>
          <p:cNvPicPr>
            <a:picLocks noChangeAspect="1"/>
          </p:cNvPicPr>
          <p:nvPr/>
        </p:nvPicPr>
        <p:blipFill>
          <a:blip r:embed="rId4"/>
          <a:stretch>
            <a:fillRect/>
          </a:stretch>
        </p:blipFill>
        <p:spPr>
          <a:xfrm>
            <a:off x="2353069" y="1509781"/>
            <a:ext cx="6264183" cy="4016088"/>
          </a:xfrm>
          <a:prstGeom prst="rect">
            <a:avLst/>
          </a:prstGeom>
        </p:spPr>
      </p:pic>
    </p:spTree>
    <p:extLst>
      <p:ext uri="{BB962C8B-B14F-4D97-AF65-F5344CB8AC3E}">
        <p14:creationId xmlns:p14="http://schemas.microsoft.com/office/powerpoint/2010/main" val="35138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 </a:t>
            </a:r>
            <a:r>
              <a:rPr lang="de-DE" dirty="0" err="1" smtClean="0"/>
              <a:t>criteria</a:t>
            </a:r>
            <a:r>
              <a:rPr lang="de-DE" dirty="0" smtClean="0"/>
              <a:t> </a:t>
            </a:r>
            <a:r>
              <a:rPr lang="de-DE" dirty="0" err="1" smtClean="0"/>
              <a:t>for</a:t>
            </a:r>
            <a:r>
              <a:rPr lang="de-DE" dirty="0" smtClean="0"/>
              <a:t> </a:t>
            </a:r>
            <a:r>
              <a:rPr lang="de-DE" dirty="0" err="1" smtClean="0"/>
              <a:t>our</a:t>
            </a:r>
            <a:r>
              <a:rPr lang="de-DE" dirty="0" smtClean="0"/>
              <a:t> rapid </a:t>
            </a:r>
            <a:r>
              <a:rPr lang="de-DE" dirty="0" err="1" smtClean="0"/>
              <a:t>mapping</a:t>
            </a:r>
            <a:r>
              <a:rPr lang="de-DE" dirty="0" smtClean="0"/>
              <a:t> </a:t>
            </a:r>
            <a:r>
              <a:rPr lang="de-DE" dirty="0" err="1" smtClean="0"/>
              <a:t>system</a:t>
            </a:r>
            <a:endParaRPr lang="de-DE" dirty="0"/>
          </a:p>
        </p:txBody>
      </p:sp>
      <p:sp>
        <p:nvSpPr>
          <p:cNvPr id="3" name="Inhaltsplatzhalter 2"/>
          <p:cNvSpPr>
            <a:spLocks noGrp="1"/>
          </p:cNvSpPr>
          <p:nvPr>
            <p:ph idx="1"/>
          </p:nvPr>
        </p:nvSpPr>
        <p:spPr>
          <a:xfrm>
            <a:off x="910169" y="2594661"/>
            <a:ext cx="9971617" cy="1649532"/>
          </a:xfrm>
        </p:spPr>
        <p:txBody>
          <a:bodyPr/>
          <a:lstStyle/>
          <a:p>
            <a:r>
              <a:rPr lang="en-US" dirty="0" smtClean="0"/>
              <a:t>All countries, institutions, agencies </a:t>
            </a:r>
            <a:r>
              <a:rPr lang="en-US" dirty="0" err="1" smtClean="0"/>
              <a:t>etc</a:t>
            </a:r>
            <a:r>
              <a:rPr lang="en-US" dirty="0" smtClean="0"/>
              <a:t> should have </a:t>
            </a:r>
            <a:r>
              <a:rPr lang="en-US" sz="2000" b="1" dirty="0" smtClean="0"/>
              <a:t>FAIR</a:t>
            </a:r>
            <a:r>
              <a:rPr lang="en-US" b="1" dirty="0" smtClean="0"/>
              <a:t> access to the </a:t>
            </a:r>
            <a:r>
              <a:rPr lang="en-US" b="1" dirty="0" err="1" smtClean="0"/>
              <a:t>geodata</a:t>
            </a:r>
            <a:r>
              <a:rPr lang="en-US" dirty="0" smtClean="0"/>
              <a:t>.</a:t>
            </a:r>
          </a:p>
          <a:p>
            <a:r>
              <a:rPr lang="en-US" dirty="0" smtClean="0"/>
              <a:t>Software solutions should be based on </a:t>
            </a:r>
            <a:r>
              <a:rPr lang="en-US" sz="2000" b="1" dirty="0" smtClean="0"/>
              <a:t>open source</a:t>
            </a:r>
            <a:r>
              <a:rPr lang="en-US" dirty="0" smtClean="0"/>
              <a:t>.</a:t>
            </a:r>
          </a:p>
          <a:p>
            <a:r>
              <a:rPr lang="en-US" sz="1800" b="1" dirty="0" smtClean="0"/>
              <a:t>Ease</a:t>
            </a:r>
            <a:r>
              <a:rPr lang="en-US" dirty="0" smtClean="0"/>
              <a:t> of installation and handling</a:t>
            </a:r>
          </a:p>
          <a:p>
            <a:pPr marL="685800" lvl="3" indent="-342900">
              <a:buFont typeface="Wingdings" panose="05000000000000000000" pitchFamily="2" charset="2"/>
              <a:buChar char="§"/>
            </a:pPr>
            <a:r>
              <a:rPr lang="en-US" dirty="0"/>
              <a:t>“Domestic actors have the primary role” [1</a:t>
            </a:r>
            <a:r>
              <a:rPr lang="en-US" dirty="0" smtClean="0"/>
              <a:t>] – </a:t>
            </a:r>
            <a:r>
              <a:rPr lang="en-US" dirty="0"/>
              <a:t>the </a:t>
            </a:r>
            <a:r>
              <a:rPr lang="en-US" dirty="0" smtClean="0"/>
              <a:t>solution enables </a:t>
            </a:r>
            <a:r>
              <a:rPr lang="en-US" dirty="0"/>
              <a:t>local actors to collect and provide geospatial </a:t>
            </a:r>
            <a:r>
              <a:rPr lang="en-US" dirty="0" smtClean="0"/>
              <a:t>information</a:t>
            </a:r>
          </a:p>
          <a:p>
            <a:pPr marL="342900" lvl="2" indent="-342900">
              <a:buFont typeface="Wingdings" panose="05000000000000000000" pitchFamily="2" charset="2"/>
              <a:buChar char="§"/>
            </a:pPr>
            <a:r>
              <a:rPr lang="en-US" sz="2400" b="1" dirty="0"/>
              <a:t>Really rapid response </a:t>
            </a:r>
            <a:r>
              <a:rPr lang="en-US" dirty="0"/>
              <a:t>is needed, comprising </a:t>
            </a:r>
            <a:r>
              <a:rPr lang="en-US" b="1" dirty="0"/>
              <a:t>geospatial information</a:t>
            </a:r>
            <a:r>
              <a:rPr lang="en-US" dirty="0"/>
              <a:t>, to combat climate change and its impacts (SDG 13).</a:t>
            </a:r>
          </a:p>
          <a:p>
            <a:pPr marL="685800" lvl="3" indent="-342900">
              <a:buFont typeface="Wingdings" panose="05000000000000000000" pitchFamily="2" charset="2"/>
              <a:buChar char="§"/>
            </a:pPr>
            <a:endParaRPr lang="en-US" dirty="0"/>
          </a:p>
          <a:p>
            <a:endParaRPr lang="en-US" dirty="0"/>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13</a:t>
            </a:fld>
            <a:r>
              <a:rPr lang="de-DE" smtClean="0"/>
              <a:t> </a:t>
            </a:r>
            <a:endParaRPr lang="de-DE" dirty="0"/>
          </a:p>
        </p:txBody>
      </p:sp>
      <p:sp>
        <p:nvSpPr>
          <p:cNvPr id="7" name="Textfeld 6"/>
          <p:cNvSpPr txBox="1"/>
          <p:nvPr/>
        </p:nvSpPr>
        <p:spPr>
          <a:xfrm>
            <a:off x="1243713" y="6269606"/>
            <a:ext cx="6954358" cy="461665"/>
          </a:xfrm>
          <a:prstGeom prst="rect">
            <a:avLst/>
          </a:prstGeom>
          <a:noFill/>
        </p:spPr>
        <p:txBody>
          <a:bodyPr wrap="square" rtlCol="0">
            <a:spAutoFit/>
          </a:bodyPr>
          <a:lstStyle/>
          <a:p>
            <a:r>
              <a:rPr lang="de-DE" sz="1200" dirty="0">
                <a:solidFill>
                  <a:srgbClr val="000072"/>
                </a:solidFill>
              </a:rPr>
              <a:t>[1] </a:t>
            </a:r>
            <a:r>
              <a:rPr lang="en-US" sz="1200" dirty="0">
                <a:solidFill>
                  <a:srgbClr val="000072"/>
                </a:solidFill>
              </a:rPr>
              <a:t>International Federation of Red Cross and Red Crescent Societies (2011): IDRL Guidelines </a:t>
            </a:r>
            <a:r>
              <a:rPr lang="en-US" sz="1200" dirty="0" err="1">
                <a:solidFill>
                  <a:srgbClr val="000072"/>
                </a:solidFill>
              </a:rPr>
              <a:t>Guidelines</a:t>
            </a:r>
            <a:r>
              <a:rPr lang="en-US" sz="1200" dirty="0">
                <a:solidFill>
                  <a:srgbClr val="000072"/>
                </a:solidFill>
              </a:rPr>
              <a:t> for the domestic facilitation and regulation of international disaster relief and initial recovery assistance</a:t>
            </a:r>
            <a:endParaRPr lang="de-DE" sz="1200" dirty="0">
              <a:solidFill>
                <a:srgbClr val="000072"/>
              </a:solidFill>
            </a:endParaRPr>
          </a:p>
        </p:txBody>
      </p:sp>
    </p:spTree>
    <p:extLst>
      <p:ext uri="{BB962C8B-B14F-4D97-AF65-F5344CB8AC3E}">
        <p14:creationId xmlns:p14="http://schemas.microsoft.com/office/powerpoint/2010/main" val="408066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Data </a:t>
            </a:r>
            <a:r>
              <a:rPr lang="de-DE" dirty="0" err="1" smtClean="0">
                <a:solidFill>
                  <a:schemeClr val="accent4">
                    <a:lumMod val="40000"/>
                    <a:lumOff val="60000"/>
                  </a:schemeClr>
                </a:solidFill>
              </a:rPr>
              <a:t>sources</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Topographical</a:t>
            </a:r>
            <a:r>
              <a:rPr lang="de-DE" dirty="0" smtClean="0">
                <a:solidFill>
                  <a:schemeClr val="accent4">
                    <a:lumMod val="40000"/>
                    <a:lumOff val="60000"/>
                  </a:schemeClr>
                </a:solidFill>
              </a:rPr>
              <a:t> </a:t>
            </a:r>
            <a:r>
              <a:rPr lang="de-DE" dirty="0" err="1" smtClean="0">
                <a:solidFill>
                  <a:schemeClr val="accent4">
                    <a:lumMod val="40000"/>
                    <a:lumOff val="60000"/>
                  </a:schemeClr>
                </a:solidFill>
              </a:rPr>
              <a:t>data</a:t>
            </a:r>
            <a:r>
              <a:rPr lang="de-DE" dirty="0" smtClean="0">
                <a:solidFill>
                  <a:schemeClr val="accent4">
                    <a:lumMod val="40000"/>
                    <a:lumOff val="60000"/>
                  </a:schemeClr>
                </a:solidFill>
              </a:rPr>
              <a:t> (</a:t>
            </a:r>
            <a:r>
              <a:rPr lang="de-DE" dirty="0" err="1" smtClean="0">
                <a:solidFill>
                  <a:schemeClr val="accent4">
                    <a:lumMod val="40000"/>
                    <a:lumOff val="60000"/>
                  </a:schemeClr>
                </a:solidFill>
              </a:rPr>
              <a:t>vector</a:t>
            </a:r>
            <a:r>
              <a:rPr lang="de-DE" dirty="0" smtClean="0">
                <a:solidFill>
                  <a:schemeClr val="accent4">
                    <a:lumMod val="40000"/>
                    <a:lumOff val="60000"/>
                  </a:schemeClr>
                </a:solidFill>
              </a:rPr>
              <a:t> </a:t>
            </a:r>
            <a:r>
              <a:rPr lang="de-DE" dirty="0" err="1" smtClean="0">
                <a:solidFill>
                  <a:schemeClr val="accent4">
                    <a:lumMod val="40000"/>
                    <a:lumOff val="60000"/>
                  </a:schemeClr>
                </a:solidFill>
              </a:rPr>
              <a:t>data</a:t>
            </a:r>
            <a:r>
              <a:rPr lang="de-DE" dirty="0">
                <a:solidFill>
                  <a:schemeClr val="accent4">
                    <a:lumMod val="40000"/>
                    <a:lumOff val="60000"/>
                  </a:schemeClr>
                </a:solidFill>
              </a:rPr>
              <a:t>)</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Remote </a:t>
            </a:r>
            <a:r>
              <a:rPr lang="de-DE" dirty="0" err="1" smtClean="0">
                <a:solidFill>
                  <a:schemeClr val="accent4">
                    <a:lumMod val="40000"/>
                    <a:lumOff val="60000"/>
                  </a:schemeClr>
                </a:solidFill>
              </a:rPr>
              <a:t>Sensing</a:t>
            </a:r>
            <a:r>
              <a:rPr lang="de-DE" dirty="0" smtClean="0">
                <a:solidFill>
                  <a:schemeClr val="accent4">
                    <a:lumMod val="40000"/>
                    <a:lumOff val="60000"/>
                  </a:schemeClr>
                </a:solidFill>
              </a:rPr>
              <a:t> Data</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2268173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Open Data </a:t>
            </a:r>
            <a:r>
              <a:rPr lang="de-DE" dirty="0" err="1" smtClean="0"/>
              <a:t>Sources</a:t>
            </a:r>
            <a:r>
              <a:rPr lang="de-DE" dirty="0" smtClean="0"/>
              <a:t> </a:t>
            </a:r>
            <a:r>
              <a:rPr lang="de-DE" dirty="0" err="1" smtClean="0"/>
              <a:t>for</a:t>
            </a:r>
            <a:r>
              <a:rPr lang="de-DE" dirty="0" smtClean="0"/>
              <a:t> </a:t>
            </a:r>
            <a:r>
              <a:rPr lang="de-DE" dirty="0" err="1"/>
              <a:t>G</a:t>
            </a:r>
            <a:r>
              <a:rPr lang="de-DE" dirty="0" err="1" smtClean="0"/>
              <a:t>eographical</a:t>
            </a:r>
            <a:r>
              <a:rPr lang="de-DE" dirty="0" smtClean="0"/>
              <a:t> </a:t>
            </a:r>
            <a:r>
              <a:rPr lang="de-DE" dirty="0"/>
              <a:t>B</a:t>
            </a:r>
            <a:r>
              <a:rPr lang="de-DE" dirty="0" smtClean="0"/>
              <a:t>ase Data</a:t>
            </a:r>
            <a:endParaRPr lang="de-DE" dirty="0"/>
          </a:p>
        </p:txBody>
      </p:sp>
      <p:sp>
        <p:nvSpPr>
          <p:cNvPr id="3" name="Inhaltsplatzhalter 2"/>
          <p:cNvSpPr>
            <a:spLocks noGrp="1"/>
          </p:cNvSpPr>
          <p:nvPr>
            <p:ph idx="1"/>
          </p:nvPr>
        </p:nvSpPr>
        <p:spPr>
          <a:xfrm>
            <a:off x="910169" y="1671638"/>
            <a:ext cx="6006197" cy="4500562"/>
          </a:xfrm>
        </p:spPr>
        <p:txBody>
          <a:bodyPr/>
          <a:lstStyle/>
          <a:p>
            <a:r>
              <a:rPr lang="de-DE" b="1" dirty="0" smtClean="0"/>
              <a:t>OpenStreetMap</a:t>
            </a:r>
            <a:r>
              <a:rPr lang="de-DE" dirty="0" smtClean="0"/>
              <a:t> &amp; </a:t>
            </a:r>
            <a:r>
              <a:rPr lang="de-DE" b="1" dirty="0" err="1" smtClean="0"/>
              <a:t>Humanitarian</a:t>
            </a:r>
            <a:r>
              <a:rPr lang="de-DE" b="1" dirty="0" smtClean="0"/>
              <a:t> OpenStreetMap Team </a:t>
            </a:r>
            <a:r>
              <a:rPr lang="de-DE" dirty="0" smtClean="0"/>
              <a:t>(HOT)</a:t>
            </a:r>
          </a:p>
          <a:p>
            <a:pPr lvl="1"/>
            <a:r>
              <a:rPr lang="de-DE" dirty="0" err="1" smtClean="0"/>
              <a:t>Geodatabase</a:t>
            </a:r>
            <a:r>
              <a:rPr lang="de-DE" dirty="0" smtClean="0"/>
              <a:t>: </a:t>
            </a:r>
            <a:r>
              <a:rPr lang="de-DE" dirty="0" err="1" smtClean="0"/>
              <a:t>Topographic</a:t>
            </a:r>
            <a:r>
              <a:rPr lang="de-DE" dirty="0" smtClean="0"/>
              <a:t> </a:t>
            </a:r>
            <a:r>
              <a:rPr lang="de-DE" dirty="0" err="1" smtClean="0"/>
              <a:t>basedata</a:t>
            </a:r>
            <a:r>
              <a:rPr lang="de-DE" dirty="0" smtClean="0"/>
              <a:t>, </a:t>
            </a:r>
            <a:br>
              <a:rPr lang="de-DE" dirty="0" smtClean="0"/>
            </a:br>
            <a:r>
              <a:rPr lang="de-DE" dirty="0" err="1" smtClean="0"/>
              <a:t>worldwide</a:t>
            </a:r>
            <a:r>
              <a:rPr lang="de-DE" dirty="0" smtClean="0"/>
              <a:t>, </a:t>
            </a:r>
            <a:r>
              <a:rPr lang="de-DE" dirty="0" err="1" smtClean="0"/>
              <a:t>increasing</a:t>
            </a:r>
            <a:r>
              <a:rPr lang="de-DE" dirty="0" smtClean="0"/>
              <a:t> </a:t>
            </a:r>
            <a:r>
              <a:rPr lang="de-DE" dirty="0" err="1" smtClean="0"/>
              <a:t>coverage</a:t>
            </a:r>
            <a:endParaRPr lang="de-DE" dirty="0" smtClean="0"/>
          </a:p>
          <a:p>
            <a:pPr lvl="1"/>
            <a:r>
              <a:rPr lang="de-DE" dirty="0" smtClean="0"/>
              <a:t>Mapping </a:t>
            </a:r>
            <a:r>
              <a:rPr lang="de-DE" dirty="0" err="1" smtClean="0"/>
              <a:t>tools</a:t>
            </a:r>
            <a:r>
              <a:rPr lang="de-DE" dirty="0" smtClean="0"/>
              <a:t> (open </a:t>
            </a:r>
            <a:r>
              <a:rPr lang="de-DE" dirty="0" err="1" smtClean="0"/>
              <a:t>source</a:t>
            </a:r>
            <a:r>
              <a:rPr lang="de-DE" dirty="0" smtClean="0"/>
              <a:t>)</a:t>
            </a:r>
          </a:p>
          <a:p>
            <a:pPr lvl="1"/>
            <a:r>
              <a:rPr lang="de-DE" dirty="0" smtClean="0"/>
              <a:t>Processing </a:t>
            </a:r>
            <a:r>
              <a:rPr lang="de-DE" dirty="0" err="1" smtClean="0"/>
              <a:t>tools</a:t>
            </a:r>
            <a:r>
              <a:rPr lang="de-DE" dirty="0" smtClean="0"/>
              <a:t> (open </a:t>
            </a:r>
            <a:r>
              <a:rPr lang="de-DE" dirty="0" err="1" smtClean="0"/>
              <a:t>source</a:t>
            </a:r>
            <a:r>
              <a:rPr lang="de-DE" dirty="0" smtClean="0"/>
              <a:t>)</a:t>
            </a:r>
          </a:p>
          <a:p>
            <a:pPr lvl="1"/>
            <a:r>
              <a:rPr lang="en-GB" dirty="0" smtClean="0"/>
              <a:t>According </a:t>
            </a:r>
            <a:r>
              <a:rPr lang="en-GB" dirty="0"/>
              <a:t>to </a:t>
            </a:r>
            <a:r>
              <a:rPr lang="bg-BG" dirty="0"/>
              <a:t>Rupert Allan, former country manager of HOT Uganda</a:t>
            </a:r>
            <a:r>
              <a:rPr lang="en-GB" dirty="0"/>
              <a:t>, this organisation is “</a:t>
            </a:r>
            <a:r>
              <a:rPr lang="bg-BG" i="1" dirty="0"/>
              <a:t>now the biggest contributor to the United Nations Office for the Coordination of Humanitarian Affairs</a:t>
            </a:r>
            <a:r>
              <a:rPr lang="en-GB" i="1" dirty="0"/>
              <a:t> […]</a:t>
            </a:r>
            <a:r>
              <a:rPr lang="bg-BG" i="1" dirty="0"/>
              <a:t> for Uganda, and has become the go-to resource for geospatial analysis and intervention in the country</a:t>
            </a:r>
            <a:r>
              <a:rPr lang="en-GB" dirty="0"/>
              <a:t>“ (</a:t>
            </a:r>
            <a:r>
              <a:rPr lang="en-GB" dirty="0" err="1"/>
              <a:t>Politzer</a:t>
            </a:r>
            <a:r>
              <a:rPr lang="en-GB" dirty="0"/>
              <a:t> 2021</a:t>
            </a:r>
            <a:r>
              <a:rPr lang="en-GB" dirty="0" smtClean="0"/>
              <a:t>).</a:t>
            </a:r>
          </a:p>
          <a:p>
            <a:pPr lvl="1"/>
            <a:endParaRPr lang="de-DE" dirty="0" smtClean="0"/>
          </a:p>
          <a:p>
            <a:pPr lvl="1"/>
            <a:endParaRPr lang="de-DE" dirty="0"/>
          </a:p>
          <a:p>
            <a:r>
              <a:rPr lang="de-DE" b="1" dirty="0" smtClean="0"/>
              <a:t>Digital Elevation Models</a:t>
            </a:r>
            <a:r>
              <a:rPr lang="de-DE" dirty="0" smtClean="0"/>
              <a:t>: SRTM (NASA), ASTER</a:t>
            </a:r>
          </a:p>
          <a:p>
            <a:r>
              <a:rPr lang="de-DE" dirty="0" err="1" smtClean="0"/>
              <a:t>Increasing</a:t>
            </a:r>
            <a:r>
              <a:rPr lang="de-DE" dirty="0" smtClean="0"/>
              <a:t> </a:t>
            </a:r>
            <a:r>
              <a:rPr lang="de-DE" dirty="0" err="1" smtClean="0"/>
              <a:t>amount</a:t>
            </a:r>
            <a:r>
              <a:rPr lang="de-DE" dirty="0" smtClean="0"/>
              <a:t> of </a:t>
            </a:r>
            <a:r>
              <a:rPr lang="de-DE" b="1" dirty="0" smtClean="0"/>
              <a:t>Open Data </a:t>
            </a:r>
            <a:r>
              <a:rPr lang="de-DE" dirty="0" err="1" smtClean="0"/>
              <a:t>from</a:t>
            </a:r>
            <a:r>
              <a:rPr lang="de-DE" dirty="0" smtClean="0"/>
              <a:t> </a:t>
            </a:r>
            <a:r>
              <a:rPr lang="de-DE" b="1" dirty="0" smtClean="0"/>
              <a:t>national </a:t>
            </a:r>
            <a:r>
              <a:rPr lang="de-DE" b="1" dirty="0" err="1" smtClean="0"/>
              <a:t>mapping</a:t>
            </a:r>
            <a:r>
              <a:rPr lang="de-DE" b="1" dirty="0" smtClean="0"/>
              <a:t> </a:t>
            </a:r>
            <a:r>
              <a:rPr lang="de-DE" b="1" dirty="0" err="1"/>
              <a:t>a</a:t>
            </a:r>
            <a:r>
              <a:rPr lang="de-DE" b="1" dirty="0" err="1" smtClean="0"/>
              <a:t>gencies</a:t>
            </a:r>
            <a:endParaRPr lang="de-DE" b="1" dirty="0" smtClean="0"/>
          </a:p>
          <a:p>
            <a:r>
              <a:rPr lang="de-DE" dirty="0" smtClean="0"/>
              <a:t>…</a:t>
            </a:r>
            <a:endParaRPr lang="de-DE" dirty="0"/>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4892D846-B0A7-4DFB-99C2-AC0D5C4C5C04}" type="slidenum">
              <a:rPr kumimoji="0" lang="de-DE" sz="900" b="0" i="0" u="none" strike="noStrike" kern="1200" cap="none" spc="0" normalizeH="0" baseline="0" noProof="0" smtClean="0">
                <a:ln>
                  <a:noFill/>
                </a:ln>
                <a:solidFill>
                  <a:srgbClr val="000066"/>
                </a:solidFill>
                <a:effectLst/>
                <a:uLnTx/>
                <a:uFillTx/>
                <a:latin typeface="Tahoma"/>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r>
              <a:rPr kumimoji="0" lang="de-DE" sz="900" b="0" i="0" u="none" strike="noStrike" kern="1200" cap="none" spc="0" normalizeH="0" baseline="0" noProof="0" smtClean="0">
                <a:ln>
                  <a:noFill/>
                </a:ln>
                <a:solidFill>
                  <a:srgbClr val="000066"/>
                </a:solidFill>
                <a:effectLst/>
                <a:uLnTx/>
                <a:uFillTx/>
                <a:latin typeface="Tahoma"/>
                <a:ea typeface="+mn-ea"/>
                <a:cs typeface="+mn-cs"/>
              </a:rPr>
              <a:t> </a:t>
            </a:r>
            <a:endParaRPr kumimoji="0" lang="de-DE" sz="900" b="0" i="0" u="none" strike="noStrike" kern="1200" cap="none" spc="0" normalizeH="0" baseline="0" noProof="0" dirty="0">
              <a:ln>
                <a:noFill/>
              </a:ln>
              <a:solidFill>
                <a:srgbClr val="000066"/>
              </a:solidFill>
              <a:effectLst/>
              <a:uLnTx/>
              <a:uFillTx/>
              <a:latin typeface="Tahoma"/>
              <a:ea typeface="+mn-ea"/>
              <a:cs typeface="+mn-cs"/>
            </a:endParaRPr>
          </a:p>
        </p:txBody>
      </p:sp>
      <p:sp>
        <p:nvSpPr>
          <p:cNvPr id="6" name="Rechteck 5"/>
          <p:cNvSpPr/>
          <p:nvPr/>
        </p:nvSpPr>
        <p:spPr>
          <a:xfrm>
            <a:off x="7486131" y="4009760"/>
            <a:ext cx="368960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ea typeface="+mn-ea"/>
                <a:cs typeface="+mn-cs"/>
                <a:hlinkClick r:id="rId2"/>
              </a:rPr>
              <a:t>https://wiki.openstreetmap.org/wiki/Stats</a:t>
            </a:r>
            <a:r>
              <a:rPr kumimoji="0" lang="de-DE" sz="1200" b="0" i="0" u="none" strike="noStrike" kern="1200" cap="none" spc="0" normalizeH="0" baseline="0" noProof="0" dirty="0">
                <a:ln>
                  <a:noFill/>
                </a:ln>
                <a:solidFill>
                  <a:srgbClr val="000000"/>
                </a:solidFill>
                <a:effectLst/>
                <a:uLnTx/>
                <a:uFillTx/>
                <a:latin typeface="Calibri"/>
                <a:ea typeface="+mn-ea"/>
                <a:cs typeface="+mn-cs"/>
              </a:rPr>
              <a:t> [</a:t>
            </a:r>
            <a:r>
              <a:rPr kumimoji="0" lang="de-DE" sz="1200" b="0" i="0" u="none" strike="noStrike" kern="1200" cap="none" spc="0" normalizeH="0" baseline="0" noProof="0" dirty="0" smtClean="0">
                <a:ln>
                  <a:noFill/>
                </a:ln>
                <a:solidFill>
                  <a:srgbClr val="000000"/>
                </a:solidFill>
                <a:effectLst/>
                <a:uLnTx/>
                <a:uFillTx/>
                <a:latin typeface="Calibri"/>
                <a:ea typeface="+mn-ea"/>
                <a:cs typeface="+mn-cs"/>
              </a:rPr>
              <a:t>2024-06-18]</a:t>
            </a:r>
            <a:endParaRPr kumimoji="0" lang="de-DE"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522" y="1139919"/>
            <a:ext cx="4063492" cy="2869841"/>
          </a:xfrm>
          <a:prstGeom prst="rect">
            <a:avLst/>
          </a:prstGeom>
        </p:spPr>
      </p:pic>
      <p:pic>
        <p:nvPicPr>
          <p:cNvPr id="8" name="Picture 2" descr="Humanitarian OpenStreetMap Team | Rupert All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4844" y="4148259"/>
            <a:ext cx="970799" cy="129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Data </a:t>
            </a:r>
            <a:r>
              <a:rPr lang="de-DE" dirty="0" err="1" smtClean="0"/>
              <a:t>Sources</a:t>
            </a:r>
            <a:r>
              <a:rPr lang="de-DE" dirty="0" smtClean="0"/>
              <a:t> </a:t>
            </a:r>
            <a:r>
              <a:rPr lang="de-DE" dirty="0" err="1" smtClean="0"/>
              <a:t>for</a:t>
            </a:r>
            <a:r>
              <a:rPr lang="de-DE" dirty="0" smtClean="0"/>
              <a:t> </a:t>
            </a:r>
            <a:r>
              <a:rPr lang="de-DE" dirty="0" err="1" smtClean="0"/>
              <a:t>Remotely</a:t>
            </a:r>
            <a:r>
              <a:rPr lang="de-DE" dirty="0" smtClean="0"/>
              <a:t> </a:t>
            </a:r>
            <a:r>
              <a:rPr lang="de-DE" dirty="0" err="1" smtClean="0"/>
              <a:t>Sensed</a:t>
            </a:r>
            <a:r>
              <a:rPr lang="de-DE" dirty="0" smtClean="0"/>
              <a:t> </a:t>
            </a:r>
            <a:r>
              <a:rPr lang="de-DE" dirty="0" err="1" smtClean="0"/>
              <a:t>Imagery</a:t>
            </a:r>
            <a:endParaRPr lang="de-DE" dirty="0"/>
          </a:p>
        </p:txBody>
      </p:sp>
      <p:sp>
        <p:nvSpPr>
          <p:cNvPr id="3" name="Inhaltsplatzhalter 2"/>
          <p:cNvSpPr>
            <a:spLocks noGrp="1"/>
          </p:cNvSpPr>
          <p:nvPr>
            <p:ph idx="1"/>
          </p:nvPr>
        </p:nvSpPr>
        <p:spPr/>
        <p:txBody>
          <a:bodyPr/>
          <a:lstStyle/>
          <a:p>
            <a:r>
              <a:rPr lang="de-DE" b="1" dirty="0">
                <a:solidFill>
                  <a:schemeClr val="tx1"/>
                </a:solidFill>
                <a:ea typeface="Calibri" panose="020F0502020204030204" pitchFamily="34" charset="0"/>
                <a:cs typeface="Times New Roman" panose="02020603050405020304" pitchFamily="18" charset="0"/>
              </a:rPr>
              <a:t>USGS </a:t>
            </a:r>
            <a:r>
              <a:rPr lang="de-DE" b="1" dirty="0" err="1" smtClean="0">
                <a:solidFill>
                  <a:schemeClr val="tx1"/>
                </a:solidFill>
                <a:ea typeface="Calibri" panose="020F0502020204030204" pitchFamily="34" charset="0"/>
                <a:cs typeface="Times New Roman" panose="02020603050405020304" pitchFamily="18" charset="0"/>
              </a:rPr>
              <a:t>EarthExplorer</a:t>
            </a:r>
            <a:r>
              <a:rPr lang="de-DE" dirty="0" smtClean="0">
                <a:solidFill>
                  <a:schemeClr val="tx1"/>
                </a:solidFill>
                <a:ea typeface="Calibri" panose="020F0502020204030204" pitchFamily="34" charset="0"/>
                <a:cs typeface="Times New Roman" panose="02020603050405020304" pitchFamily="18" charset="0"/>
              </a:rPr>
              <a:t>,</a:t>
            </a:r>
            <a:br>
              <a:rPr lang="de-DE" dirty="0" smtClean="0">
                <a:solidFill>
                  <a:schemeClr val="tx1"/>
                </a:solidFill>
                <a:ea typeface="Calibri" panose="020F0502020204030204" pitchFamily="34" charset="0"/>
                <a:cs typeface="Times New Roman" panose="02020603050405020304" pitchFamily="18" charset="0"/>
              </a:rPr>
            </a:br>
            <a:r>
              <a:rPr lang="de-DE" dirty="0" smtClean="0">
                <a:solidFill>
                  <a:schemeClr val="tx1"/>
                </a:solidFill>
                <a:ea typeface="Calibri" panose="020F0502020204030204" pitchFamily="34" charset="0"/>
                <a:cs typeface="Times New Roman" panose="02020603050405020304" pitchFamily="18" charset="0"/>
                <a:hlinkClick r:id="rId2"/>
              </a:rPr>
              <a:t>https</a:t>
            </a:r>
            <a:r>
              <a:rPr lang="de-DE" dirty="0">
                <a:solidFill>
                  <a:schemeClr val="tx1"/>
                </a:solidFill>
                <a:ea typeface="Calibri" panose="020F0502020204030204" pitchFamily="34" charset="0"/>
                <a:cs typeface="Times New Roman" panose="02020603050405020304" pitchFamily="18" charset="0"/>
                <a:hlinkClick r:id="rId2"/>
              </a:rPr>
              <a:t>://earthexplorer.usgs.gov</a:t>
            </a:r>
            <a:r>
              <a:rPr lang="de-DE" dirty="0" smtClean="0">
                <a:solidFill>
                  <a:schemeClr val="tx1"/>
                </a:solidFill>
                <a:ea typeface="Calibri" panose="020F0502020204030204" pitchFamily="34" charset="0"/>
                <a:cs typeface="Times New Roman" panose="02020603050405020304" pitchFamily="18" charset="0"/>
                <a:hlinkClick r:id="rId2"/>
              </a:rPr>
              <a:t>/</a:t>
            </a:r>
            <a:endParaRPr lang="de-DE" dirty="0" smtClean="0">
              <a:solidFill>
                <a:schemeClr val="tx1"/>
              </a:solidFill>
              <a:ea typeface="Calibri" panose="020F0502020204030204" pitchFamily="34" charset="0"/>
              <a:cs typeface="Times New Roman" panose="02020603050405020304" pitchFamily="18" charset="0"/>
            </a:endParaRPr>
          </a:p>
          <a:p>
            <a:endParaRPr lang="de-DE" dirty="0">
              <a:solidFill>
                <a:schemeClr val="tx1"/>
              </a:solidFill>
              <a:ea typeface="Calibri" panose="020F0502020204030204" pitchFamily="34" charset="0"/>
              <a:cs typeface="Times New Roman" panose="02020603050405020304" pitchFamily="18" charset="0"/>
            </a:endParaRPr>
          </a:p>
          <a:p>
            <a:r>
              <a:rPr lang="en-US" b="1" dirty="0" smtClean="0"/>
              <a:t>Copernicus </a:t>
            </a:r>
            <a:r>
              <a:rPr lang="en-US" b="1" dirty="0"/>
              <a:t>Emergency Management Service </a:t>
            </a:r>
            <a:r>
              <a:rPr lang="en-US" dirty="0"/>
              <a:t>(EMS)  Mapping (started February 2015)</a:t>
            </a:r>
            <a:br>
              <a:rPr lang="en-US" dirty="0"/>
            </a:br>
            <a:r>
              <a:rPr lang="en-US" dirty="0">
                <a:hlinkClick r:id="rId3"/>
              </a:rPr>
              <a:t>https://emergency.copernicus.eu</a:t>
            </a:r>
            <a:r>
              <a:rPr lang="en-US" dirty="0" smtClean="0">
                <a:hlinkClick r:id="rId3"/>
              </a:rPr>
              <a:t>/</a:t>
            </a:r>
            <a:endParaRPr lang="en-US" dirty="0" smtClean="0"/>
          </a:p>
          <a:p>
            <a:endParaRPr lang="en-US" dirty="0" smtClean="0"/>
          </a:p>
          <a:p>
            <a:r>
              <a:rPr lang="de-DE" b="1" dirty="0">
                <a:solidFill>
                  <a:schemeClr val="tx1"/>
                </a:solidFill>
                <a:ea typeface="Calibri" panose="020F0502020204030204" pitchFamily="34" charset="0"/>
                <a:cs typeface="Times New Roman" panose="02020603050405020304" pitchFamily="18" charset="0"/>
              </a:rPr>
              <a:t>Google Earth Engine </a:t>
            </a:r>
            <a:r>
              <a:rPr lang="de-DE" dirty="0">
                <a:solidFill>
                  <a:schemeClr val="tx1"/>
                </a:solidFill>
                <a:ea typeface="Calibri" panose="020F0502020204030204" pitchFamily="34" charset="0"/>
                <a:cs typeface="Times New Roman" panose="02020603050405020304" pitchFamily="18" charset="0"/>
              </a:rPr>
              <a:t>(GEE)</a:t>
            </a:r>
            <a:br>
              <a:rPr lang="de-DE" dirty="0">
                <a:solidFill>
                  <a:schemeClr val="tx1"/>
                </a:solidFill>
                <a:ea typeface="Calibri" panose="020F0502020204030204" pitchFamily="34" charset="0"/>
                <a:cs typeface="Times New Roman" panose="02020603050405020304" pitchFamily="18" charset="0"/>
              </a:rPr>
            </a:br>
            <a:r>
              <a:rPr lang="de-DE" dirty="0">
                <a:solidFill>
                  <a:schemeClr val="tx1"/>
                </a:solidFill>
                <a:ea typeface="Calibri" panose="020F0502020204030204" pitchFamily="34" charset="0"/>
                <a:cs typeface="Times New Roman" panose="02020603050405020304" pitchFamily="18" charset="0"/>
                <a:hlinkClick r:id="rId4"/>
              </a:rPr>
              <a:t>https://earthengine.google.com</a:t>
            </a:r>
            <a:r>
              <a:rPr lang="de-DE" dirty="0" smtClean="0">
                <a:solidFill>
                  <a:schemeClr val="tx1"/>
                </a:solidFill>
                <a:ea typeface="Calibri" panose="020F0502020204030204" pitchFamily="34" charset="0"/>
                <a:cs typeface="Times New Roman" panose="02020603050405020304" pitchFamily="18" charset="0"/>
                <a:hlinkClick r:id="rId4"/>
              </a:rPr>
              <a:t>/</a:t>
            </a:r>
            <a:endParaRPr lang="de-DE" dirty="0" smtClean="0">
              <a:solidFill>
                <a:schemeClr val="tx1"/>
              </a:solidFill>
              <a:ea typeface="Calibri" panose="020F0502020204030204" pitchFamily="34" charset="0"/>
              <a:cs typeface="Times New Roman" panose="02020603050405020304" pitchFamily="18" charset="0"/>
            </a:endParaRPr>
          </a:p>
          <a:p>
            <a:endParaRPr lang="de-DE" dirty="0">
              <a:solidFill>
                <a:schemeClr val="tx1"/>
              </a:solidFill>
              <a:ea typeface="Calibri" panose="020F0502020204030204" pitchFamily="34" charset="0"/>
              <a:cs typeface="Times New Roman" panose="02020603050405020304" pitchFamily="18" charset="0"/>
            </a:endParaRPr>
          </a:p>
          <a:p>
            <a:endParaRPr lang="en-US" dirty="0"/>
          </a:p>
          <a:p>
            <a:endParaRPr lang="de-DE" dirty="0">
              <a:solidFill>
                <a:schemeClr val="tx1"/>
              </a:solidFill>
              <a:ea typeface="Calibri" panose="020F0502020204030204" pitchFamily="34" charset="0"/>
              <a:cs typeface="Times New Roman" panose="02020603050405020304" pitchFamily="18" charset="0"/>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4892D846-B0A7-4DFB-99C2-AC0D5C4C5C04}" type="slidenum">
              <a:rPr kumimoji="0" lang="de-DE" sz="900" b="0" i="0" u="none" strike="noStrike" kern="1200" cap="none" spc="0" normalizeH="0" baseline="0" noProof="0" smtClean="0">
                <a:ln>
                  <a:noFill/>
                </a:ln>
                <a:solidFill>
                  <a:srgbClr val="000066"/>
                </a:solidFill>
                <a:effectLst/>
                <a:uLnTx/>
                <a:uFillTx/>
                <a:latin typeface="Tahoma"/>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r>
              <a:rPr kumimoji="0" lang="de-DE" sz="900" b="0" i="0" u="none" strike="noStrike" kern="1200" cap="none" spc="0" normalizeH="0" baseline="0" noProof="0" smtClean="0">
                <a:ln>
                  <a:noFill/>
                </a:ln>
                <a:solidFill>
                  <a:srgbClr val="000066"/>
                </a:solidFill>
                <a:effectLst/>
                <a:uLnTx/>
                <a:uFillTx/>
                <a:latin typeface="Tahoma"/>
                <a:ea typeface="+mn-ea"/>
                <a:cs typeface="+mn-cs"/>
              </a:rPr>
              <a:t> </a:t>
            </a:r>
            <a:endParaRPr kumimoji="0" lang="de-DE" sz="900" b="0" i="0" u="none" strike="noStrike" kern="1200" cap="none" spc="0" normalizeH="0" baseline="0" noProof="0" dirty="0">
              <a:ln>
                <a:noFill/>
              </a:ln>
              <a:solidFill>
                <a:srgbClr val="000066"/>
              </a:solidFill>
              <a:effectLst/>
              <a:uLnTx/>
              <a:uFillTx/>
              <a:latin typeface="Tahoma"/>
              <a:ea typeface="+mn-ea"/>
              <a:cs typeface="+mn-cs"/>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111" y="4886166"/>
            <a:ext cx="2963672" cy="157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758" y="4907926"/>
            <a:ext cx="2815144" cy="153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6642" y="1708107"/>
            <a:ext cx="2632628" cy="183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547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disasterGIS</a:t>
            </a:r>
            <a:r>
              <a:rPr lang="de-DE" dirty="0" smtClean="0">
                <a:solidFill>
                  <a:schemeClr val="accent4">
                    <a:lumMod val="40000"/>
                    <a:lumOff val="60000"/>
                  </a:schemeClr>
                </a:solidFill>
              </a:rPr>
              <a:t> 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Tiers</a:t>
            </a:r>
          </a:p>
          <a:p>
            <a:pPr algn="r"/>
            <a:r>
              <a:rPr lang="de-DE" dirty="0" err="1" smtClean="0">
                <a:solidFill>
                  <a:schemeClr val="accent4">
                    <a:lumMod val="40000"/>
                    <a:lumOff val="60000"/>
                  </a:schemeClr>
                </a:solidFill>
              </a:rPr>
              <a:t>Example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996760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1101010" y="1119672"/>
            <a:ext cx="654538" cy="338554"/>
          </a:xfrm>
          <a:prstGeom prst="rect">
            <a:avLst/>
          </a:prstGeom>
          <a:solidFill>
            <a:schemeClr val="bg1"/>
          </a:solidFill>
          <a:ln w="9525"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90" name="Rechteck 89"/>
          <p:cNvSpPr/>
          <p:nvPr/>
        </p:nvSpPr>
        <p:spPr>
          <a:xfrm>
            <a:off x="1198689" y="1233714"/>
            <a:ext cx="4117126"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5" name="Rechteck 124"/>
          <p:cNvSpPr/>
          <p:nvPr/>
        </p:nvSpPr>
        <p:spPr>
          <a:xfrm>
            <a:off x="9743631" y="1237029"/>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2" name="Rechteck 91"/>
          <p:cNvSpPr/>
          <p:nvPr/>
        </p:nvSpPr>
        <p:spPr>
          <a:xfrm>
            <a:off x="5557214" y="1233714"/>
            <a:ext cx="159896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88" name="Rechteck 87"/>
          <p:cNvSpPr/>
          <p:nvPr/>
        </p:nvSpPr>
        <p:spPr>
          <a:xfrm>
            <a:off x="7285383" y="1233714"/>
            <a:ext cx="2338308"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4" name="Rechteck 93"/>
          <p:cNvSpPr/>
          <p:nvPr/>
        </p:nvSpPr>
        <p:spPr>
          <a:xfrm>
            <a:off x="2034540" y="1376064"/>
            <a:ext cx="3205005" cy="1319500"/>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2034542" y="2857501"/>
            <a:ext cx="3205003" cy="137519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2034540" y="4572831"/>
            <a:ext cx="3205005" cy="1305583"/>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5" name="Rechteck 64"/>
          <p:cNvSpPr/>
          <p:nvPr/>
        </p:nvSpPr>
        <p:spPr>
          <a:xfrm>
            <a:off x="5787368" y="3241727"/>
            <a:ext cx="1269206" cy="47003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PostgreSQL / </a:t>
            </a:r>
            <a:r>
              <a:rPr lang="de-DE" sz="1400" b="1" dirty="0">
                <a:solidFill>
                  <a:schemeClr val="tx1"/>
                </a:solidFill>
                <a:ea typeface="Calibri" panose="020F0502020204030204" pitchFamily="34" charset="0"/>
                <a:cs typeface="Times New Roman" panose="02020603050405020304" pitchFamily="18" charset="0"/>
              </a:rPr>
              <a:t>PostGIS</a:t>
            </a:r>
          </a:p>
        </p:txBody>
      </p:sp>
      <p:sp>
        <p:nvSpPr>
          <p:cNvPr id="112" name="Flussdiagramm: Mehrere Dokumente 111"/>
          <p:cNvSpPr/>
          <p:nvPr/>
        </p:nvSpPr>
        <p:spPr>
          <a:xfrm>
            <a:off x="5924538" y="4318572"/>
            <a:ext cx="978218" cy="625480"/>
          </a:xfrm>
          <a:prstGeom prst="flowChartMultidocumen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File System</a:t>
            </a:r>
          </a:p>
        </p:txBody>
      </p:sp>
      <p:cxnSp>
        <p:nvCxnSpPr>
          <p:cNvPr id="25" name="Gerade Verbindung mit Pfeil 108"/>
          <p:cNvCxnSpPr>
            <a:stCxn id="44" idx="4"/>
          </p:cNvCxnSpPr>
          <p:nvPr/>
        </p:nvCxnSpPr>
        <p:spPr>
          <a:xfrm>
            <a:off x="3238951" y="2755735"/>
            <a:ext cx="420086" cy="363824"/>
          </a:xfrm>
          <a:prstGeom prst="bentConnector3">
            <a:avLst>
              <a:gd name="adj1" fmla="val 6326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p:nvPr/>
        </p:nvCxnSpPr>
        <p:spPr>
          <a:xfrm rot="5400000" flipH="1" flipV="1">
            <a:off x="-2207549" y="2022961"/>
            <a:ext cx="1175333" cy="6767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1521948" y="4298885"/>
            <a:ext cx="1350146" cy="103223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247191" y="3018971"/>
            <a:ext cx="867431" cy="1120956"/>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a:solidFill>
                  <a:schemeClr val="tx1"/>
                </a:solidFill>
                <a:ea typeface="Calibri" panose="020F0502020204030204" pitchFamily="34" charset="0"/>
                <a:cs typeface="Times New Roman" panose="02020603050405020304" pitchFamily="18" charset="0"/>
              </a:rPr>
              <a:t>Map Coverage Planner</a:t>
            </a: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4" name="Textfeld 33"/>
          <p:cNvSpPr txBox="1"/>
          <p:nvPr/>
        </p:nvSpPr>
        <p:spPr>
          <a:xfrm>
            <a:off x="3661836" y="2862820"/>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5" name="Rechteck 34"/>
          <p:cNvSpPr/>
          <p:nvPr/>
        </p:nvSpPr>
        <p:spPr>
          <a:xfrm>
            <a:off x="3758074" y="3447621"/>
            <a:ext cx="652233" cy="363662"/>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wget</a:t>
            </a:r>
          </a:p>
        </p:txBody>
      </p:sp>
      <p:sp>
        <p:nvSpPr>
          <p:cNvPr id="36" name="Textfeld 35"/>
          <p:cNvSpPr txBox="1"/>
          <p:nvPr/>
        </p:nvSpPr>
        <p:spPr>
          <a:xfrm>
            <a:off x="3661836" y="3929339"/>
            <a:ext cx="857519"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Overpass</a:t>
            </a:r>
          </a:p>
        </p:txBody>
      </p:sp>
      <p:cxnSp>
        <p:nvCxnSpPr>
          <p:cNvPr id="37" name="Gerade Verbindung mit Pfeil 36"/>
          <p:cNvCxnSpPr>
            <a:stCxn id="35" idx="2"/>
            <a:endCxn id="36" idx="0"/>
          </p:cNvCxnSpPr>
          <p:nvPr/>
        </p:nvCxnSpPr>
        <p:spPr>
          <a:xfrm>
            <a:off x="4084191" y="3811284"/>
            <a:ext cx="6405" cy="118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5" idx="0"/>
            <a:endCxn id="34" idx="2"/>
          </p:cNvCxnSpPr>
          <p:nvPr/>
        </p:nvCxnSpPr>
        <p:spPr>
          <a:xfrm flipV="1">
            <a:off x="4084190" y="3324483"/>
            <a:ext cx="6404" cy="123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lussdiagramm: Magnetplattenspeicher 38"/>
          <p:cNvSpPr/>
          <p:nvPr/>
        </p:nvSpPr>
        <p:spPr>
          <a:xfrm>
            <a:off x="2129946" y="4678384"/>
            <a:ext cx="1166385" cy="440562"/>
          </a:xfrm>
          <a:prstGeom prst="flowChartMagneticDisk">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USGS EarthExplorer</a:t>
            </a:r>
          </a:p>
        </p:txBody>
      </p:sp>
      <p:sp>
        <p:nvSpPr>
          <p:cNvPr id="40" name="Rechteck 39"/>
          <p:cNvSpPr/>
          <p:nvPr/>
        </p:nvSpPr>
        <p:spPr>
          <a:xfrm>
            <a:off x="3040491" y="5207878"/>
            <a:ext cx="793935" cy="564397"/>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SNAP pconvert</a:t>
            </a:r>
          </a:p>
        </p:txBody>
      </p:sp>
      <p:sp>
        <p:nvSpPr>
          <p:cNvPr id="41" name="Rechteck 40"/>
          <p:cNvSpPr/>
          <p:nvPr/>
        </p:nvSpPr>
        <p:spPr>
          <a:xfrm>
            <a:off x="4239563" y="5169781"/>
            <a:ext cx="790607" cy="637732"/>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GDAL gdalwarp</a:t>
            </a:r>
          </a:p>
        </p:txBody>
      </p:sp>
      <p:cxnSp>
        <p:nvCxnSpPr>
          <p:cNvPr id="42" name="Gerade Verbindung mit Pfeil 37"/>
          <p:cNvCxnSpPr>
            <a:stCxn id="40" idx="3"/>
            <a:endCxn id="41" idx="1"/>
          </p:cNvCxnSpPr>
          <p:nvPr/>
        </p:nvCxnSpPr>
        <p:spPr>
          <a:xfrm flipV="1">
            <a:off x="3834426" y="5488648"/>
            <a:ext cx="405137" cy="142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37"/>
          <p:cNvCxnSpPr>
            <a:stCxn id="39" idx="3"/>
            <a:endCxn id="40" idx="1"/>
          </p:cNvCxnSpPr>
          <p:nvPr/>
        </p:nvCxnSpPr>
        <p:spPr>
          <a:xfrm rot="16200000" flipH="1">
            <a:off x="2691249" y="5140835"/>
            <a:ext cx="371130" cy="3273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hteck 44"/>
          <p:cNvSpPr/>
          <p:nvPr/>
        </p:nvSpPr>
        <p:spPr>
          <a:xfrm>
            <a:off x="4378772" y="1855793"/>
            <a:ext cx="724861" cy="315783"/>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sp>
        <p:nvSpPr>
          <p:cNvPr id="46" name="Rechteck 45"/>
          <p:cNvSpPr/>
          <p:nvPr/>
        </p:nvSpPr>
        <p:spPr>
          <a:xfrm>
            <a:off x="3034348" y="1866190"/>
            <a:ext cx="800078" cy="305384"/>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Osmosis</a:t>
            </a:r>
          </a:p>
        </p:txBody>
      </p:sp>
      <p:cxnSp>
        <p:nvCxnSpPr>
          <p:cNvPr id="47" name="Gerade Verbindung mit Pfeil 46"/>
          <p:cNvCxnSpPr>
            <a:stCxn id="45" idx="3"/>
            <a:endCxn id="65" idx="1"/>
          </p:cNvCxnSpPr>
          <p:nvPr/>
        </p:nvCxnSpPr>
        <p:spPr>
          <a:xfrm>
            <a:off x="5103632" y="2013684"/>
            <a:ext cx="683736" cy="14630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44" idx="1"/>
            <a:endCxn id="46" idx="1"/>
          </p:cNvCxnSpPr>
          <p:nvPr/>
        </p:nvCxnSpPr>
        <p:spPr>
          <a:xfrm rot="5400000" flipH="1" flipV="1">
            <a:off x="2637677" y="2108225"/>
            <a:ext cx="486015" cy="30733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stCxn id="46" idx="3"/>
            <a:endCxn id="45" idx="1"/>
          </p:cNvCxnSpPr>
          <p:nvPr/>
        </p:nvCxnSpPr>
        <p:spPr>
          <a:xfrm flipV="1">
            <a:off x="3834427" y="2013684"/>
            <a:ext cx="544345" cy="519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46"/>
          <p:cNvCxnSpPr>
            <a:stCxn id="34" idx="3"/>
            <a:endCxn id="45" idx="2"/>
          </p:cNvCxnSpPr>
          <p:nvPr/>
        </p:nvCxnSpPr>
        <p:spPr>
          <a:xfrm flipV="1">
            <a:off x="4519354" y="2171576"/>
            <a:ext cx="221848" cy="9220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46"/>
          <p:cNvCxnSpPr>
            <a:stCxn id="41" idx="3"/>
            <a:endCxn id="112" idx="1"/>
          </p:cNvCxnSpPr>
          <p:nvPr/>
        </p:nvCxnSpPr>
        <p:spPr>
          <a:xfrm flipV="1">
            <a:off x="5030170" y="4631314"/>
            <a:ext cx="894369" cy="85733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108"/>
          <p:cNvCxnSpPr>
            <a:stCxn id="44" idx="4"/>
            <a:endCxn id="36" idx="1"/>
          </p:cNvCxnSpPr>
          <p:nvPr/>
        </p:nvCxnSpPr>
        <p:spPr>
          <a:xfrm>
            <a:off x="3238953" y="2755736"/>
            <a:ext cx="422883" cy="131210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winkelte Verbindung 105"/>
          <p:cNvCxnSpPr>
            <a:stCxn id="28" idx="3"/>
          </p:cNvCxnSpPr>
          <p:nvPr/>
        </p:nvCxnSpPr>
        <p:spPr>
          <a:xfrm flipV="1">
            <a:off x="2114621" y="2755735"/>
            <a:ext cx="1263868" cy="82371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46"/>
          <p:cNvCxnSpPr>
            <a:stCxn id="36" idx="3"/>
            <a:endCxn id="45" idx="2"/>
          </p:cNvCxnSpPr>
          <p:nvPr/>
        </p:nvCxnSpPr>
        <p:spPr>
          <a:xfrm flipV="1">
            <a:off x="4519354" y="2171576"/>
            <a:ext cx="221848" cy="18962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echteck 130"/>
          <p:cNvSpPr/>
          <p:nvPr/>
        </p:nvSpPr>
        <p:spPr>
          <a:xfrm>
            <a:off x="7916830" y="3903262"/>
            <a:ext cx="948876"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Mapnik</a:t>
            </a:r>
          </a:p>
        </p:txBody>
      </p:sp>
      <p:cxnSp>
        <p:nvCxnSpPr>
          <p:cNvPr id="132" name="Gerade Verbindung mit Pfeil 48"/>
          <p:cNvCxnSpPr>
            <a:stCxn id="65" idx="3"/>
            <a:endCxn id="131" idx="1"/>
          </p:cNvCxnSpPr>
          <p:nvPr/>
        </p:nvCxnSpPr>
        <p:spPr>
          <a:xfrm>
            <a:off x="7056574" y="3476744"/>
            <a:ext cx="860256" cy="55986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hteck 132"/>
          <p:cNvSpPr/>
          <p:nvPr/>
        </p:nvSpPr>
        <p:spPr>
          <a:xfrm>
            <a:off x="7897604" y="2171574"/>
            <a:ext cx="948224" cy="442018"/>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Python</a:t>
            </a:r>
          </a:p>
        </p:txBody>
      </p:sp>
      <p:cxnSp>
        <p:nvCxnSpPr>
          <p:cNvPr id="134" name="Gerader Verbinder 133"/>
          <p:cNvCxnSpPr>
            <a:stCxn id="131" idx="0"/>
            <a:endCxn id="133" idx="2"/>
          </p:cNvCxnSpPr>
          <p:nvPr/>
        </p:nvCxnSpPr>
        <p:spPr>
          <a:xfrm flipH="1" flipV="1">
            <a:off x="8371716" y="2613592"/>
            <a:ext cx="19552" cy="128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mit Pfeil 65"/>
          <p:cNvCxnSpPr>
            <a:stCxn id="112" idx="3"/>
            <a:endCxn id="131" idx="1"/>
          </p:cNvCxnSpPr>
          <p:nvPr/>
        </p:nvCxnSpPr>
        <p:spPr>
          <a:xfrm flipV="1">
            <a:off x="6902756" y="4036612"/>
            <a:ext cx="1014074" cy="5947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Gewinkelte Verbindung 135"/>
          <p:cNvCxnSpPr>
            <a:stCxn id="131" idx="3"/>
            <a:endCxn id="149" idx="1"/>
          </p:cNvCxnSpPr>
          <p:nvPr/>
        </p:nvCxnSpPr>
        <p:spPr>
          <a:xfrm flipH="1" flipV="1">
            <a:off x="8768690" y="3380242"/>
            <a:ext cx="97017" cy="656370"/>
          </a:xfrm>
          <a:prstGeom prst="bentConnector5">
            <a:avLst>
              <a:gd name="adj1" fmla="val -235629"/>
              <a:gd name="adj2" fmla="val 50000"/>
              <a:gd name="adj3" fmla="val 33562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winkelte Verbindung 150"/>
          <p:cNvCxnSpPr>
            <a:stCxn id="131" idx="3"/>
            <a:endCxn id="150" idx="1"/>
          </p:cNvCxnSpPr>
          <p:nvPr/>
        </p:nvCxnSpPr>
        <p:spPr>
          <a:xfrm flipH="1">
            <a:off x="8733952" y="4036612"/>
            <a:ext cx="131755" cy="582108"/>
          </a:xfrm>
          <a:prstGeom prst="bentConnector5">
            <a:avLst>
              <a:gd name="adj1" fmla="val -173504"/>
              <a:gd name="adj2" fmla="val 50000"/>
              <a:gd name="adj3" fmla="val 2735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Rechteck 149"/>
          <p:cNvSpPr/>
          <p:nvPr/>
        </p:nvSpPr>
        <p:spPr>
          <a:xfrm>
            <a:off x="8733952" y="4485370"/>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Tiles</a:t>
            </a:r>
          </a:p>
        </p:txBody>
      </p:sp>
      <p:sp>
        <p:nvSpPr>
          <p:cNvPr id="58" name="Textfeld 57"/>
          <p:cNvSpPr txBox="1"/>
          <p:nvPr/>
        </p:nvSpPr>
        <p:spPr>
          <a:xfrm>
            <a:off x="2218029" y="6359014"/>
            <a:ext cx="2075701" cy="369332"/>
          </a:xfrm>
          <a:prstGeom prst="rect">
            <a:avLst/>
          </a:prstGeom>
          <a:noFill/>
          <a:ln>
            <a:noFill/>
          </a:ln>
        </p:spPr>
        <p:txBody>
          <a:bodyPr wrap="square" rtlCol="0">
            <a:spAutoFit/>
          </a:bodyPr>
          <a:lstStyle/>
          <a:p>
            <a:pPr algn="ctr"/>
            <a:r>
              <a:rPr lang="de-DE" b="1" dirty="0">
                <a:solidFill>
                  <a:schemeClr val="tx1">
                    <a:lumMod val="50000"/>
                    <a:lumOff val="50000"/>
                  </a:schemeClr>
                </a:solidFill>
              </a:rPr>
              <a:t>Data Import Tier</a:t>
            </a:r>
          </a:p>
        </p:txBody>
      </p:sp>
      <p:sp>
        <p:nvSpPr>
          <p:cNvPr id="3" name="Textfeld 2"/>
          <p:cNvSpPr txBox="1"/>
          <p:nvPr/>
        </p:nvSpPr>
        <p:spPr>
          <a:xfrm>
            <a:off x="7859830" y="5083353"/>
            <a:ext cx="1105267" cy="369332"/>
          </a:xfrm>
          <a:prstGeom prst="rect">
            <a:avLst/>
          </a:prstGeom>
          <a:solidFill>
            <a:srgbClr val="FFFFFF"/>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r>
              <a:rPr lang="de-DE" dirty="0"/>
              <a:t>Style File</a:t>
            </a:r>
          </a:p>
        </p:txBody>
      </p:sp>
      <p:sp>
        <p:nvSpPr>
          <p:cNvPr id="96" name="Rechteck 95"/>
          <p:cNvSpPr/>
          <p:nvPr/>
        </p:nvSpPr>
        <p:spPr>
          <a:xfrm>
            <a:off x="8690887" y="4581451"/>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Tiles</a:t>
            </a:r>
          </a:p>
        </p:txBody>
      </p:sp>
      <p:sp>
        <p:nvSpPr>
          <p:cNvPr id="61" name="Textfeld 60"/>
          <p:cNvSpPr txBox="1"/>
          <p:nvPr/>
        </p:nvSpPr>
        <p:spPr>
          <a:xfrm>
            <a:off x="5723848" y="6363628"/>
            <a:ext cx="1208093" cy="369332"/>
          </a:xfrm>
          <a:prstGeom prst="rect">
            <a:avLst/>
          </a:prstGeom>
          <a:solidFill>
            <a:schemeClr val="bg1"/>
          </a:solidFill>
          <a:ln>
            <a:noFill/>
          </a:ln>
        </p:spPr>
        <p:txBody>
          <a:bodyPr wrap="square" rtlCol="0">
            <a:spAutoFit/>
          </a:bodyPr>
          <a:lstStyle/>
          <a:p>
            <a:pPr algn="r"/>
            <a:r>
              <a:rPr lang="de-DE" b="1" dirty="0">
                <a:solidFill>
                  <a:schemeClr val="tx1">
                    <a:lumMod val="50000"/>
                    <a:lumOff val="50000"/>
                  </a:schemeClr>
                </a:solidFill>
              </a:rPr>
              <a:t>Data Tier</a:t>
            </a:r>
          </a:p>
        </p:txBody>
      </p:sp>
      <p:cxnSp>
        <p:nvCxnSpPr>
          <p:cNvPr id="33" name="Gerade Verbindung mit Pfeil 32"/>
          <p:cNvCxnSpPr>
            <a:stCxn id="3" idx="0"/>
            <a:endCxn id="131" idx="2"/>
          </p:cNvCxnSpPr>
          <p:nvPr/>
        </p:nvCxnSpPr>
        <p:spPr bwMode="auto">
          <a:xfrm flipH="1" flipV="1">
            <a:off x="8391269" y="4169963"/>
            <a:ext cx="21195" cy="913391"/>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feld 96"/>
          <p:cNvSpPr txBox="1"/>
          <p:nvPr/>
        </p:nvSpPr>
        <p:spPr>
          <a:xfrm>
            <a:off x="7446609" y="6376882"/>
            <a:ext cx="1878912" cy="369332"/>
          </a:xfrm>
          <a:prstGeom prst="rect">
            <a:avLst/>
          </a:prstGeom>
          <a:solidFill>
            <a:schemeClr val="bg1"/>
          </a:solidFill>
          <a:ln>
            <a:noFill/>
          </a:ln>
        </p:spPr>
        <p:txBody>
          <a:bodyPr wrap="square" rtlCol="0">
            <a:spAutoFit/>
          </a:bodyPr>
          <a:lstStyle/>
          <a:p>
            <a:pPr algn="r"/>
            <a:r>
              <a:rPr lang="de-DE" b="1" dirty="0">
                <a:solidFill>
                  <a:schemeClr val="tx1">
                    <a:lumMod val="50000"/>
                    <a:lumOff val="50000"/>
                  </a:schemeClr>
                </a:solidFill>
              </a:rPr>
              <a:t>Application Tier</a:t>
            </a:r>
          </a:p>
        </p:txBody>
      </p:sp>
      <p:sp>
        <p:nvSpPr>
          <p:cNvPr id="98" name="Rechteck 97"/>
          <p:cNvSpPr/>
          <p:nvPr/>
        </p:nvSpPr>
        <p:spPr>
          <a:xfrm>
            <a:off x="9848311" y="4290017"/>
            <a:ext cx="948876" cy="553357"/>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HTTP</a:t>
            </a:r>
            <a:br>
              <a:rPr lang="de-DE" sz="1400" b="1" dirty="0">
                <a:solidFill>
                  <a:schemeClr val="tx1"/>
                </a:solidFill>
                <a:ea typeface="Calibri" panose="020F0502020204030204" pitchFamily="34" charset="0"/>
                <a:cs typeface="Times New Roman" panose="02020603050405020304" pitchFamily="18" charset="0"/>
              </a:rPr>
            </a:br>
            <a:r>
              <a:rPr lang="de-DE" sz="1400" b="1" dirty="0">
                <a:solidFill>
                  <a:schemeClr val="tx1"/>
                </a:solidFill>
                <a:ea typeface="Calibri" panose="020F0502020204030204" pitchFamily="34" charset="0"/>
                <a:cs typeface="Times New Roman" panose="02020603050405020304" pitchFamily="18" charset="0"/>
              </a:rPr>
              <a:t>Server</a:t>
            </a:r>
          </a:p>
        </p:txBody>
      </p:sp>
      <p:sp>
        <p:nvSpPr>
          <p:cNvPr id="99" name="Rechteck 98"/>
          <p:cNvSpPr/>
          <p:nvPr/>
        </p:nvSpPr>
        <p:spPr>
          <a:xfrm>
            <a:off x="9861565" y="5322976"/>
            <a:ext cx="948876" cy="322845"/>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modTile</a:t>
            </a:r>
          </a:p>
        </p:txBody>
      </p:sp>
      <p:cxnSp>
        <p:nvCxnSpPr>
          <p:cNvPr id="50" name="Gerade Verbindung mit Pfeil 49"/>
          <p:cNvCxnSpPr>
            <a:stCxn id="99" idx="0"/>
            <a:endCxn id="98" idx="2"/>
          </p:cNvCxnSpPr>
          <p:nvPr/>
        </p:nvCxnSpPr>
        <p:spPr bwMode="auto">
          <a:xfrm flipH="1" flipV="1">
            <a:off x="10322749" y="4843373"/>
            <a:ext cx="13254" cy="479602"/>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mit Pfeil 52"/>
          <p:cNvCxnSpPr>
            <a:stCxn id="93" idx="3"/>
            <a:endCxn id="98" idx="1"/>
          </p:cNvCxnSpPr>
          <p:nvPr/>
        </p:nvCxnSpPr>
        <p:spPr bwMode="auto">
          <a:xfrm>
            <a:off x="9558365" y="4562401"/>
            <a:ext cx="289946" cy="4294"/>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 name="Group 10"/>
          <p:cNvGrpSpPr>
            <a:grpSpLocks/>
          </p:cNvGrpSpPr>
          <p:nvPr/>
        </p:nvGrpSpPr>
        <p:grpSpPr bwMode="auto">
          <a:xfrm>
            <a:off x="9772911" y="2171574"/>
            <a:ext cx="1537239" cy="1145287"/>
            <a:chOff x="1770" y="2055"/>
            <a:chExt cx="1242" cy="786"/>
          </a:xfrm>
        </p:grpSpPr>
        <p:sp>
          <p:nvSpPr>
            <p:cNvPr id="101"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2"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05"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07"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08"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09"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10"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11"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13"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14"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15"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117"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119"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120" name="Rectangle 26"/>
          <p:cNvSpPr>
            <a:spLocks noChangeArrowheads="1"/>
          </p:cNvSpPr>
          <p:nvPr/>
        </p:nvSpPr>
        <p:spPr bwMode="auto">
          <a:xfrm>
            <a:off x="10112394" y="2581281"/>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dirty="0">
                <a:solidFill>
                  <a:srgbClr val="000000"/>
                </a:solidFill>
                <a:latin typeface="Arial" pitchFamily="34" charset="0"/>
              </a:rPr>
              <a:t>Internet</a:t>
            </a:r>
            <a:endParaRPr lang="en-US" altLang="de-DE" b="1" dirty="0">
              <a:latin typeface="Arial" pitchFamily="34" charset="0"/>
            </a:endParaRPr>
          </a:p>
        </p:txBody>
      </p:sp>
      <p:cxnSp>
        <p:nvCxnSpPr>
          <p:cNvPr id="55" name="Gerade Verbindung mit Pfeil 54"/>
          <p:cNvCxnSpPr>
            <a:stCxn id="98" idx="0"/>
          </p:cNvCxnSpPr>
          <p:nvPr/>
        </p:nvCxnSpPr>
        <p:spPr bwMode="auto">
          <a:xfrm flipH="1" flipV="1">
            <a:off x="10290063" y="3324484"/>
            <a:ext cx="32687" cy="965532"/>
          </a:xfrm>
          <a:prstGeom prst="straightConnector1">
            <a:avLst/>
          </a:prstGeom>
          <a:solidFill>
            <a:schemeClr val="bg1"/>
          </a:solidFill>
          <a:ln w="9525" cap="flat" cmpd="sng" algn="ctr">
            <a:solidFill>
              <a:schemeClr val="accent2"/>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feld 123"/>
          <p:cNvSpPr txBox="1"/>
          <p:nvPr/>
        </p:nvSpPr>
        <p:spPr>
          <a:xfrm>
            <a:off x="9703338" y="6390136"/>
            <a:ext cx="1255494" cy="369332"/>
          </a:xfrm>
          <a:prstGeom prst="rect">
            <a:avLst/>
          </a:prstGeom>
          <a:solidFill>
            <a:schemeClr val="bg1"/>
          </a:solidFill>
          <a:ln>
            <a:noFill/>
          </a:ln>
        </p:spPr>
        <p:txBody>
          <a:bodyPr wrap="square" rtlCol="0">
            <a:spAutoFit/>
          </a:bodyPr>
          <a:lstStyle/>
          <a:p>
            <a:pPr algn="r"/>
            <a:r>
              <a:rPr lang="de-DE" b="1" dirty="0">
                <a:solidFill>
                  <a:schemeClr val="tx1">
                    <a:lumMod val="50000"/>
                    <a:lumOff val="50000"/>
                  </a:schemeClr>
                </a:solidFill>
              </a:rPr>
              <a:t>Web Tier</a:t>
            </a:r>
          </a:p>
        </p:txBody>
      </p:sp>
      <p:sp>
        <p:nvSpPr>
          <p:cNvPr id="78" name="Rechteck 77"/>
          <p:cNvSpPr/>
          <p:nvPr/>
        </p:nvSpPr>
        <p:spPr>
          <a:xfrm>
            <a:off x="7930736" y="1568610"/>
            <a:ext cx="948224" cy="442018"/>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Data provision</a:t>
            </a:r>
          </a:p>
        </p:txBody>
      </p:sp>
      <p:cxnSp>
        <p:nvCxnSpPr>
          <p:cNvPr id="6" name="Gewinkelte Verbindung 5"/>
          <p:cNvCxnSpPr/>
          <p:nvPr/>
        </p:nvCxnSpPr>
        <p:spPr bwMode="auto">
          <a:xfrm>
            <a:off x="8878961" y="1779054"/>
            <a:ext cx="969351" cy="2777076"/>
          </a:xfrm>
          <a:prstGeom prst="bentConnector3">
            <a:avLst/>
          </a:prstGeom>
          <a:solidFill>
            <a:schemeClr val="bg1"/>
          </a:solidFill>
          <a:ln w="9525" cap="flat" cmpd="sng" algn="ctr">
            <a:solidFill>
              <a:schemeClr val="accent2"/>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Gerade Verbindung mit Pfeil 3"/>
          <p:cNvCxnSpPr>
            <a:stCxn id="65" idx="3"/>
          </p:cNvCxnSpPr>
          <p:nvPr/>
        </p:nvCxnSpPr>
        <p:spPr bwMode="auto">
          <a:xfrm flipV="1">
            <a:off x="7056574" y="1789620"/>
            <a:ext cx="841030" cy="1687125"/>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Rechteck 148"/>
          <p:cNvSpPr/>
          <p:nvPr/>
        </p:nvSpPr>
        <p:spPr>
          <a:xfrm>
            <a:off x="8768689" y="3246892"/>
            <a:ext cx="741586"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Image</a:t>
            </a:r>
          </a:p>
        </p:txBody>
      </p:sp>
      <p:sp>
        <p:nvSpPr>
          <p:cNvPr id="93" name="Rechteck 92"/>
          <p:cNvSpPr/>
          <p:nvPr/>
        </p:nvSpPr>
        <p:spPr>
          <a:xfrm>
            <a:off x="8816779" y="4429051"/>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Tiles</a:t>
            </a:r>
          </a:p>
        </p:txBody>
      </p:sp>
      <p:sp>
        <p:nvSpPr>
          <p:cNvPr id="44" name="Flussdiagramm: Magnetplattenspeicher 43"/>
          <p:cNvSpPr/>
          <p:nvPr/>
        </p:nvSpPr>
        <p:spPr>
          <a:xfrm>
            <a:off x="2215084" y="2504897"/>
            <a:ext cx="1023868" cy="501676"/>
          </a:xfrm>
          <a:prstGeom prst="flowChartMagneticDisk">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OpenStreetMap</a:t>
            </a:r>
          </a:p>
        </p:txBody>
      </p:sp>
      <p:sp>
        <p:nvSpPr>
          <p:cNvPr id="81" name="Textfeld 80"/>
          <p:cNvSpPr txBox="1"/>
          <p:nvPr/>
        </p:nvSpPr>
        <p:spPr>
          <a:xfrm>
            <a:off x="1981367" y="1516960"/>
            <a:ext cx="2469509" cy="369332"/>
          </a:xfrm>
          <a:prstGeom prst="rect">
            <a:avLst/>
          </a:prstGeom>
          <a:solidFill>
            <a:srgbClr val="EAEAEA">
              <a:alpha val="81961"/>
            </a:srgbClr>
          </a:solidFill>
          <a:ln>
            <a:noFill/>
          </a:ln>
        </p:spPr>
        <p:txBody>
          <a:bodyPr wrap="square" rtlCol="0">
            <a:spAutoFit/>
          </a:bodyPr>
          <a:lstStyle/>
          <a:p>
            <a:r>
              <a:rPr lang="de-DE" b="1" dirty="0">
                <a:solidFill>
                  <a:schemeClr val="tx1">
                    <a:lumMod val="50000"/>
                    <a:lumOff val="50000"/>
                  </a:schemeClr>
                </a:solidFill>
              </a:rPr>
              <a:t>Initial OSM Import</a:t>
            </a:r>
          </a:p>
        </p:txBody>
      </p:sp>
      <p:sp>
        <p:nvSpPr>
          <p:cNvPr id="82" name="Textfeld 81"/>
          <p:cNvSpPr txBox="1"/>
          <p:nvPr/>
        </p:nvSpPr>
        <p:spPr>
          <a:xfrm>
            <a:off x="1981423" y="4665671"/>
            <a:ext cx="2572727" cy="1477328"/>
          </a:xfrm>
          <a:prstGeom prst="rect">
            <a:avLst/>
          </a:prstGeom>
          <a:solidFill>
            <a:srgbClr val="EAEAEA">
              <a:alpha val="81961"/>
            </a:srgbClr>
          </a:solidFill>
          <a:ln>
            <a:noFill/>
          </a:ln>
        </p:spPr>
        <p:txBody>
          <a:bodyPr wrap="square" rtlCol="0">
            <a:spAutoFit/>
          </a:bodyPr>
          <a:lstStyle/>
          <a:p>
            <a:r>
              <a:rPr lang="de-DE" b="1" dirty="0" err="1">
                <a:solidFill>
                  <a:schemeClr val="tx1">
                    <a:lumMod val="50000"/>
                    <a:lumOff val="50000"/>
                  </a:schemeClr>
                </a:solidFill>
              </a:rPr>
              <a:t>Remotely</a:t>
            </a:r>
            <a:r>
              <a:rPr lang="de-DE" b="1" dirty="0">
                <a:solidFill>
                  <a:schemeClr val="tx1">
                    <a:lumMod val="50000"/>
                    <a:lumOff val="50000"/>
                  </a:schemeClr>
                </a:solidFill>
              </a:rPr>
              <a:t> </a:t>
            </a:r>
            <a:r>
              <a:rPr lang="de-DE" b="1" dirty="0" err="1">
                <a:solidFill>
                  <a:schemeClr val="tx1">
                    <a:lumMod val="50000"/>
                    <a:lumOff val="50000"/>
                  </a:schemeClr>
                </a:solidFill>
              </a:rPr>
              <a:t>sensed</a:t>
            </a:r>
            <a:r>
              <a:rPr lang="de-DE" b="1" dirty="0">
                <a:solidFill>
                  <a:schemeClr val="tx1">
                    <a:lumMod val="50000"/>
                    <a:lumOff val="50000"/>
                  </a:schemeClr>
                </a:solidFill>
              </a:rPr>
              <a:t> </a:t>
            </a:r>
            <a:r>
              <a:rPr lang="de-DE" b="1" dirty="0" err="1">
                <a:solidFill>
                  <a:schemeClr val="tx1">
                    <a:lumMod val="50000"/>
                    <a:lumOff val="50000"/>
                  </a:schemeClr>
                </a:solidFill>
              </a:rPr>
              <a:t>Imagery</a:t>
            </a:r>
            <a:r>
              <a:rPr lang="de-DE" b="1" dirty="0">
                <a:solidFill>
                  <a:schemeClr val="tx1">
                    <a:lumMod val="50000"/>
                    <a:lumOff val="50000"/>
                  </a:schemeClr>
                </a:solidFill>
              </a:rPr>
              <a:t>: </a:t>
            </a:r>
            <a:r>
              <a:rPr lang="de-DE" b="1" dirty="0" smtClean="0">
                <a:solidFill>
                  <a:schemeClr val="tx1">
                    <a:lumMod val="50000"/>
                    <a:lumOff val="50000"/>
                  </a:schemeClr>
                </a:solidFill>
              </a:rPr>
              <a:t/>
            </a:r>
            <a:br>
              <a:rPr lang="de-DE" b="1" dirty="0" smtClean="0">
                <a:solidFill>
                  <a:schemeClr val="tx1">
                    <a:lumMod val="50000"/>
                    <a:lumOff val="50000"/>
                  </a:schemeClr>
                </a:solidFill>
              </a:rPr>
            </a:br>
            <a:r>
              <a:rPr lang="de-DE" b="1" dirty="0" smtClean="0">
                <a:solidFill>
                  <a:schemeClr val="tx1">
                    <a:lumMod val="50000"/>
                    <a:lumOff val="50000"/>
                  </a:schemeClr>
                </a:solidFill>
              </a:rPr>
              <a:t>USGS </a:t>
            </a:r>
            <a:r>
              <a:rPr lang="de-DE" b="1" dirty="0" err="1">
                <a:solidFill>
                  <a:schemeClr val="tx1">
                    <a:lumMod val="50000"/>
                    <a:lumOff val="50000"/>
                  </a:schemeClr>
                </a:solidFill>
              </a:rPr>
              <a:t>EarthExplorer</a:t>
            </a:r>
            <a:r>
              <a:rPr lang="de-DE" b="1" dirty="0">
                <a:solidFill>
                  <a:schemeClr val="tx1">
                    <a:lumMod val="50000"/>
                    <a:lumOff val="50000"/>
                  </a:schemeClr>
                </a:solidFill>
              </a:rPr>
              <a:t> resp. </a:t>
            </a:r>
            <a:r>
              <a:rPr lang="de-DE" b="1" dirty="0" err="1">
                <a:solidFill>
                  <a:schemeClr val="tx1">
                    <a:lumMod val="50000"/>
                    <a:lumOff val="50000"/>
                  </a:schemeClr>
                </a:solidFill>
              </a:rPr>
              <a:t>Sentinels</a:t>
            </a:r>
            <a:r>
              <a:rPr lang="de-DE" b="1" dirty="0">
                <a:solidFill>
                  <a:schemeClr val="tx1">
                    <a:lumMod val="50000"/>
                    <a:lumOff val="50000"/>
                  </a:schemeClr>
                </a:solidFill>
              </a:rPr>
              <a:t> Scientific </a:t>
            </a:r>
            <a:r>
              <a:rPr lang="de-DE" b="1" dirty="0" err="1">
                <a:solidFill>
                  <a:schemeClr val="tx1">
                    <a:lumMod val="50000"/>
                    <a:lumOff val="50000"/>
                  </a:schemeClr>
                </a:solidFill>
              </a:rPr>
              <a:t>data</a:t>
            </a:r>
            <a:r>
              <a:rPr lang="de-DE" b="1" dirty="0">
                <a:solidFill>
                  <a:schemeClr val="tx1">
                    <a:lumMod val="50000"/>
                    <a:lumOff val="50000"/>
                  </a:schemeClr>
                </a:solidFill>
              </a:rPr>
              <a:t> Hub</a:t>
            </a:r>
          </a:p>
        </p:txBody>
      </p:sp>
      <p:sp>
        <p:nvSpPr>
          <p:cNvPr id="84" name="Textfeld 83"/>
          <p:cNvSpPr txBox="1"/>
          <p:nvPr/>
        </p:nvSpPr>
        <p:spPr>
          <a:xfrm>
            <a:off x="1981367" y="3347651"/>
            <a:ext cx="2155965" cy="369332"/>
          </a:xfrm>
          <a:prstGeom prst="rect">
            <a:avLst/>
          </a:prstGeom>
          <a:solidFill>
            <a:srgbClr val="EAEAEA">
              <a:alpha val="81961"/>
            </a:srgbClr>
          </a:solidFill>
          <a:ln>
            <a:noFill/>
          </a:ln>
        </p:spPr>
        <p:txBody>
          <a:bodyPr wrap="square" rtlCol="0">
            <a:spAutoFit/>
          </a:bodyPr>
          <a:lstStyle/>
          <a:p>
            <a:r>
              <a:rPr lang="de-DE" b="1" dirty="0">
                <a:solidFill>
                  <a:schemeClr val="tx1">
                    <a:lumMod val="50000"/>
                    <a:lumOff val="50000"/>
                  </a:schemeClr>
                </a:solidFill>
              </a:rPr>
              <a:t>OSM Update Sets</a:t>
            </a:r>
          </a:p>
        </p:txBody>
      </p:sp>
      <p:sp>
        <p:nvSpPr>
          <p:cNvPr id="118" name="Titel 1"/>
          <p:cNvSpPr>
            <a:spLocks noGrp="1"/>
          </p:cNvSpPr>
          <p:nvPr>
            <p:ph type="title"/>
          </p:nvPr>
        </p:nvSpPr>
        <p:spPr>
          <a:xfrm>
            <a:off x="590992" y="411196"/>
            <a:ext cx="9969500" cy="685800"/>
          </a:xfrm>
          <a:ln>
            <a:noFill/>
          </a:ln>
        </p:spPr>
        <p:txBody>
          <a:bodyPr/>
          <a:lstStyle/>
          <a:p>
            <a:r>
              <a:rPr lang="de-DE" dirty="0" err="1" smtClean="0"/>
              <a:t>Four</a:t>
            </a:r>
            <a:r>
              <a:rPr lang="de-DE" dirty="0" smtClean="0"/>
              <a:t> Tier </a:t>
            </a:r>
            <a:r>
              <a:rPr lang="de-DE" dirty="0" err="1" smtClean="0"/>
              <a:t>Architecture</a:t>
            </a:r>
            <a:endParaRPr lang="de-DE" dirty="0"/>
          </a:p>
        </p:txBody>
      </p:sp>
    </p:spTree>
    <p:extLst>
      <p:ext uri="{BB962C8B-B14F-4D97-AF65-F5344CB8AC3E}">
        <p14:creationId xmlns:p14="http://schemas.microsoft.com/office/powerpoint/2010/main" val="275942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disasterGIS</a:t>
            </a:r>
            <a:r>
              <a:rPr lang="de-DE" dirty="0" smtClean="0">
                <a:solidFill>
                  <a:schemeClr val="accent4">
                    <a:lumMod val="40000"/>
                    <a:lumOff val="60000"/>
                  </a:schemeClr>
                </a:solidFill>
              </a:rPr>
              <a:t> II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Tiers</a:t>
            </a:r>
          </a:p>
          <a:p>
            <a:pPr algn="r"/>
            <a:r>
              <a:rPr lang="de-DE" dirty="0" err="1" smtClean="0">
                <a:solidFill>
                  <a:schemeClr val="accent4">
                    <a:lumMod val="40000"/>
                    <a:lumOff val="60000"/>
                  </a:schemeClr>
                </a:solidFill>
              </a:rPr>
              <a:t>Example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174499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a:xfrm>
            <a:off x="1024882" y="1754038"/>
            <a:ext cx="8358932" cy="4388033"/>
          </a:xfrm>
        </p:spPr>
        <p:txBody>
          <a:bodyPr>
            <a:noAutofit/>
          </a:bodyPr>
          <a:lstStyle/>
          <a:p>
            <a:pPr marL="514350" indent="-514350">
              <a:spcBef>
                <a:spcPts val="2400"/>
              </a:spcBef>
              <a:spcAft>
                <a:spcPts val="600"/>
              </a:spcAft>
              <a:buFont typeface="+mj-lt"/>
              <a:buAutoNum type="arabicPeriod"/>
            </a:pPr>
            <a:r>
              <a:rPr lang="de-DE" sz="2000" dirty="0" err="1"/>
              <a:t>Introduction</a:t>
            </a:r>
            <a:r>
              <a:rPr lang="de-DE" sz="2000" dirty="0"/>
              <a:t>: Motivation &amp; </a:t>
            </a:r>
            <a:r>
              <a:rPr lang="de-DE" sz="2000" dirty="0" err="1"/>
              <a:t>relevance</a:t>
            </a:r>
            <a:endParaRPr lang="de-DE" sz="2000" dirty="0"/>
          </a:p>
          <a:p>
            <a:pPr marL="514350" indent="-514350">
              <a:spcBef>
                <a:spcPts val="2400"/>
              </a:spcBef>
              <a:spcAft>
                <a:spcPts val="600"/>
              </a:spcAft>
              <a:buFont typeface="+mj-lt"/>
              <a:buAutoNum type="arabicPeriod"/>
            </a:pPr>
            <a:r>
              <a:rPr lang="de-DE" sz="2000" dirty="0" err="1"/>
              <a:t>Some</a:t>
            </a:r>
            <a:r>
              <a:rPr lang="de-DE" sz="2000" dirty="0"/>
              <a:t> </a:t>
            </a:r>
            <a:r>
              <a:rPr lang="de-DE" sz="2000" dirty="0" err="1" smtClean="0"/>
              <a:t>players</a:t>
            </a:r>
            <a:r>
              <a:rPr lang="de-DE" sz="2000" dirty="0" smtClean="0"/>
              <a:t> (</a:t>
            </a:r>
            <a:r>
              <a:rPr lang="de-DE" sz="2000" dirty="0" err="1" smtClean="0"/>
              <a:t>and</a:t>
            </a:r>
            <a:r>
              <a:rPr lang="de-DE" sz="2000" dirty="0" smtClean="0"/>
              <a:t> </a:t>
            </a:r>
            <a:r>
              <a:rPr lang="de-DE" sz="2000" dirty="0" err="1" smtClean="0"/>
              <a:t>the</a:t>
            </a:r>
            <a:r>
              <a:rPr lang="de-DE" sz="2000" dirty="0" smtClean="0"/>
              <a:t> </a:t>
            </a:r>
            <a:r>
              <a:rPr lang="de-DE" sz="2000" dirty="0" err="1" smtClean="0"/>
              <a:t>hurdles</a:t>
            </a:r>
            <a:r>
              <a:rPr lang="de-DE" sz="2000" dirty="0" smtClean="0"/>
              <a:t> </a:t>
            </a:r>
            <a:r>
              <a:rPr lang="de-DE" sz="2000" dirty="0" err="1" smtClean="0"/>
              <a:t>imposed</a:t>
            </a:r>
            <a:r>
              <a:rPr lang="de-DE" sz="2000" dirty="0" smtClean="0"/>
              <a:t>)</a:t>
            </a:r>
          </a:p>
          <a:p>
            <a:pPr marL="514350" indent="-514350">
              <a:spcBef>
                <a:spcPts val="2400"/>
              </a:spcBef>
              <a:spcAft>
                <a:spcPts val="600"/>
              </a:spcAft>
              <a:buFont typeface="+mj-lt"/>
              <a:buAutoNum type="arabicPeriod"/>
            </a:pPr>
            <a:r>
              <a:rPr lang="de-DE" sz="2000" dirty="0" smtClean="0"/>
              <a:t>Data </a:t>
            </a:r>
            <a:r>
              <a:rPr lang="de-DE" sz="2000" dirty="0" err="1" smtClean="0"/>
              <a:t>Sources</a:t>
            </a:r>
            <a:endParaRPr lang="de-DE" sz="2000" dirty="0"/>
          </a:p>
          <a:p>
            <a:pPr marL="514350" indent="-514350">
              <a:spcBef>
                <a:spcPts val="2400"/>
              </a:spcBef>
              <a:spcAft>
                <a:spcPts val="600"/>
              </a:spcAft>
              <a:buFont typeface="+mj-lt"/>
              <a:buAutoNum type="arabicPeriod"/>
            </a:pPr>
            <a:r>
              <a:rPr lang="de-DE" sz="2000" dirty="0" err="1" smtClean="0"/>
              <a:t>Our</a:t>
            </a:r>
            <a:r>
              <a:rPr lang="de-DE" sz="2000" dirty="0" smtClean="0"/>
              <a:t> </a:t>
            </a:r>
            <a:r>
              <a:rPr lang="de-DE" sz="2000" dirty="0" err="1" smtClean="0"/>
              <a:t>implementations</a:t>
            </a:r>
            <a:endParaRPr lang="de-DE" sz="2000" dirty="0" smtClean="0"/>
          </a:p>
          <a:p>
            <a:pPr marL="914400" lvl="1" indent="-514350">
              <a:spcBef>
                <a:spcPts val="2400"/>
              </a:spcBef>
              <a:spcAft>
                <a:spcPts val="600"/>
              </a:spcAft>
              <a:buFont typeface="Wingdings" panose="05000000000000000000" pitchFamily="2" charset="2"/>
              <a:buChar char="§"/>
            </a:pPr>
            <a:r>
              <a:rPr lang="de-DE" sz="2000" dirty="0" err="1" smtClean="0"/>
              <a:t>disasterGIS</a:t>
            </a:r>
            <a:r>
              <a:rPr lang="de-DE" sz="2000" dirty="0" smtClean="0"/>
              <a:t> I: </a:t>
            </a:r>
            <a:r>
              <a:rPr lang="de-DE" sz="2000" dirty="0" err="1"/>
              <a:t>It's</a:t>
            </a:r>
            <a:r>
              <a:rPr lang="de-DE" sz="2000" dirty="0"/>
              <a:t> </a:t>
            </a:r>
            <a:r>
              <a:rPr lang="de-DE" sz="2000" dirty="0" err="1"/>
              <a:t>architecture</a:t>
            </a:r>
            <a:r>
              <a:rPr lang="de-DE" sz="2000" dirty="0"/>
              <a:t> </a:t>
            </a:r>
            <a:r>
              <a:rPr lang="de-DE" sz="2000" dirty="0" err="1"/>
              <a:t>and</a:t>
            </a:r>
            <a:r>
              <a:rPr lang="de-DE" sz="2000" dirty="0"/>
              <a:t> </a:t>
            </a:r>
            <a:r>
              <a:rPr lang="de-DE" sz="2000" dirty="0" err="1" smtClean="0"/>
              <a:t>components</a:t>
            </a:r>
            <a:endParaRPr lang="de-DE" sz="2000" dirty="0"/>
          </a:p>
          <a:p>
            <a:pPr marL="914400" lvl="1" indent="-514350">
              <a:spcBef>
                <a:spcPts val="2400"/>
              </a:spcBef>
              <a:spcAft>
                <a:spcPts val="600"/>
              </a:spcAft>
              <a:buFont typeface="Wingdings" panose="05000000000000000000" pitchFamily="2" charset="2"/>
              <a:buChar char="§"/>
            </a:pPr>
            <a:r>
              <a:rPr lang="de-DE" sz="2000" dirty="0" err="1"/>
              <a:t>disasterGIS</a:t>
            </a:r>
            <a:r>
              <a:rPr lang="de-DE" sz="2000" dirty="0"/>
              <a:t> </a:t>
            </a:r>
            <a:r>
              <a:rPr lang="de-DE" sz="2000" dirty="0" smtClean="0"/>
              <a:t>II</a:t>
            </a:r>
            <a:r>
              <a:rPr lang="de-DE" sz="2000" dirty="0"/>
              <a:t>: </a:t>
            </a:r>
            <a:r>
              <a:rPr lang="de-DE" sz="2000" dirty="0" err="1"/>
              <a:t>It's</a:t>
            </a:r>
            <a:r>
              <a:rPr lang="de-DE" sz="2000" dirty="0"/>
              <a:t> </a:t>
            </a:r>
            <a:r>
              <a:rPr lang="de-DE" sz="2000" dirty="0" err="1"/>
              <a:t>architecture</a:t>
            </a:r>
            <a:r>
              <a:rPr lang="de-DE" sz="2000" dirty="0"/>
              <a:t> </a:t>
            </a:r>
            <a:r>
              <a:rPr lang="de-DE" sz="2000" dirty="0" err="1"/>
              <a:t>and</a:t>
            </a:r>
            <a:r>
              <a:rPr lang="de-DE" sz="2000" dirty="0"/>
              <a:t> </a:t>
            </a:r>
            <a:r>
              <a:rPr lang="de-DE" sz="2000" dirty="0" err="1"/>
              <a:t>data</a:t>
            </a:r>
            <a:r>
              <a:rPr lang="de-DE" sz="2000" dirty="0"/>
              <a:t> </a:t>
            </a:r>
            <a:r>
              <a:rPr lang="de-DE" sz="2000" dirty="0" err="1"/>
              <a:t>sources</a:t>
            </a:r>
            <a:endParaRPr lang="de-DE" sz="2000" dirty="0"/>
          </a:p>
          <a:p>
            <a:pPr marL="514350" indent="-514350">
              <a:spcBef>
                <a:spcPts val="2400"/>
              </a:spcBef>
              <a:spcAft>
                <a:spcPts val="600"/>
              </a:spcAft>
              <a:buFont typeface="+mj-lt"/>
              <a:buAutoNum type="arabicPeriod"/>
            </a:pPr>
            <a:r>
              <a:rPr lang="de-DE" sz="2000" dirty="0" err="1" smtClean="0"/>
              <a:t>Results</a:t>
            </a:r>
            <a:r>
              <a:rPr lang="de-DE" sz="2000" dirty="0" smtClean="0"/>
              <a:t> </a:t>
            </a:r>
            <a:r>
              <a:rPr lang="de-DE" sz="2000" dirty="0"/>
              <a:t>&amp; </a:t>
            </a:r>
            <a:r>
              <a:rPr lang="de-DE" sz="2000" dirty="0" err="1"/>
              <a:t>summary</a:t>
            </a:r>
            <a:endParaRPr lang="de-DE" sz="2000" dirty="0"/>
          </a:p>
        </p:txBody>
      </p:sp>
      <p:sp>
        <p:nvSpPr>
          <p:cNvPr id="6" name="Foliennummernplatzhalter 5"/>
          <p:cNvSpPr>
            <a:spLocks noGrp="1"/>
          </p:cNvSpPr>
          <p:nvPr>
            <p:ph type="sldNum" sz="quarter" idx="11"/>
          </p:nvPr>
        </p:nvSpPr>
        <p:spPr/>
        <p:txBody>
          <a:bodyPr/>
          <a:lstStyle/>
          <a:p>
            <a:fld id="{4892D846-B0A7-4DFB-99C2-AC0D5C4C5C04}" type="slidenum">
              <a:rPr lang="de-DE" smtClean="0"/>
              <a:t>2</a:t>
            </a:fld>
            <a:endParaRPr lang="de-DE"/>
          </a:p>
        </p:txBody>
      </p:sp>
    </p:spTree>
    <p:extLst>
      <p:ext uri="{BB962C8B-B14F-4D97-AF65-F5344CB8AC3E}">
        <p14:creationId xmlns:p14="http://schemas.microsoft.com/office/powerpoint/2010/main" val="355079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Aspects</a:t>
            </a:r>
            <a:endParaRPr lang="de-DE" dirty="0"/>
          </a:p>
        </p:txBody>
      </p:sp>
      <p:sp>
        <p:nvSpPr>
          <p:cNvPr id="3" name="Inhaltsplatzhalter 2"/>
          <p:cNvSpPr>
            <a:spLocks noGrp="1"/>
          </p:cNvSpPr>
          <p:nvPr>
            <p:ph idx="1"/>
          </p:nvPr>
        </p:nvSpPr>
        <p:spPr/>
        <p:txBody>
          <a:bodyPr>
            <a:normAutofit lnSpcReduction="10000"/>
          </a:bodyPr>
          <a:lstStyle/>
          <a:p>
            <a:r>
              <a:rPr lang="de-DE" dirty="0" smtClean="0"/>
              <a:t>Implementation </a:t>
            </a:r>
            <a:r>
              <a:rPr lang="de-DE" dirty="0" err="1" smtClean="0"/>
              <a:t>and</a:t>
            </a:r>
            <a:r>
              <a:rPr lang="de-DE" dirty="0" smtClean="0"/>
              <a:t> </a:t>
            </a:r>
            <a:r>
              <a:rPr lang="de-DE" dirty="0" err="1" smtClean="0"/>
              <a:t>interoperability</a:t>
            </a:r>
            <a:r>
              <a:rPr lang="de-DE" dirty="0" smtClean="0"/>
              <a:t> </a:t>
            </a:r>
            <a:r>
              <a:rPr lang="de-DE" dirty="0" err="1"/>
              <a:t>based</a:t>
            </a:r>
            <a:r>
              <a:rPr lang="de-DE" dirty="0"/>
              <a:t> on </a:t>
            </a:r>
            <a:r>
              <a:rPr lang="de-DE" dirty="0" err="1" smtClean="0"/>
              <a:t>based</a:t>
            </a:r>
            <a:r>
              <a:rPr lang="de-DE" dirty="0" smtClean="0"/>
              <a:t> on </a:t>
            </a:r>
            <a:r>
              <a:rPr lang="de-DE" dirty="0" err="1" smtClean="0"/>
              <a:t>acknowledged</a:t>
            </a:r>
            <a:r>
              <a:rPr lang="de-DE" dirty="0" smtClean="0"/>
              <a:t> Web </a:t>
            </a:r>
            <a:r>
              <a:rPr lang="de-DE" dirty="0" err="1" smtClean="0"/>
              <a:t>standards</a:t>
            </a:r>
            <a:endParaRPr lang="de-DE" dirty="0" smtClean="0"/>
          </a:p>
          <a:p>
            <a:endParaRPr lang="de-DE" dirty="0" smtClean="0"/>
          </a:p>
          <a:p>
            <a:pPr lvl="1"/>
            <a:r>
              <a:rPr lang="de-DE" b="1" dirty="0" smtClean="0"/>
              <a:t>Hypertext Transfer </a:t>
            </a:r>
            <a:r>
              <a:rPr lang="de-DE" b="1" dirty="0" err="1" smtClean="0"/>
              <a:t>protocol</a:t>
            </a:r>
            <a:r>
              <a:rPr lang="de-DE" b="1" dirty="0" smtClean="0"/>
              <a:t> </a:t>
            </a:r>
            <a:r>
              <a:rPr lang="de-DE" dirty="0" smtClean="0"/>
              <a:t>(HTTP) </a:t>
            </a:r>
            <a:r>
              <a:rPr lang="de-DE" dirty="0" err="1" smtClean="0"/>
              <a:t>with</a:t>
            </a:r>
            <a:r>
              <a:rPr lang="de-DE" dirty="0" smtClean="0"/>
              <a:t> </a:t>
            </a:r>
            <a:r>
              <a:rPr lang="de-DE" dirty="0" err="1" smtClean="0"/>
              <a:t>its</a:t>
            </a:r>
            <a:r>
              <a:rPr lang="de-DE" dirty="0" smtClean="0"/>
              <a:t> </a:t>
            </a:r>
            <a:r>
              <a:rPr lang="de-DE" dirty="0" err="1" smtClean="0"/>
              <a:t>operations</a:t>
            </a:r>
            <a:r>
              <a:rPr lang="de-DE" dirty="0" smtClean="0"/>
              <a:t> („</a:t>
            </a:r>
            <a:r>
              <a:rPr lang="de-DE" dirty="0" err="1" smtClean="0"/>
              <a:t>verbs</a:t>
            </a:r>
            <a:r>
              <a:rPr lang="de-DE" dirty="0" smtClean="0"/>
              <a:t>“) like GET, DELETE, POST etc.</a:t>
            </a:r>
          </a:p>
          <a:p>
            <a:pPr lvl="2"/>
            <a:r>
              <a:rPr lang="de-DE" dirty="0" smtClean="0"/>
              <a:t>HTTP </a:t>
            </a:r>
            <a:r>
              <a:rPr lang="de-DE" dirty="0" err="1" smtClean="0"/>
              <a:t>status</a:t>
            </a:r>
            <a:r>
              <a:rPr lang="de-DE" dirty="0" smtClean="0"/>
              <a:t> </a:t>
            </a:r>
            <a:r>
              <a:rPr lang="de-DE" dirty="0" err="1" smtClean="0"/>
              <a:t>codes</a:t>
            </a:r>
            <a:endParaRPr lang="de-DE" dirty="0" smtClean="0"/>
          </a:p>
          <a:p>
            <a:pPr lvl="2"/>
            <a:endParaRPr lang="de-DE" dirty="0" smtClean="0"/>
          </a:p>
          <a:p>
            <a:pPr lvl="1"/>
            <a:r>
              <a:rPr lang="de-DE" b="1" dirty="0" smtClean="0"/>
              <a:t>REST</a:t>
            </a:r>
            <a:r>
              <a:rPr lang="de-DE" dirty="0" smtClean="0"/>
              <a:t>-</a:t>
            </a:r>
            <a:r>
              <a:rPr lang="de-DE" dirty="0" err="1" smtClean="0"/>
              <a:t>based</a:t>
            </a:r>
            <a:r>
              <a:rPr lang="de-DE" dirty="0" smtClean="0"/>
              <a:t> </a:t>
            </a:r>
            <a:r>
              <a:rPr lang="de-DE" dirty="0" err="1" smtClean="0"/>
              <a:t>approach</a:t>
            </a:r>
            <a:r>
              <a:rPr lang="de-DE" dirty="0" smtClean="0"/>
              <a:t> (</a:t>
            </a:r>
            <a:r>
              <a:rPr lang="de-DE" dirty="0" err="1" smtClean="0"/>
              <a:t>Representational</a:t>
            </a:r>
            <a:r>
              <a:rPr lang="de-DE" dirty="0" smtClean="0"/>
              <a:t> State Transfer): (Re)</a:t>
            </a:r>
            <a:r>
              <a:rPr lang="de-DE" dirty="0" err="1" smtClean="0"/>
              <a:t>Presentation</a:t>
            </a:r>
            <a:r>
              <a:rPr lang="de-DE" dirty="0" smtClean="0"/>
              <a:t> of </a:t>
            </a:r>
            <a:r>
              <a:rPr lang="de-DE" dirty="0" err="1" smtClean="0"/>
              <a:t>resources</a:t>
            </a:r>
            <a:r>
              <a:rPr lang="de-DE" dirty="0" smtClean="0"/>
              <a:t>, i.e. </a:t>
            </a:r>
            <a:r>
              <a:rPr lang="de-DE" dirty="0" err="1" smtClean="0"/>
              <a:t>geodata</a:t>
            </a:r>
            <a:r>
              <a:rPr lang="de-DE" dirty="0" smtClean="0"/>
              <a:t> in </a:t>
            </a:r>
            <a:r>
              <a:rPr lang="de-DE" dirty="0" err="1" smtClean="0"/>
              <a:t>the</a:t>
            </a:r>
            <a:r>
              <a:rPr lang="de-DE" dirty="0" smtClean="0"/>
              <a:t> </a:t>
            </a:r>
            <a:r>
              <a:rPr lang="de-DE" dirty="0" err="1" smtClean="0"/>
              <a:t>case</a:t>
            </a:r>
            <a:r>
              <a:rPr lang="de-DE" dirty="0" smtClean="0"/>
              <a:t> of </a:t>
            </a:r>
            <a:r>
              <a:rPr lang="de-DE" dirty="0" err="1" smtClean="0"/>
              <a:t>disaster</a:t>
            </a:r>
            <a:r>
              <a:rPr lang="de-DE" dirty="0" smtClean="0"/>
              <a:t> </a:t>
            </a:r>
            <a:r>
              <a:rPr lang="de-DE" dirty="0" err="1" smtClean="0"/>
              <a:t>as</a:t>
            </a:r>
            <a:r>
              <a:rPr lang="de-DE" dirty="0" smtClean="0"/>
              <a:t> </a:t>
            </a:r>
            <a:r>
              <a:rPr lang="de-DE" dirty="0" err="1" smtClean="0"/>
              <a:t>map</a:t>
            </a:r>
            <a:r>
              <a:rPr lang="de-DE" dirty="0" smtClean="0"/>
              <a:t> </a:t>
            </a:r>
            <a:r>
              <a:rPr lang="de-DE" dirty="0" err="1" smtClean="0"/>
              <a:t>or</a:t>
            </a:r>
            <a:r>
              <a:rPr lang="de-DE" dirty="0" smtClean="0"/>
              <a:t> in a </a:t>
            </a:r>
            <a:r>
              <a:rPr lang="de-DE" dirty="0" err="1" smtClean="0"/>
              <a:t>specific</a:t>
            </a:r>
            <a:r>
              <a:rPr lang="de-DE" dirty="0" smtClean="0"/>
              <a:t> </a:t>
            </a:r>
            <a:r>
              <a:rPr lang="de-DE" dirty="0" err="1" smtClean="0"/>
              <a:t>data</a:t>
            </a:r>
            <a:r>
              <a:rPr lang="de-DE" dirty="0" smtClean="0"/>
              <a:t> </a:t>
            </a:r>
            <a:r>
              <a:rPr lang="de-DE" dirty="0" err="1" smtClean="0"/>
              <a:t>format</a:t>
            </a:r>
            <a:endParaRPr lang="de-DE" dirty="0" smtClean="0"/>
          </a:p>
          <a:p>
            <a:pPr lvl="1"/>
            <a:endParaRPr lang="de-DE" dirty="0" smtClean="0"/>
          </a:p>
          <a:p>
            <a:pPr lvl="1"/>
            <a:r>
              <a:rPr lang="de-DE" b="1" dirty="0" err="1" smtClean="0"/>
              <a:t>OpenAPI</a:t>
            </a:r>
            <a:r>
              <a:rPr lang="de-DE" dirty="0"/>
              <a:t> </a:t>
            </a:r>
            <a:r>
              <a:rPr lang="de-DE" dirty="0" smtClean="0"/>
              <a:t>(</a:t>
            </a:r>
            <a:r>
              <a:rPr lang="de-DE" dirty="0" err="1" smtClean="0"/>
              <a:t>since</a:t>
            </a:r>
            <a:r>
              <a:rPr lang="de-DE" dirty="0" smtClean="0"/>
              <a:t> </a:t>
            </a:r>
            <a:r>
              <a:rPr lang="de-DE" dirty="0" err="1" smtClean="0"/>
              <a:t>approx</a:t>
            </a:r>
            <a:r>
              <a:rPr lang="de-DE" dirty="0" smtClean="0"/>
              <a:t>. 2016): Clear </a:t>
            </a:r>
            <a:r>
              <a:rPr lang="de-DE" dirty="0" err="1" smtClean="0"/>
              <a:t>depiction</a:t>
            </a:r>
            <a:r>
              <a:rPr lang="de-DE" dirty="0" smtClean="0"/>
              <a:t> of </a:t>
            </a:r>
            <a:r>
              <a:rPr lang="de-DE" dirty="0" err="1" smtClean="0"/>
              <a:t>the</a:t>
            </a:r>
            <a:r>
              <a:rPr lang="de-DE" dirty="0" smtClean="0"/>
              <a:t> </a:t>
            </a:r>
            <a:r>
              <a:rPr lang="de-DE" dirty="0" err="1" smtClean="0"/>
              <a:t>interface</a:t>
            </a:r>
            <a:r>
              <a:rPr lang="de-DE" dirty="0" smtClean="0"/>
              <a:t> of </a:t>
            </a:r>
            <a:r>
              <a:rPr lang="de-DE" dirty="0" err="1" smtClean="0"/>
              <a:t>webservices</a:t>
            </a:r>
            <a:r>
              <a:rPr lang="de-DE" dirty="0" smtClean="0"/>
              <a:t> („end </a:t>
            </a:r>
            <a:r>
              <a:rPr lang="de-DE" dirty="0" err="1" smtClean="0"/>
              <a:t>points</a:t>
            </a:r>
            <a:r>
              <a:rPr lang="de-DE" dirty="0" smtClean="0"/>
              <a:t>“) </a:t>
            </a:r>
            <a:r>
              <a:rPr lang="de-DE" dirty="0" err="1" smtClean="0"/>
              <a:t>with</a:t>
            </a:r>
            <a:r>
              <a:rPr lang="de-DE" dirty="0" smtClean="0"/>
              <a:t> (semi-)</a:t>
            </a:r>
            <a:r>
              <a:rPr lang="de-DE" dirty="0" err="1" smtClean="0"/>
              <a:t>automatic</a:t>
            </a:r>
            <a:r>
              <a:rPr lang="de-DE" dirty="0" smtClean="0"/>
              <a:t> </a:t>
            </a:r>
            <a:r>
              <a:rPr lang="de-DE" dirty="0" err="1" smtClean="0"/>
              <a:t>generation</a:t>
            </a:r>
            <a:r>
              <a:rPr lang="de-DE" dirty="0" smtClean="0"/>
              <a:t> of </a:t>
            </a:r>
            <a:r>
              <a:rPr lang="de-DE" dirty="0" err="1" smtClean="0"/>
              <a:t>software</a:t>
            </a:r>
            <a:r>
              <a:rPr lang="de-DE" dirty="0" smtClean="0"/>
              <a:t> </a:t>
            </a:r>
            <a:r>
              <a:rPr lang="de-DE" dirty="0" err="1" smtClean="0"/>
              <a:t>stubs</a:t>
            </a:r>
            <a:r>
              <a:rPr lang="de-DE" dirty="0" smtClean="0"/>
              <a:t> </a:t>
            </a:r>
            <a:r>
              <a:rPr lang="de-DE" dirty="0" err="1" smtClean="0"/>
              <a:t>for</a:t>
            </a:r>
            <a:r>
              <a:rPr lang="de-DE" dirty="0" smtClean="0"/>
              <a:t> </a:t>
            </a:r>
            <a:r>
              <a:rPr lang="de-DE" dirty="0" err="1" smtClean="0"/>
              <a:t>client</a:t>
            </a:r>
            <a:r>
              <a:rPr lang="de-DE" dirty="0" smtClean="0"/>
              <a:t> </a:t>
            </a:r>
            <a:r>
              <a:rPr lang="de-DE" dirty="0" err="1" smtClean="0"/>
              <a:t>and</a:t>
            </a:r>
            <a:r>
              <a:rPr lang="de-DE" dirty="0" smtClean="0"/>
              <a:t> </a:t>
            </a:r>
            <a:r>
              <a:rPr lang="de-DE" dirty="0" err="1" smtClean="0"/>
              <a:t>server</a:t>
            </a:r>
            <a:r>
              <a:rPr lang="de-DE" dirty="0" smtClean="0"/>
              <a:t> </a:t>
            </a:r>
            <a:r>
              <a:rPr lang="de-DE" dirty="0" err="1" smtClean="0"/>
              <a:t>side</a:t>
            </a:r>
            <a:r>
              <a:rPr lang="de-DE" dirty="0" smtClean="0"/>
              <a:t> plus </a:t>
            </a:r>
            <a:r>
              <a:rPr lang="de-DE" dirty="0" err="1" smtClean="0"/>
              <a:t>documentation</a:t>
            </a:r>
            <a:endParaRPr lang="de-DE" dirty="0" smtClean="0"/>
          </a:p>
          <a:p>
            <a:pPr lvl="1"/>
            <a:endParaRPr lang="de-DE" dirty="0" smtClean="0"/>
          </a:p>
          <a:p>
            <a:pPr lvl="1"/>
            <a:r>
              <a:rPr lang="de-DE" b="1" dirty="0" err="1" smtClean="0"/>
              <a:t>OGC‘s</a:t>
            </a:r>
            <a:r>
              <a:rPr lang="de-DE" b="1" dirty="0" smtClean="0"/>
              <a:t> </a:t>
            </a:r>
            <a:r>
              <a:rPr lang="de-DE" b="1" dirty="0" err="1" smtClean="0"/>
              <a:t>OpenAPI</a:t>
            </a:r>
            <a:r>
              <a:rPr lang="de-DE" b="1" dirty="0" smtClean="0"/>
              <a:t> </a:t>
            </a:r>
            <a:r>
              <a:rPr lang="de-DE" dirty="0" err="1" smtClean="0"/>
              <a:t>specifications</a:t>
            </a:r>
            <a:r>
              <a:rPr lang="de-DE" dirty="0" smtClean="0"/>
              <a:t> (</a:t>
            </a:r>
            <a:r>
              <a:rPr lang="de-DE" dirty="0" err="1" smtClean="0"/>
              <a:t>starting</a:t>
            </a:r>
            <a:r>
              <a:rPr lang="de-DE" dirty="0" smtClean="0"/>
              <a:t> in 2017, </a:t>
            </a:r>
            <a:r>
              <a:rPr lang="de-DE" dirty="0" err="1" smtClean="0"/>
              <a:t>now</a:t>
            </a:r>
            <a:r>
              <a:rPr lang="de-DE" dirty="0" smtClean="0"/>
              <a:t> </a:t>
            </a:r>
            <a:r>
              <a:rPr lang="de-DE" dirty="0" err="1" smtClean="0"/>
              <a:t>mature</a:t>
            </a:r>
            <a:r>
              <a:rPr lang="de-DE" dirty="0" smtClean="0"/>
              <a:t> </a:t>
            </a:r>
            <a:r>
              <a:rPr lang="de-DE" dirty="0" err="1" smtClean="0"/>
              <a:t>and</a:t>
            </a:r>
            <a:r>
              <a:rPr lang="de-DE" dirty="0" smtClean="0"/>
              <a:t> </a:t>
            </a:r>
            <a:r>
              <a:rPr lang="de-DE" dirty="0" err="1" smtClean="0"/>
              <a:t>ongoing</a:t>
            </a:r>
            <a:r>
              <a:rPr lang="de-DE" dirty="0" smtClean="0"/>
              <a:t>)</a:t>
            </a:r>
          </a:p>
          <a:p>
            <a:pPr lvl="1"/>
            <a:endParaRPr lang="de-DE" dirty="0"/>
          </a:p>
          <a:p>
            <a:r>
              <a:rPr lang="de-DE" b="1" dirty="0" smtClean="0"/>
              <a:t>Single Page Application</a:t>
            </a:r>
            <a:r>
              <a:rPr lang="de-DE" dirty="0" smtClean="0"/>
              <a:t>: </a:t>
            </a:r>
            <a:r>
              <a:rPr lang="de-DE" dirty="0" err="1" smtClean="0"/>
              <a:t>everything</a:t>
            </a:r>
            <a:r>
              <a:rPr lang="de-DE" dirty="0" smtClean="0"/>
              <a:t> </a:t>
            </a:r>
            <a:r>
              <a:rPr lang="de-DE" dirty="0" err="1" smtClean="0"/>
              <a:t>happens</a:t>
            </a:r>
            <a:r>
              <a:rPr lang="de-DE" dirty="0" smtClean="0"/>
              <a:t> in </a:t>
            </a:r>
            <a:r>
              <a:rPr lang="de-DE" dirty="0" err="1" smtClean="0"/>
              <a:t>one</a:t>
            </a:r>
            <a:r>
              <a:rPr lang="de-DE" dirty="0" smtClean="0"/>
              <a:t> </a:t>
            </a:r>
            <a:r>
              <a:rPr lang="de-DE" dirty="0" err="1" smtClean="0"/>
              <a:t>webpage</a:t>
            </a:r>
            <a:endParaRPr lang="de-DE" dirty="0" smtClean="0"/>
          </a:p>
          <a:p>
            <a:r>
              <a:rPr lang="de-DE" dirty="0" err="1" smtClean="0"/>
              <a:t>Looking</a:t>
            </a:r>
            <a:r>
              <a:rPr lang="de-DE" dirty="0" smtClean="0"/>
              <a:t> out </a:t>
            </a:r>
            <a:r>
              <a:rPr lang="de-DE" dirty="0" err="1" smtClean="0"/>
              <a:t>for</a:t>
            </a:r>
            <a:r>
              <a:rPr lang="de-DE" dirty="0" smtClean="0"/>
              <a:t> </a:t>
            </a:r>
            <a:r>
              <a:rPr lang="de-DE" b="1" dirty="0" smtClean="0"/>
              <a:t>promising technologies</a:t>
            </a:r>
            <a:r>
              <a:rPr lang="de-DE" dirty="0" smtClean="0"/>
              <a:t>: </a:t>
            </a:r>
            <a:r>
              <a:rPr lang="de-DE" dirty="0" err="1" smtClean="0"/>
              <a:t>NodeJS</a:t>
            </a:r>
            <a:r>
              <a:rPr lang="de-DE" dirty="0"/>
              <a:t>-</a:t>
            </a:r>
            <a:r>
              <a:rPr lang="de-DE" dirty="0" smtClean="0"/>
              <a:t> </a:t>
            </a:r>
            <a:r>
              <a:rPr lang="de-DE" dirty="0" err="1" smtClean="0"/>
              <a:t>allowing</a:t>
            </a:r>
            <a:r>
              <a:rPr lang="de-DE" dirty="0" smtClean="0"/>
              <a:t> </a:t>
            </a:r>
            <a:r>
              <a:rPr lang="de-DE" dirty="0" err="1" smtClean="0"/>
              <a:t>to</a:t>
            </a:r>
            <a:r>
              <a:rPr lang="de-DE" dirty="0" smtClean="0"/>
              <a:t> </a:t>
            </a:r>
            <a:r>
              <a:rPr lang="de-DE" dirty="0" err="1" smtClean="0"/>
              <a:t>use</a:t>
            </a:r>
            <a:r>
              <a:rPr lang="de-DE" dirty="0" smtClean="0"/>
              <a:t> JavaScript on server- und client-</a:t>
            </a:r>
            <a:r>
              <a:rPr lang="de-DE" dirty="0" err="1" smtClean="0"/>
              <a:t>side</a:t>
            </a:r>
            <a:endParaRPr lang="de-DE" dirty="0"/>
          </a:p>
        </p:txBody>
      </p:sp>
    </p:spTree>
    <p:extLst>
      <p:ext uri="{BB962C8B-B14F-4D97-AF65-F5344CB8AC3E}">
        <p14:creationId xmlns:p14="http://schemas.microsoft.com/office/powerpoint/2010/main" val="3303851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hteck 72"/>
          <p:cNvSpPr>
            <a:spLocks noChangeArrowheads="1"/>
          </p:cNvSpPr>
          <p:nvPr/>
        </p:nvSpPr>
        <p:spPr bwMode="auto">
          <a:xfrm>
            <a:off x="8397461" y="4480847"/>
            <a:ext cx="2030520" cy="1473623"/>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endParaRPr>
          </a:p>
        </p:txBody>
      </p:sp>
      <p:sp>
        <p:nvSpPr>
          <p:cNvPr id="6" name="Rechteck 5"/>
          <p:cNvSpPr>
            <a:spLocks noChangeArrowheads="1"/>
          </p:cNvSpPr>
          <p:nvPr/>
        </p:nvSpPr>
        <p:spPr bwMode="auto">
          <a:xfrm>
            <a:off x="1666856" y="2080969"/>
            <a:ext cx="2016125" cy="3873500"/>
          </a:xfrm>
          <a:prstGeom prst="rect">
            <a:avLst/>
          </a:prstGeom>
          <a:solidFill>
            <a:srgbClr val="F5F5F5"/>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endParaRPr>
          </a:p>
        </p:txBody>
      </p:sp>
      <p:sp>
        <p:nvSpPr>
          <p:cNvPr id="7" name="Rechteck 72"/>
          <p:cNvSpPr>
            <a:spLocks noChangeArrowheads="1"/>
          </p:cNvSpPr>
          <p:nvPr/>
        </p:nvSpPr>
        <p:spPr bwMode="auto">
          <a:xfrm>
            <a:off x="4841814" y="2080970"/>
            <a:ext cx="2368239" cy="3873500"/>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endParaRPr>
          </a:p>
        </p:txBody>
      </p:sp>
      <p:sp>
        <p:nvSpPr>
          <p:cNvPr id="77" name="Rechteck 72"/>
          <p:cNvSpPr>
            <a:spLocks noChangeArrowheads="1"/>
          </p:cNvSpPr>
          <p:nvPr/>
        </p:nvSpPr>
        <p:spPr bwMode="auto">
          <a:xfrm>
            <a:off x="8415328" y="2058220"/>
            <a:ext cx="2030520" cy="1455687"/>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endParaRPr>
          </a:p>
        </p:txBody>
      </p:sp>
      <p:sp>
        <p:nvSpPr>
          <p:cNvPr id="5" name="Foliennummernplatzhalter 4"/>
          <p:cNvSpPr>
            <a:spLocks noGrp="1"/>
          </p:cNvSpPr>
          <p:nvPr>
            <p:ph type="sldNum" sz="quarter" idx="11"/>
          </p:nvPr>
        </p:nvSpPr>
        <p:spPr/>
        <p:txBody>
          <a:bodyPr/>
          <a:lstStyle/>
          <a:p>
            <a:fld id="{4892D846-B0A7-4DFB-99C2-AC0D5C4C5C04}" type="slidenum">
              <a:rPr lang="de-DE" smtClean="0"/>
              <a:pPr/>
              <a:t>21</a:t>
            </a:fld>
            <a:r>
              <a:rPr lang="de-DE" smtClean="0"/>
              <a:t> </a:t>
            </a:r>
            <a:endParaRPr lang="de-DE" dirty="0"/>
          </a:p>
        </p:txBody>
      </p:sp>
      <p:grpSp>
        <p:nvGrpSpPr>
          <p:cNvPr id="9" name="Group 10"/>
          <p:cNvGrpSpPr>
            <a:grpSpLocks/>
          </p:cNvGrpSpPr>
          <p:nvPr/>
        </p:nvGrpSpPr>
        <p:grpSpPr bwMode="auto">
          <a:xfrm>
            <a:off x="3818957" y="2820570"/>
            <a:ext cx="896729" cy="693337"/>
            <a:chOff x="1770" y="2055"/>
            <a:chExt cx="1242" cy="786"/>
          </a:xfrm>
        </p:grpSpPr>
        <p:sp>
          <p:nvSpPr>
            <p:cNvPr id="10"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3"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4"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5"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6"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7"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9"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20"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21"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2"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3"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4" name="Rectangle 25"/>
          <p:cNvSpPr>
            <a:spLocks noChangeArrowheads="1"/>
          </p:cNvSpPr>
          <p:nvPr/>
        </p:nvSpPr>
        <p:spPr bwMode="auto">
          <a:xfrm>
            <a:off x="4358944" y="309203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25" name="Rectangle 26"/>
          <p:cNvSpPr>
            <a:spLocks noChangeArrowheads="1"/>
          </p:cNvSpPr>
          <p:nvPr/>
        </p:nvSpPr>
        <p:spPr bwMode="auto">
          <a:xfrm>
            <a:off x="3956985" y="3078566"/>
            <a:ext cx="564257"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200" b="1" dirty="0">
                <a:solidFill>
                  <a:srgbClr val="000000"/>
                </a:solidFill>
                <a:latin typeface="Arial" pitchFamily="34" charset="0"/>
              </a:rPr>
              <a:t>Internet</a:t>
            </a:r>
            <a:endParaRPr lang="en-US" altLang="de-DE" sz="1400" b="1" dirty="0">
              <a:latin typeface="Arial" pitchFamily="34" charset="0"/>
            </a:endParaRPr>
          </a:p>
        </p:txBody>
      </p:sp>
      <p:sp>
        <p:nvSpPr>
          <p:cNvPr id="27" name="Text Box 37"/>
          <p:cNvSpPr txBox="1">
            <a:spLocks noChangeArrowheads="1"/>
          </p:cNvSpPr>
          <p:nvPr/>
        </p:nvSpPr>
        <p:spPr bwMode="auto">
          <a:xfrm>
            <a:off x="4970683" y="2366721"/>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a:latin typeface="Arial" pitchFamily="34" charset="0"/>
              </a:rPr>
              <a:t>HTTP Server</a:t>
            </a:r>
          </a:p>
        </p:txBody>
      </p:sp>
      <p:sp>
        <p:nvSpPr>
          <p:cNvPr id="29" name="Rectangle 39"/>
          <p:cNvSpPr>
            <a:spLocks noChangeArrowheads="1"/>
          </p:cNvSpPr>
          <p:nvPr/>
        </p:nvSpPr>
        <p:spPr bwMode="auto">
          <a:xfrm>
            <a:off x="3950583" y="2203162"/>
            <a:ext cx="468077" cy="172355"/>
          </a:xfrm>
          <a:prstGeom prst="rect">
            <a:avLst/>
          </a:prstGeom>
          <a:noFill/>
          <a:ln>
            <a:noFill/>
          </a:ln>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dirty="0">
                <a:solidFill>
                  <a:srgbClr val="65653C"/>
                </a:solidFill>
                <a:latin typeface="Arial" pitchFamily="34" charset="0"/>
              </a:rPr>
              <a:t>HTTP</a:t>
            </a:r>
            <a:endParaRPr lang="en-US" altLang="de-DE" sz="2000" b="1" dirty="0">
              <a:solidFill>
                <a:srgbClr val="65653C"/>
              </a:solidFill>
              <a:latin typeface="Arial" pitchFamily="34" charset="0"/>
            </a:endParaRPr>
          </a:p>
        </p:txBody>
      </p:sp>
      <p:sp>
        <p:nvSpPr>
          <p:cNvPr id="35" name="Text Box 48"/>
          <p:cNvSpPr txBox="1">
            <a:spLocks noChangeArrowheads="1"/>
          </p:cNvSpPr>
          <p:nvPr/>
        </p:nvSpPr>
        <p:spPr bwMode="auto">
          <a:xfrm>
            <a:off x="1906989" y="3826549"/>
            <a:ext cx="12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dirty="0">
                <a:latin typeface="Arial" pitchFamily="34" charset="0"/>
              </a:rPr>
              <a:t>Desktop GIS</a:t>
            </a:r>
          </a:p>
        </p:txBody>
      </p:sp>
      <p:sp>
        <p:nvSpPr>
          <p:cNvPr id="36" name="Rectangle 50"/>
          <p:cNvSpPr>
            <a:spLocks noChangeArrowheads="1"/>
          </p:cNvSpPr>
          <p:nvPr/>
        </p:nvSpPr>
        <p:spPr bwMode="auto">
          <a:xfrm>
            <a:off x="3933290" y="2501124"/>
            <a:ext cx="1096454" cy="270843"/>
          </a:xfrm>
          <a:prstGeom prst="rect">
            <a:avLst/>
          </a:prstGeom>
          <a:noFill/>
          <a:ln>
            <a:noFill/>
          </a:ln>
          <a:extLst/>
        </p:spPr>
        <p:txBody>
          <a:bodyPr wrap="none" lIns="0" tIns="0" rIns="0" bIns="0">
            <a:spAutoFit/>
          </a:bodyPr>
          <a:lstStyle/>
          <a:p>
            <a:pPr defTabSz="762000">
              <a:lnSpc>
                <a:spcPct val="80000"/>
              </a:lnSpc>
              <a:spcBef>
                <a:spcPct val="50000"/>
              </a:spcBef>
              <a:defRPr/>
            </a:pPr>
            <a:r>
              <a:rPr lang="en-US" sz="1100" dirty="0" smtClean="0">
                <a:solidFill>
                  <a:schemeClr val="tx1">
                    <a:lumMod val="90000"/>
                    <a:lumOff val="10000"/>
                  </a:schemeClr>
                </a:solidFill>
              </a:rPr>
              <a:t>HTML, PNG</a:t>
            </a:r>
            <a:r>
              <a:rPr lang="en-US" sz="1100" dirty="0">
                <a:solidFill>
                  <a:schemeClr val="tx1">
                    <a:lumMod val="90000"/>
                    <a:lumOff val="10000"/>
                  </a:schemeClr>
                </a:solidFill>
              </a:rPr>
              <a:t>, JPG, …</a:t>
            </a:r>
            <a:br>
              <a:rPr lang="en-US" sz="1100" dirty="0">
                <a:solidFill>
                  <a:schemeClr val="tx1">
                    <a:lumMod val="90000"/>
                    <a:lumOff val="10000"/>
                  </a:schemeClr>
                </a:solidFill>
              </a:rPr>
            </a:br>
            <a:r>
              <a:rPr lang="en-US" sz="1100" dirty="0">
                <a:solidFill>
                  <a:schemeClr val="tx1">
                    <a:lumMod val="90000"/>
                    <a:lumOff val="10000"/>
                  </a:schemeClr>
                </a:solidFill>
              </a:rPr>
              <a:t>JSON</a:t>
            </a:r>
          </a:p>
        </p:txBody>
      </p:sp>
      <p:sp>
        <p:nvSpPr>
          <p:cNvPr id="37" name="Rectangle 52"/>
          <p:cNvSpPr>
            <a:spLocks noChangeArrowheads="1"/>
          </p:cNvSpPr>
          <p:nvPr/>
        </p:nvSpPr>
        <p:spPr bwMode="auto">
          <a:xfrm>
            <a:off x="4835463" y="5026796"/>
            <a:ext cx="76495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dirty="0">
                <a:solidFill>
                  <a:srgbClr val="000000"/>
                </a:solidFill>
                <a:latin typeface="Arial" pitchFamily="34" charset="0"/>
                <a:cs typeface="Arial" pitchFamily="34" charset="0"/>
              </a:rPr>
              <a:t>DBMS</a:t>
            </a:r>
            <a:br>
              <a:rPr lang="de-DE" altLang="de-DE" sz="1200" dirty="0">
                <a:solidFill>
                  <a:srgbClr val="000000"/>
                </a:solidFill>
                <a:latin typeface="Arial" pitchFamily="34" charset="0"/>
                <a:cs typeface="Arial" pitchFamily="34" charset="0"/>
              </a:rPr>
            </a:br>
            <a:r>
              <a:rPr lang="de-DE" altLang="de-DE" sz="1200" dirty="0">
                <a:solidFill>
                  <a:srgbClr val="000000"/>
                </a:solidFill>
                <a:latin typeface="Arial" pitchFamily="34" charset="0"/>
                <a:cs typeface="Arial" pitchFamily="34" charset="0"/>
              </a:rPr>
              <a:t>Server</a:t>
            </a:r>
            <a:br>
              <a:rPr lang="de-DE" altLang="de-DE" sz="1200" dirty="0">
                <a:solidFill>
                  <a:srgbClr val="000000"/>
                </a:solidFill>
                <a:latin typeface="Arial" pitchFamily="34" charset="0"/>
                <a:cs typeface="Arial" pitchFamily="34" charset="0"/>
              </a:rPr>
            </a:br>
            <a:r>
              <a:rPr lang="de-DE" altLang="de-DE" sz="1200" dirty="0">
                <a:solidFill>
                  <a:srgbClr val="000000"/>
                </a:solidFill>
                <a:latin typeface="Arial" pitchFamily="34" charset="0"/>
                <a:cs typeface="Arial" pitchFamily="34" charset="0"/>
              </a:rPr>
              <a:t>Instance</a:t>
            </a:r>
            <a:endParaRPr lang="en-US" altLang="de-DE" sz="1200" dirty="0">
              <a:solidFill>
                <a:srgbClr val="000000"/>
              </a:solidFill>
              <a:latin typeface="Arial" pitchFamily="34" charset="0"/>
              <a:cs typeface="Arial" pitchFamily="34" charset="0"/>
            </a:endParaRPr>
          </a:p>
        </p:txBody>
      </p:sp>
      <p:sp>
        <p:nvSpPr>
          <p:cNvPr id="38" name="Line 53"/>
          <p:cNvSpPr>
            <a:spLocks noChangeShapeType="1"/>
          </p:cNvSpPr>
          <p:nvPr/>
        </p:nvSpPr>
        <p:spPr bwMode="auto">
          <a:xfrm rot="-5400000">
            <a:off x="5870112" y="4874794"/>
            <a:ext cx="582612" cy="0"/>
          </a:xfrm>
          <a:prstGeom prst="line">
            <a:avLst/>
          </a:prstGeom>
          <a:noFill/>
          <a:ln w="12700">
            <a:solidFill>
              <a:srgbClr val="FF3300"/>
            </a:solidFill>
            <a:round/>
            <a:headEnd type="arrow"/>
            <a:tailEnd type="arrow" w="med" len="med"/>
          </a:ln>
          <a:extLst>
            <a:ext uri="{909E8E84-426E-40DD-AFC4-6F175D3DCCD1}">
              <a14:hiddenFill xmlns:a14="http://schemas.microsoft.com/office/drawing/2010/main">
                <a:noFill/>
              </a14:hiddenFill>
            </a:ext>
          </a:extLst>
        </p:spPr>
        <p:txBody>
          <a:bodyPr/>
          <a:lstStyle/>
          <a:p>
            <a:endParaRPr lang="de-DE"/>
          </a:p>
        </p:txBody>
      </p:sp>
      <p:sp>
        <p:nvSpPr>
          <p:cNvPr id="40" name="Rectangle 63"/>
          <p:cNvSpPr>
            <a:spLocks noChangeArrowheads="1"/>
          </p:cNvSpPr>
          <p:nvPr/>
        </p:nvSpPr>
        <p:spPr bwMode="auto">
          <a:xfrm>
            <a:off x="1738292" y="5071645"/>
            <a:ext cx="1605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50000"/>
              </a:spcBef>
              <a:spcAft>
                <a:spcPct val="0"/>
              </a:spcAft>
              <a:buClrTx/>
              <a:buSzTx/>
              <a:buFontTx/>
              <a:buNone/>
            </a:pPr>
            <a:r>
              <a:rPr lang="de-DE" altLang="de-DE" sz="1100" dirty="0">
                <a:latin typeface="Arial" pitchFamily="34" charset="0"/>
                <a:cs typeface="Arial" pitchFamily="34" charset="0"/>
              </a:rPr>
              <a:t>Data </a:t>
            </a:r>
            <a:r>
              <a:rPr lang="de-DE" altLang="de-DE" sz="1100" dirty="0" err="1">
                <a:latin typeface="Arial" pitchFamily="34" charset="0"/>
                <a:cs typeface="Arial" pitchFamily="34" charset="0"/>
              </a:rPr>
              <a:t>collection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preparation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analysis</a:t>
            </a:r>
            <a:endParaRPr lang="de-DE" altLang="de-DE" sz="1100" dirty="0">
              <a:latin typeface="Arial" pitchFamily="34" charset="0"/>
              <a:cs typeface="Arial" pitchFamily="34" charset="0"/>
            </a:endParaRPr>
          </a:p>
        </p:txBody>
      </p:sp>
      <p:sp>
        <p:nvSpPr>
          <p:cNvPr id="41" name="Rectangle 69"/>
          <p:cNvSpPr>
            <a:spLocks noChangeArrowheads="1"/>
          </p:cNvSpPr>
          <p:nvPr/>
        </p:nvSpPr>
        <p:spPr bwMode="auto">
          <a:xfrm>
            <a:off x="6281674" y="4712471"/>
            <a:ext cx="238848" cy="147733"/>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44" name="Text Box 75"/>
          <p:cNvSpPr txBox="1">
            <a:spLocks noChangeArrowheads="1"/>
          </p:cNvSpPr>
          <p:nvPr/>
        </p:nvSpPr>
        <p:spPr bwMode="auto">
          <a:xfrm>
            <a:off x="1987465" y="2347376"/>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45" name="Text Box 76"/>
          <p:cNvSpPr txBox="1">
            <a:spLocks noChangeArrowheads="1"/>
          </p:cNvSpPr>
          <p:nvPr/>
        </p:nvSpPr>
        <p:spPr bwMode="auto">
          <a:xfrm>
            <a:off x="4996335" y="5638008"/>
            <a:ext cx="80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Data Tier</a:t>
            </a:r>
          </a:p>
        </p:txBody>
      </p:sp>
      <p:sp>
        <p:nvSpPr>
          <p:cNvPr id="46" name="Text Box 77"/>
          <p:cNvSpPr txBox="1">
            <a:spLocks noChangeArrowheads="1"/>
          </p:cNvSpPr>
          <p:nvPr/>
        </p:nvSpPr>
        <p:spPr bwMode="auto">
          <a:xfrm>
            <a:off x="4996335" y="3374180"/>
            <a:ext cx="797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Web Tier</a:t>
            </a:r>
          </a:p>
        </p:txBody>
      </p:sp>
      <p:sp>
        <p:nvSpPr>
          <p:cNvPr id="48" name="Text Box 37"/>
          <p:cNvSpPr txBox="1">
            <a:spLocks noChangeArrowheads="1"/>
          </p:cNvSpPr>
          <p:nvPr/>
        </p:nvSpPr>
        <p:spPr bwMode="auto">
          <a:xfrm>
            <a:off x="4835463" y="3802833"/>
            <a:ext cx="933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dirty="0" err="1">
                <a:latin typeface="Arial" pitchFamily="34" charset="0"/>
              </a:rPr>
              <a:t>Application</a:t>
            </a:r>
            <a:r>
              <a:rPr lang="de-DE" altLang="de-DE" sz="1200" dirty="0">
                <a:latin typeface="Arial" pitchFamily="34" charset="0"/>
              </a:rPr>
              <a:t/>
            </a:r>
            <a:br>
              <a:rPr lang="de-DE" altLang="de-DE" sz="1200" dirty="0">
                <a:latin typeface="Arial" pitchFamily="34" charset="0"/>
              </a:rPr>
            </a:br>
            <a:r>
              <a:rPr lang="de-DE" altLang="de-DE" sz="1200" dirty="0">
                <a:latin typeface="Arial" pitchFamily="34" charset="0"/>
              </a:rPr>
              <a:t>Services</a:t>
            </a:r>
          </a:p>
        </p:txBody>
      </p:sp>
      <p:sp>
        <p:nvSpPr>
          <p:cNvPr id="49" name="Rechteck 78"/>
          <p:cNvSpPr>
            <a:spLocks noChangeArrowheads="1"/>
          </p:cNvSpPr>
          <p:nvPr/>
        </p:nvSpPr>
        <p:spPr bwMode="auto">
          <a:xfrm>
            <a:off x="4841814" y="1788870"/>
            <a:ext cx="2368239"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Server</a:t>
            </a:r>
          </a:p>
        </p:txBody>
      </p:sp>
      <p:sp>
        <p:nvSpPr>
          <p:cNvPr id="50" name="Rechteck 79"/>
          <p:cNvSpPr>
            <a:spLocks noChangeArrowheads="1"/>
          </p:cNvSpPr>
          <p:nvPr/>
        </p:nvSpPr>
        <p:spPr bwMode="auto">
          <a:xfrm>
            <a:off x="1666856" y="1787283"/>
            <a:ext cx="2016125" cy="287337"/>
          </a:xfrm>
          <a:prstGeom prst="rect">
            <a:avLst/>
          </a:prstGeom>
          <a:solidFill>
            <a:srgbClr val="FFCC00"/>
          </a:solidFill>
          <a:ln w="3175" algn="ctr">
            <a:solidFill>
              <a:srgbClr val="969696"/>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Client</a:t>
            </a:r>
          </a:p>
        </p:txBody>
      </p:sp>
      <p:sp>
        <p:nvSpPr>
          <p:cNvPr id="54" name="Line 9"/>
          <p:cNvSpPr>
            <a:spLocks noChangeShapeType="1"/>
          </p:cNvSpPr>
          <p:nvPr/>
        </p:nvSpPr>
        <p:spPr bwMode="auto">
          <a:xfrm>
            <a:off x="6281674" y="5449070"/>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5" name="Line 46"/>
          <p:cNvSpPr>
            <a:spLocks noChangeShapeType="1"/>
          </p:cNvSpPr>
          <p:nvPr/>
        </p:nvSpPr>
        <p:spPr bwMode="auto">
          <a:xfrm rot="10800000">
            <a:off x="6281674" y="5360170"/>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7" name="Rechteck 56"/>
          <p:cNvSpPr/>
          <p:nvPr/>
        </p:nvSpPr>
        <p:spPr>
          <a:xfrm>
            <a:off x="1958956" y="2749133"/>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8" name="Rechteck 57"/>
          <p:cNvSpPr/>
          <p:nvPr/>
        </p:nvSpPr>
        <p:spPr>
          <a:xfrm>
            <a:off x="1882756" y="2820570"/>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9" name="Rechteck 58"/>
          <p:cNvSpPr/>
          <p:nvPr/>
        </p:nvSpPr>
        <p:spPr>
          <a:xfrm>
            <a:off x="1811317" y="2892008"/>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Web Browser</a:t>
            </a:r>
          </a:p>
        </p:txBody>
      </p:sp>
      <p:sp>
        <p:nvSpPr>
          <p:cNvPr id="64" name="Rechteck 63"/>
          <p:cNvSpPr/>
          <p:nvPr/>
        </p:nvSpPr>
        <p:spPr>
          <a:xfrm>
            <a:off x="5776849" y="5177608"/>
            <a:ext cx="864394"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lumMod val="50000"/>
                    <a:lumOff val="50000"/>
                  </a:schemeClr>
                </a:solidFill>
              </a:rPr>
              <a:t>PostGreSQL</a:t>
            </a:r>
            <a:endParaRPr lang="de-DE" sz="1000" dirty="0">
              <a:solidFill>
                <a:schemeClr val="tx1">
                  <a:lumMod val="50000"/>
                  <a:lumOff val="50000"/>
                </a:schemeClr>
              </a:solidFill>
            </a:endParaRPr>
          </a:p>
        </p:txBody>
      </p:sp>
      <p:sp>
        <p:nvSpPr>
          <p:cNvPr id="65" name="Rechteck 64"/>
          <p:cNvSpPr/>
          <p:nvPr/>
        </p:nvSpPr>
        <p:spPr>
          <a:xfrm>
            <a:off x="5759387" y="2874146"/>
            <a:ext cx="864394"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lumMod val="50000"/>
                    <a:lumOff val="50000"/>
                  </a:schemeClr>
                </a:solidFill>
              </a:rPr>
              <a:t>NodeJS</a:t>
            </a:r>
            <a:endParaRPr lang="de-DE" sz="1000" dirty="0">
              <a:solidFill>
                <a:schemeClr val="tx1">
                  <a:lumMod val="50000"/>
                  <a:lumOff val="50000"/>
                </a:schemeClr>
              </a:solidFill>
            </a:endParaRPr>
          </a:p>
        </p:txBody>
      </p:sp>
      <p:sp>
        <p:nvSpPr>
          <p:cNvPr id="66" name="Rechteck 65"/>
          <p:cNvSpPr/>
          <p:nvPr/>
        </p:nvSpPr>
        <p:spPr>
          <a:xfrm>
            <a:off x="1811317" y="4476333"/>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Desktop GIS</a:t>
            </a:r>
          </a:p>
        </p:txBody>
      </p:sp>
      <p:sp>
        <p:nvSpPr>
          <p:cNvPr id="67" name="Line 46"/>
          <p:cNvSpPr>
            <a:spLocks noChangeShapeType="1"/>
          </p:cNvSpPr>
          <p:nvPr/>
        </p:nvSpPr>
        <p:spPr bwMode="auto">
          <a:xfrm rot="10800000">
            <a:off x="2816205" y="3146007"/>
            <a:ext cx="989011" cy="0"/>
          </a:xfrm>
          <a:prstGeom prst="line">
            <a:avLst/>
          </a:prstGeom>
          <a:noFill/>
          <a:ln w="12700">
            <a:solidFill>
              <a:srgbClr val="FF3300"/>
            </a:solidFill>
            <a:round/>
            <a:headEnd type="arrow"/>
            <a:tailEnd type="arrow" w="med" len="med"/>
          </a:ln>
          <a:extLst>
            <a:ext uri="{909E8E84-426E-40DD-AFC4-6F175D3DCCD1}">
              <a14:hiddenFill xmlns:a14="http://schemas.microsoft.com/office/drawing/2010/main">
                <a:noFill/>
              </a14:hiddenFill>
            </a:ext>
          </a:extLst>
        </p:spPr>
        <p:txBody>
          <a:bodyPr/>
          <a:lstStyle/>
          <a:p>
            <a:endParaRPr lang="de-DE"/>
          </a:p>
        </p:txBody>
      </p:sp>
      <p:sp>
        <p:nvSpPr>
          <p:cNvPr id="70" name="AutoShape 51"/>
          <p:cNvSpPr>
            <a:spLocks noChangeArrowheads="1"/>
          </p:cNvSpPr>
          <p:nvPr/>
        </p:nvSpPr>
        <p:spPr bwMode="auto">
          <a:xfrm>
            <a:off x="3055917" y="4540103"/>
            <a:ext cx="266700" cy="448723"/>
          </a:xfrm>
          <a:prstGeom prst="can">
            <a:avLst>
              <a:gd name="adj" fmla="val 18796"/>
            </a:avLst>
          </a:prstGeom>
          <a:solidFill>
            <a:schemeClr val="accent1"/>
          </a:solidFill>
          <a:ln w="12700">
            <a:solidFill>
              <a:schemeClr val="accent1">
                <a:lumMod val="20000"/>
                <a:lumOff val="80000"/>
              </a:schemeClr>
            </a:solidFill>
            <a:round/>
            <a:headEnd type="none" w="sm" len="sm"/>
            <a:tailEnd type="none" w="sm" len="sm"/>
          </a:ln>
        </p:spPr>
        <p:txBody>
          <a:bodyPr tIns="82800" anchor="ctr">
            <a:spAutoFit/>
          </a:bodyPr>
          <a:lstStyle/>
          <a:p>
            <a:pPr eaLnBrk="1" hangingPunct="1">
              <a:defRPr/>
            </a:pPr>
            <a:endParaRPr lang="de-DE" sz="1600"/>
          </a:p>
        </p:txBody>
      </p:sp>
      <p:sp>
        <p:nvSpPr>
          <p:cNvPr id="71" name="Line 44"/>
          <p:cNvSpPr>
            <a:spLocks noChangeShapeType="1"/>
          </p:cNvSpPr>
          <p:nvPr/>
        </p:nvSpPr>
        <p:spPr bwMode="auto">
          <a:xfrm flipV="1">
            <a:off x="9554731" y="5111908"/>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pic>
        <p:nvPicPr>
          <p:cNvPr id="73" name="Grafik 72"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6641244" y="5243330"/>
            <a:ext cx="462915" cy="411480"/>
          </a:xfrm>
          <a:prstGeom prst="rect">
            <a:avLst/>
          </a:prstGeom>
          <a:ln>
            <a:noFill/>
          </a:ln>
          <a:effectLst>
            <a:outerShdw blurRad="292100" dist="139700" dir="2700000" algn="tl" rotWithShape="0">
              <a:srgbClr val="333333">
                <a:alpha val="65000"/>
              </a:srgbClr>
            </a:outerShdw>
          </a:effectLst>
        </p:spPr>
      </p:pic>
      <p:sp>
        <p:nvSpPr>
          <p:cNvPr id="75" name="Text Box 79"/>
          <p:cNvSpPr txBox="1">
            <a:spLocks noChangeArrowheads="1"/>
          </p:cNvSpPr>
          <p:nvPr/>
        </p:nvSpPr>
        <p:spPr bwMode="auto">
          <a:xfrm>
            <a:off x="4953133" y="4538698"/>
            <a:ext cx="848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App Tier</a:t>
            </a:r>
          </a:p>
        </p:txBody>
      </p:sp>
      <p:sp>
        <p:nvSpPr>
          <p:cNvPr id="78" name="Rechteck 78"/>
          <p:cNvSpPr>
            <a:spLocks noChangeArrowheads="1"/>
          </p:cNvSpPr>
          <p:nvPr/>
        </p:nvSpPr>
        <p:spPr bwMode="auto">
          <a:xfrm>
            <a:off x="8415328" y="1766119"/>
            <a:ext cx="2030521"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OverPass Server</a:t>
            </a:r>
          </a:p>
        </p:txBody>
      </p:sp>
      <p:sp>
        <p:nvSpPr>
          <p:cNvPr id="80" name="Rechteck 79"/>
          <p:cNvSpPr/>
          <p:nvPr/>
        </p:nvSpPr>
        <p:spPr>
          <a:xfrm>
            <a:off x="8689835" y="2305161"/>
            <a:ext cx="864394"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lumMod val="50000"/>
                    <a:lumOff val="50000"/>
                  </a:schemeClr>
                </a:solidFill>
              </a:rPr>
              <a:t>OverPass</a:t>
            </a:r>
            <a:br>
              <a:rPr lang="de-DE" sz="1000" dirty="0">
                <a:solidFill>
                  <a:schemeClr val="tx1">
                    <a:lumMod val="50000"/>
                    <a:lumOff val="50000"/>
                  </a:schemeClr>
                </a:solidFill>
              </a:rPr>
            </a:br>
            <a:r>
              <a:rPr lang="de-DE" sz="1000" dirty="0">
                <a:solidFill>
                  <a:schemeClr val="tx1">
                    <a:lumMod val="50000"/>
                    <a:lumOff val="50000"/>
                  </a:schemeClr>
                </a:solidFill>
              </a:rPr>
              <a:t>API</a:t>
            </a:r>
          </a:p>
        </p:txBody>
      </p:sp>
      <p:grpSp>
        <p:nvGrpSpPr>
          <p:cNvPr id="81" name="Group 10"/>
          <p:cNvGrpSpPr>
            <a:grpSpLocks/>
          </p:cNvGrpSpPr>
          <p:nvPr/>
        </p:nvGrpSpPr>
        <p:grpSpPr bwMode="auto">
          <a:xfrm>
            <a:off x="7330198" y="2743827"/>
            <a:ext cx="896729" cy="693337"/>
            <a:chOff x="1770" y="2055"/>
            <a:chExt cx="1242" cy="786"/>
          </a:xfrm>
        </p:grpSpPr>
        <p:sp>
          <p:nvSpPr>
            <p:cNvPr id="82"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85"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86"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87"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88"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89"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90"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91"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92"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93"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94"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95"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96" name="Rectangle 26"/>
          <p:cNvSpPr>
            <a:spLocks noChangeArrowheads="1"/>
          </p:cNvSpPr>
          <p:nvPr/>
        </p:nvSpPr>
        <p:spPr bwMode="auto">
          <a:xfrm>
            <a:off x="7512369" y="3001823"/>
            <a:ext cx="564257"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200" b="1" dirty="0">
                <a:solidFill>
                  <a:srgbClr val="000000"/>
                </a:solidFill>
                <a:latin typeface="Arial" pitchFamily="34" charset="0"/>
              </a:rPr>
              <a:t>Internet</a:t>
            </a:r>
            <a:endParaRPr lang="en-US" altLang="de-DE" sz="1400" b="1" dirty="0">
              <a:latin typeface="Arial" pitchFamily="34" charset="0"/>
            </a:endParaRPr>
          </a:p>
        </p:txBody>
      </p:sp>
      <p:pic>
        <p:nvPicPr>
          <p:cNvPr id="97" name="Grafik 96"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9762224" y="2392901"/>
            <a:ext cx="462915" cy="411480"/>
          </a:xfrm>
          <a:prstGeom prst="rect">
            <a:avLst/>
          </a:prstGeom>
          <a:ln>
            <a:noFill/>
          </a:ln>
          <a:effectLst>
            <a:outerShdw blurRad="292100" dist="139700" dir="2700000" algn="tl" rotWithShape="0">
              <a:srgbClr val="333333">
                <a:alpha val="65000"/>
              </a:srgbClr>
            </a:outerShdw>
          </a:effectLst>
        </p:spPr>
      </p:pic>
      <p:sp>
        <p:nvSpPr>
          <p:cNvPr id="98" name="Rechteck 97"/>
          <p:cNvSpPr/>
          <p:nvPr/>
        </p:nvSpPr>
        <p:spPr>
          <a:xfrm>
            <a:off x="9610433" y="2970740"/>
            <a:ext cx="766492" cy="487569"/>
          </a:xfrm>
          <a:prstGeom prst="rect">
            <a:avLst/>
          </a:prstGeom>
        </p:spPr>
        <p:txBody>
          <a:bodyPr wrap="none">
            <a:spAutoFit/>
          </a:bodyPr>
          <a:lstStyle/>
          <a:p>
            <a:pPr algn="ctr">
              <a:lnSpc>
                <a:spcPct val="107000"/>
              </a:lnSpc>
              <a:spcAft>
                <a:spcPts val="800"/>
              </a:spcAft>
            </a:pPr>
            <a:r>
              <a:rPr lang="de-DE" sz="1200" dirty="0">
                <a:ea typeface="Calibri" panose="020F0502020204030204" pitchFamily="34" charset="0"/>
                <a:cs typeface="Times New Roman" panose="02020603050405020304" pitchFamily="18" charset="0"/>
              </a:rPr>
              <a:t>OSM</a:t>
            </a:r>
            <a:br>
              <a:rPr lang="de-DE" sz="1200" dirty="0">
                <a:ea typeface="Calibri" panose="020F0502020204030204" pitchFamily="34" charset="0"/>
                <a:cs typeface="Times New Roman" panose="02020603050405020304" pitchFamily="18" charset="0"/>
              </a:rPr>
            </a:br>
            <a:r>
              <a:rPr lang="de-DE" sz="1200" dirty="0">
                <a:ea typeface="Calibri" panose="020F0502020204030204" pitchFamily="34" charset="0"/>
                <a:cs typeface="Times New Roman" panose="02020603050405020304" pitchFamily="18" charset="0"/>
              </a:rPr>
              <a:t>Database</a:t>
            </a:r>
          </a:p>
        </p:txBody>
      </p:sp>
      <p:sp>
        <p:nvSpPr>
          <p:cNvPr id="100" name="Rechteck 78"/>
          <p:cNvSpPr>
            <a:spLocks noChangeArrowheads="1"/>
          </p:cNvSpPr>
          <p:nvPr/>
        </p:nvSpPr>
        <p:spPr bwMode="auto">
          <a:xfrm>
            <a:off x="8397461" y="4188746"/>
            <a:ext cx="2030521"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350" dirty="0">
                <a:solidFill>
                  <a:schemeClr val="accent1">
                    <a:lumMod val="50000"/>
                  </a:schemeClr>
                </a:solidFill>
                <a:latin typeface="Calibri" pitchFamily="34" charset="0"/>
              </a:rPr>
              <a:t>Google Earth </a:t>
            </a:r>
            <a:r>
              <a:rPr lang="de-DE" sz="1350" dirty="0" smtClean="0">
                <a:solidFill>
                  <a:schemeClr val="accent1">
                    <a:lumMod val="50000"/>
                  </a:schemeClr>
                </a:solidFill>
                <a:latin typeface="Calibri" pitchFamily="34" charset="0"/>
              </a:rPr>
              <a:t>Engine (GEE)</a:t>
            </a:r>
            <a:endParaRPr lang="de-DE" sz="1350" dirty="0">
              <a:solidFill>
                <a:schemeClr val="accent1">
                  <a:lumMod val="50000"/>
                </a:schemeClr>
              </a:solidFill>
              <a:latin typeface="Calibri" pitchFamily="34" charset="0"/>
            </a:endParaRPr>
          </a:p>
        </p:txBody>
      </p:sp>
      <p:sp>
        <p:nvSpPr>
          <p:cNvPr id="101" name="Rechteck 100"/>
          <p:cNvSpPr/>
          <p:nvPr/>
        </p:nvSpPr>
        <p:spPr>
          <a:xfrm>
            <a:off x="8671968" y="4803460"/>
            <a:ext cx="864394"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lumMod val="50000"/>
                    <a:lumOff val="50000"/>
                  </a:schemeClr>
                </a:solidFill>
              </a:rPr>
              <a:t>GEE</a:t>
            </a:r>
            <a:br>
              <a:rPr lang="de-DE" sz="1000" dirty="0">
                <a:solidFill>
                  <a:schemeClr val="tx1">
                    <a:lumMod val="50000"/>
                    <a:lumOff val="50000"/>
                  </a:schemeClr>
                </a:solidFill>
              </a:rPr>
            </a:br>
            <a:r>
              <a:rPr lang="de-DE" sz="1000" dirty="0">
                <a:solidFill>
                  <a:schemeClr val="tx1">
                    <a:lumMod val="50000"/>
                    <a:lumOff val="50000"/>
                  </a:schemeClr>
                </a:solidFill>
              </a:rPr>
              <a:t>API</a:t>
            </a:r>
          </a:p>
        </p:txBody>
      </p:sp>
      <p:pic>
        <p:nvPicPr>
          <p:cNvPr id="102" name="Grafik 101"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9744357" y="4891200"/>
            <a:ext cx="462915" cy="411480"/>
          </a:xfrm>
          <a:prstGeom prst="rect">
            <a:avLst/>
          </a:prstGeom>
          <a:ln>
            <a:noFill/>
          </a:ln>
          <a:effectLst>
            <a:outerShdw blurRad="292100" dist="139700" dir="2700000" algn="tl" rotWithShape="0">
              <a:srgbClr val="333333">
                <a:alpha val="65000"/>
              </a:srgbClr>
            </a:outerShdw>
          </a:effectLst>
        </p:spPr>
      </p:pic>
      <p:sp>
        <p:nvSpPr>
          <p:cNvPr id="103" name="Rechteck 102"/>
          <p:cNvSpPr/>
          <p:nvPr/>
        </p:nvSpPr>
        <p:spPr>
          <a:xfrm>
            <a:off x="9562109" y="5393367"/>
            <a:ext cx="827406" cy="289951"/>
          </a:xfrm>
          <a:prstGeom prst="rect">
            <a:avLst/>
          </a:prstGeom>
        </p:spPr>
        <p:txBody>
          <a:bodyPr wrap="none">
            <a:spAutoFit/>
          </a:bodyPr>
          <a:lstStyle/>
          <a:p>
            <a:pPr algn="ctr">
              <a:lnSpc>
                <a:spcPct val="107000"/>
              </a:lnSpc>
              <a:spcAft>
                <a:spcPts val="800"/>
              </a:spcAft>
            </a:pPr>
            <a:r>
              <a:rPr lang="de-DE" sz="1200" dirty="0">
                <a:ea typeface="Calibri" panose="020F0502020204030204" pitchFamily="34" charset="0"/>
                <a:cs typeface="Times New Roman" panose="02020603050405020304" pitchFamily="18" charset="0"/>
              </a:rPr>
              <a:t>Databases</a:t>
            </a:r>
          </a:p>
        </p:txBody>
      </p:sp>
      <p:cxnSp>
        <p:nvCxnSpPr>
          <p:cNvPr id="72" name="Gewinkelte Verbindung 3"/>
          <p:cNvCxnSpPr>
            <a:stCxn id="101" idx="1"/>
          </p:cNvCxnSpPr>
          <p:nvPr/>
        </p:nvCxnSpPr>
        <p:spPr>
          <a:xfrm rot="10800000">
            <a:off x="7772065" y="3376299"/>
            <a:ext cx="899905" cy="1711325"/>
          </a:xfrm>
          <a:prstGeom prst="bentConnector2">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Line 38"/>
          <p:cNvSpPr>
            <a:spLocks noChangeShapeType="1"/>
          </p:cNvSpPr>
          <p:nvPr/>
        </p:nvSpPr>
        <p:spPr bwMode="auto">
          <a:xfrm rot="10800000" flipV="1">
            <a:off x="4639690" y="3095208"/>
            <a:ext cx="1153655" cy="6794"/>
          </a:xfrm>
          <a:prstGeom prst="line">
            <a:avLst/>
          </a:prstGeom>
          <a:noFill/>
          <a:ln w="12700">
            <a:solidFill>
              <a:srgbClr val="FF3300"/>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112" name="Gewinkelte Verbindung 3"/>
          <p:cNvCxnSpPr/>
          <p:nvPr/>
        </p:nvCxnSpPr>
        <p:spPr>
          <a:xfrm rot="5400000" flipH="1" flipV="1">
            <a:off x="2643892" y="3235560"/>
            <a:ext cx="1187450" cy="1241425"/>
          </a:xfrm>
          <a:prstGeom prst="bentConnector3">
            <a:avLst>
              <a:gd name="adj1" fmla="val 13128"/>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Gewinkelte Verbindung 3"/>
          <p:cNvCxnSpPr>
            <a:endCxn id="80" idx="1"/>
          </p:cNvCxnSpPr>
          <p:nvPr/>
        </p:nvCxnSpPr>
        <p:spPr>
          <a:xfrm flipV="1">
            <a:off x="8222017" y="2589323"/>
            <a:ext cx="467819" cy="443462"/>
          </a:xfrm>
          <a:prstGeom prst="bentConnector3">
            <a:avLst>
              <a:gd name="adj1" fmla="val 50000"/>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Line 53"/>
          <p:cNvSpPr>
            <a:spLocks noChangeShapeType="1"/>
          </p:cNvSpPr>
          <p:nvPr/>
        </p:nvSpPr>
        <p:spPr bwMode="auto">
          <a:xfrm rot="-5400000">
            <a:off x="5870112" y="3728469"/>
            <a:ext cx="582612" cy="0"/>
          </a:xfrm>
          <a:prstGeom prst="line">
            <a:avLst/>
          </a:prstGeom>
          <a:noFill/>
          <a:ln w="12700">
            <a:solidFill>
              <a:srgbClr val="FF3300"/>
            </a:solidFill>
            <a:round/>
            <a:headEnd type="arrow"/>
            <a:tailEnd type="arrow" w="med" len="med"/>
          </a:ln>
          <a:extLst>
            <a:ext uri="{909E8E84-426E-40DD-AFC4-6F175D3DCCD1}">
              <a14:hiddenFill xmlns:a14="http://schemas.microsoft.com/office/drawing/2010/main">
                <a:noFill/>
              </a14:hiddenFill>
            </a:ext>
          </a:extLst>
        </p:spPr>
        <p:txBody>
          <a:bodyPr/>
          <a:lstStyle/>
          <a:p>
            <a:endParaRPr lang="de-DE"/>
          </a:p>
        </p:txBody>
      </p:sp>
      <p:sp>
        <p:nvSpPr>
          <p:cNvPr id="119" name="Line 44"/>
          <p:cNvSpPr>
            <a:spLocks noChangeShapeType="1"/>
          </p:cNvSpPr>
          <p:nvPr/>
        </p:nvSpPr>
        <p:spPr bwMode="auto">
          <a:xfrm flipV="1">
            <a:off x="9573150" y="2597055"/>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106" name="Rechteck 105"/>
          <p:cNvSpPr/>
          <p:nvPr/>
        </p:nvSpPr>
        <p:spPr>
          <a:xfrm>
            <a:off x="6246080" y="3746205"/>
            <a:ext cx="864394" cy="325981"/>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err="1" smtClean="0">
                <a:solidFill>
                  <a:schemeClr val="tx1">
                    <a:lumMod val="50000"/>
                    <a:lumOff val="50000"/>
                  </a:schemeClr>
                </a:solidFill>
              </a:rPr>
              <a:t>GeoServer</a:t>
            </a:r>
            <a:endParaRPr lang="de-DE" sz="1000" dirty="0">
              <a:solidFill>
                <a:srgbClr val="FFFF00"/>
              </a:solidFill>
            </a:endParaRPr>
          </a:p>
        </p:txBody>
      </p:sp>
      <p:sp>
        <p:nvSpPr>
          <p:cNvPr id="121" name="Line 38"/>
          <p:cNvSpPr>
            <a:spLocks noChangeShapeType="1"/>
          </p:cNvSpPr>
          <p:nvPr/>
        </p:nvSpPr>
        <p:spPr bwMode="auto">
          <a:xfrm rot="10800000" flipV="1">
            <a:off x="6624512" y="3095208"/>
            <a:ext cx="699454" cy="0"/>
          </a:xfrm>
          <a:prstGeom prst="line">
            <a:avLst/>
          </a:prstGeom>
          <a:noFill/>
          <a:ln w="12700">
            <a:solidFill>
              <a:srgbClr val="FF3300"/>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123" name="Gewinkelte Verbindung 3"/>
          <p:cNvCxnSpPr>
            <a:stCxn id="61" idx="1"/>
          </p:cNvCxnSpPr>
          <p:nvPr/>
        </p:nvCxnSpPr>
        <p:spPr>
          <a:xfrm rot="10800000">
            <a:off x="4252786" y="3485033"/>
            <a:ext cx="1524065" cy="825800"/>
          </a:xfrm>
          <a:prstGeom prst="bentConnector3">
            <a:avLst>
              <a:gd name="adj1" fmla="val 100067"/>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 name="Titel 1"/>
          <p:cNvSpPr>
            <a:spLocks noGrp="1"/>
          </p:cNvSpPr>
          <p:nvPr>
            <p:ph type="title"/>
          </p:nvPr>
        </p:nvSpPr>
        <p:spPr>
          <a:xfrm>
            <a:off x="1080258" y="609600"/>
            <a:ext cx="8100219" cy="685800"/>
          </a:xfrm>
        </p:spPr>
        <p:txBody>
          <a:bodyPr/>
          <a:lstStyle/>
          <a:p>
            <a:r>
              <a:rPr lang="de-DE" dirty="0" err="1" smtClean="0"/>
              <a:t>Architecture</a:t>
            </a:r>
            <a:endParaRPr lang="de-DE" dirty="0"/>
          </a:p>
        </p:txBody>
      </p:sp>
      <p:sp>
        <p:nvSpPr>
          <p:cNvPr id="105" name="Line 38"/>
          <p:cNvSpPr>
            <a:spLocks noChangeShapeType="1"/>
          </p:cNvSpPr>
          <p:nvPr/>
        </p:nvSpPr>
        <p:spPr bwMode="auto">
          <a:xfrm rot="10800000" flipV="1">
            <a:off x="2791892" y="4779957"/>
            <a:ext cx="276043" cy="0"/>
          </a:xfrm>
          <a:prstGeom prst="line">
            <a:avLst/>
          </a:prstGeom>
          <a:noFill/>
          <a:ln w="12700">
            <a:solidFill>
              <a:srgbClr val="FF3300"/>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 name="Rechteck 60"/>
          <p:cNvSpPr/>
          <p:nvPr/>
        </p:nvSpPr>
        <p:spPr>
          <a:xfrm>
            <a:off x="5776849" y="4026671"/>
            <a:ext cx="864394"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dirty="0" err="1">
                <a:solidFill>
                  <a:schemeClr val="tx1">
                    <a:lumMod val="50000"/>
                    <a:lumOff val="50000"/>
                  </a:schemeClr>
                </a:solidFill>
              </a:rPr>
              <a:t>ldProxy</a:t>
            </a:r>
            <a:endParaRPr lang="de-DE" sz="1000" dirty="0">
              <a:solidFill>
                <a:srgbClr val="FFFF00"/>
              </a:solidFill>
            </a:endParaRPr>
          </a:p>
        </p:txBody>
      </p:sp>
      <p:sp>
        <p:nvSpPr>
          <p:cNvPr id="107" name="Rectangle 39"/>
          <p:cNvSpPr>
            <a:spLocks noChangeArrowheads="1"/>
          </p:cNvSpPr>
          <p:nvPr/>
        </p:nvSpPr>
        <p:spPr bwMode="auto">
          <a:xfrm>
            <a:off x="7608183" y="2139662"/>
            <a:ext cx="468077" cy="172355"/>
          </a:xfrm>
          <a:prstGeom prst="rect">
            <a:avLst/>
          </a:prstGeom>
          <a:noFill/>
          <a:ln>
            <a:noFill/>
          </a:ln>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dirty="0">
                <a:solidFill>
                  <a:srgbClr val="65653C"/>
                </a:solidFill>
                <a:latin typeface="Arial" pitchFamily="34" charset="0"/>
              </a:rPr>
              <a:t>HTTP</a:t>
            </a:r>
            <a:endParaRPr lang="en-US" altLang="de-DE" sz="2000" b="1" dirty="0">
              <a:solidFill>
                <a:srgbClr val="65653C"/>
              </a:solidFill>
              <a:latin typeface="Arial" pitchFamily="34" charset="0"/>
            </a:endParaRPr>
          </a:p>
        </p:txBody>
      </p:sp>
    </p:spTree>
    <p:extLst>
      <p:ext uri="{BB962C8B-B14F-4D97-AF65-F5344CB8AC3E}">
        <p14:creationId xmlns:p14="http://schemas.microsoft.com/office/powerpoint/2010/main" val="1547654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User </a:t>
            </a:r>
            <a:r>
              <a:rPr lang="de-DE" dirty="0" err="1" smtClean="0"/>
              <a:t>interface</a:t>
            </a:r>
            <a:r>
              <a:rPr lang="de-DE" dirty="0" smtClean="0"/>
              <a:t>: browser-</a:t>
            </a:r>
            <a:r>
              <a:rPr lang="de-DE" dirty="0" err="1" smtClean="0"/>
              <a:t>based</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27. Juni 2024</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22</a:t>
            </a:fld>
            <a:r>
              <a:rPr lang="de-DE" smtClean="0"/>
              <a:t> </a:t>
            </a:r>
            <a:endParaRPr lang="de-DE" dirty="0"/>
          </a:p>
        </p:txBody>
      </p:sp>
      <p:pic>
        <p:nvPicPr>
          <p:cNvPr id="6" name="Grafik 5"/>
          <p:cNvPicPr>
            <a:picLocks noChangeAspect="1"/>
          </p:cNvPicPr>
          <p:nvPr/>
        </p:nvPicPr>
        <p:blipFill>
          <a:blip r:embed="rId2"/>
          <a:stretch>
            <a:fillRect/>
          </a:stretch>
        </p:blipFill>
        <p:spPr>
          <a:xfrm>
            <a:off x="1521497" y="1836038"/>
            <a:ext cx="9358171" cy="4412362"/>
          </a:xfrm>
          <a:prstGeom prst="rect">
            <a:avLst/>
          </a:prstGeom>
        </p:spPr>
      </p:pic>
    </p:spTree>
    <p:extLst>
      <p:ext uri="{BB962C8B-B14F-4D97-AF65-F5344CB8AC3E}">
        <p14:creationId xmlns:p14="http://schemas.microsoft.com/office/powerpoint/2010/main" val="264423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normAutofit fontScale="90000"/>
          </a:bodyPr>
          <a:lstStyle/>
          <a:p>
            <a:pPr algn="r"/>
            <a:r>
              <a:rPr lang="de-DE" dirty="0" err="1" smtClean="0">
                <a:solidFill>
                  <a:schemeClr val="accent4">
                    <a:lumMod val="40000"/>
                    <a:lumOff val="60000"/>
                  </a:schemeClr>
                </a:solidFill>
              </a:rPr>
              <a:t>Comparision</a:t>
            </a:r>
            <a:r>
              <a:rPr lang="de-DE" dirty="0" smtClean="0">
                <a:solidFill>
                  <a:schemeClr val="accent4">
                    <a:lumMod val="40000"/>
                    <a:lumOff val="60000"/>
                  </a:schemeClr>
                </a:solidFill>
              </a:rPr>
              <a:t/>
            </a:r>
            <a:br>
              <a:rPr lang="de-DE" dirty="0" smtClean="0">
                <a:solidFill>
                  <a:schemeClr val="accent4">
                    <a:lumMod val="40000"/>
                    <a:lumOff val="60000"/>
                  </a:schemeClr>
                </a:solidFill>
              </a:rPr>
            </a:br>
            <a:r>
              <a:rPr lang="de-DE" dirty="0" err="1" smtClean="0">
                <a:solidFill>
                  <a:schemeClr val="accent4">
                    <a:lumMod val="40000"/>
                    <a:lumOff val="60000"/>
                  </a:schemeClr>
                </a:solidFill>
              </a:rPr>
              <a:t>ldproxy</a:t>
            </a:r>
            <a:r>
              <a:rPr lang="de-DE" dirty="0" smtClean="0">
                <a:solidFill>
                  <a:schemeClr val="accent4">
                    <a:lumMod val="40000"/>
                    <a:lumOff val="60000"/>
                  </a:schemeClr>
                </a:solidFill>
              </a:rPr>
              <a:t> </a:t>
            </a:r>
            <a:r>
              <a:rPr lang="de-DE" dirty="0">
                <a:solidFill>
                  <a:schemeClr val="accent4">
                    <a:lumMod val="40000"/>
                    <a:lumOff val="60000"/>
                  </a:schemeClr>
                </a:solidFill>
              </a:rPr>
              <a:t>vs. </a:t>
            </a:r>
            <a:r>
              <a:rPr lang="de-DE" dirty="0" err="1">
                <a:solidFill>
                  <a:schemeClr val="accent4">
                    <a:lumMod val="40000"/>
                    <a:lumOff val="60000"/>
                  </a:schemeClr>
                </a:solidFill>
              </a:rPr>
              <a:t>GeoServer</a:t>
            </a:r>
            <a:r>
              <a:rPr lang="de-DE" dirty="0">
                <a:solidFill>
                  <a:schemeClr val="accent4">
                    <a:lumMod val="40000"/>
                    <a:lumOff val="60000"/>
                  </a:schemeClr>
                </a:solidFill>
              </a:rPr>
              <a:t/>
            </a:r>
            <a:br>
              <a:rPr lang="de-DE" dirty="0">
                <a:solidFill>
                  <a:schemeClr val="accent4">
                    <a:lumMod val="40000"/>
                    <a:lumOff val="60000"/>
                  </a:schemeClr>
                </a:solidFill>
              </a:rPr>
            </a:b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a:solidFill>
                <a:schemeClr val="accent4">
                  <a:lumMod val="40000"/>
                  <a:lumOff val="60000"/>
                </a:schemeClr>
              </a:solidFill>
            </a:endParaRPr>
          </a:p>
        </p:txBody>
      </p:sp>
    </p:spTree>
    <p:extLst>
      <p:ext uri="{BB962C8B-B14F-4D97-AF65-F5344CB8AC3E}">
        <p14:creationId xmlns:p14="http://schemas.microsoft.com/office/powerpoint/2010/main" val="121383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Administration</a:t>
            </a:r>
            <a:endParaRPr lang="de-DE" dirty="0"/>
          </a:p>
        </p:txBody>
      </p:sp>
      <p:sp>
        <p:nvSpPr>
          <p:cNvPr id="3" name="Inhaltsplatzhalter 2"/>
          <p:cNvSpPr>
            <a:spLocks noGrp="1"/>
          </p:cNvSpPr>
          <p:nvPr>
            <p:ph idx="1"/>
          </p:nvPr>
        </p:nvSpPr>
        <p:spPr>
          <a:xfrm>
            <a:off x="838200" y="1841500"/>
            <a:ext cx="5205524" cy="4335463"/>
          </a:xfrm>
        </p:spPr>
        <p:txBody>
          <a:bodyPr/>
          <a:lstStyle/>
          <a:p>
            <a:r>
              <a:rPr lang="de-DE" dirty="0" err="1" smtClean="0"/>
              <a:t>GeoServer</a:t>
            </a:r>
            <a:r>
              <a:rPr lang="de-DE" dirty="0" smtClean="0"/>
              <a:t>: powerful, browser-</a:t>
            </a:r>
            <a:r>
              <a:rPr lang="de-DE" dirty="0" err="1" smtClean="0"/>
              <a:t>based</a:t>
            </a:r>
            <a:r>
              <a:rPr lang="de-DE" dirty="0" smtClean="0"/>
              <a:t> </a:t>
            </a:r>
            <a:r>
              <a:rPr lang="de-DE" dirty="0" err="1" smtClean="0"/>
              <a:t>complex</a:t>
            </a:r>
            <a:r>
              <a:rPr lang="de-DE" dirty="0" smtClean="0"/>
              <a:t> </a:t>
            </a:r>
            <a:r>
              <a:rPr lang="de-DE" dirty="0" err="1" smtClean="0"/>
              <a:t>user</a:t>
            </a:r>
            <a:r>
              <a:rPr lang="de-DE" dirty="0" smtClean="0"/>
              <a:t> </a:t>
            </a:r>
            <a:r>
              <a:rPr lang="de-DE" dirty="0" err="1" smtClean="0"/>
              <a:t>interface</a:t>
            </a:r>
            <a:endParaRPr lang="de-DE" dirty="0" smtClean="0"/>
          </a:p>
          <a:p>
            <a:endParaRPr lang="de-DE" dirty="0"/>
          </a:p>
          <a:p>
            <a:endParaRPr lang="de-DE" dirty="0" smtClean="0"/>
          </a:p>
          <a:p>
            <a:endParaRPr lang="de-DE" dirty="0"/>
          </a:p>
          <a:p>
            <a:endParaRPr lang="de-DE" dirty="0" smtClean="0"/>
          </a:p>
          <a:p>
            <a:endParaRPr lang="de-DE" dirty="0" smtClean="0"/>
          </a:p>
          <a:p>
            <a:r>
              <a:rPr lang="de-DE" dirty="0" err="1"/>
              <a:t>l</a:t>
            </a:r>
            <a:r>
              <a:rPr lang="de-DE" dirty="0" err="1" smtClean="0"/>
              <a:t>dproxy</a:t>
            </a:r>
            <a:r>
              <a:rPr lang="de-DE" dirty="0" smtClean="0"/>
              <a:t>: </a:t>
            </a:r>
            <a:r>
              <a:rPr lang="de-DE" dirty="0" err="1" smtClean="0"/>
              <a:t>some</a:t>
            </a:r>
            <a:r>
              <a:rPr lang="de-DE" dirty="0" smtClean="0"/>
              <a:t> </a:t>
            </a:r>
            <a:r>
              <a:rPr lang="de-DE" dirty="0" err="1" smtClean="0"/>
              <a:t>configuration</a:t>
            </a:r>
            <a:r>
              <a:rPr lang="de-DE" dirty="0" smtClean="0"/>
              <a:t> </a:t>
            </a:r>
            <a:r>
              <a:rPr lang="de-DE" dirty="0" err="1" smtClean="0"/>
              <a:t>files</a:t>
            </a:r>
            <a:r>
              <a:rPr lang="de-DE" dirty="0" smtClean="0"/>
              <a:t> (YAML),</a:t>
            </a:r>
            <a:br>
              <a:rPr lang="de-DE" dirty="0" smtClean="0"/>
            </a:br>
            <a:r>
              <a:rPr lang="de-DE" dirty="0" err="1" smtClean="0"/>
              <a:t>styling</a:t>
            </a:r>
            <a:r>
              <a:rPr lang="de-DE" dirty="0" smtClean="0"/>
              <a:t> </a:t>
            </a:r>
            <a:r>
              <a:rPr lang="de-DE" dirty="0" err="1" smtClean="0"/>
              <a:t>based</a:t>
            </a:r>
            <a:r>
              <a:rPr lang="de-DE" dirty="0" smtClean="0"/>
              <a:t> on </a:t>
            </a:r>
            <a:r>
              <a:rPr lang="de-DE" dirty="0" err="1" smtClean="0"/>
              <a:t>MapBox</a:t>
            </a:r>
            <a:r>
              <a:rPr lang="de-DE" dirty="0" smtClean="0"/>
              <a:t> </a:t>
            </a:r>
            <a:r>
              <a:rPr lang="de-DE" dirty="0" err="1" smtClean="0"/>
              <a:t>format</a:t>
            </a:r>
            <a:endParaRPr lang="de-DE" dirty="0"/>
          </a:p>
        </p:txBody>
      </p:sp>
      <p:pic>
        <p:nvPicPr>
          <p:cNvPr id="4" name="Grafik 3"/>
          <p:cNvPicPr>
            <a:picLocks noChangeAspect="1"/>
          </p:cNvPicPr>
          <p:nvPr/>
        </p:nvPicPr>
        <p:blipFill>
          <a:blip r:embed="rId2"/>
          <a:stretch>
            <a:fillRect/>
          </a:stretch>
        </p:blipFill>
        <p:spPr>
          <a:xfrm>
            <a:off x="6716683" y="513611"/>
            <a:ext cx="4070963" cy="1980060"/>
          </a:xfrm>
          <a:prstGeom prst="rect">
            <a:avLst/>
          </a:prstGeom>
        </p:spPr>
      </p:pic>
      <p:pic>
        <p:nvPicPr>
          <p:cNvPr id="5" name="Grafik 4"/>
          <p:cNvPicPr>
            <a:picLocks noChangeAspect="1"/>
          </p:cNvPicPr>
          <p:nvPr/>
        </p:nvPicPr>
        <p:blipFill>
          <a:blip r:embed="rId3"/>
          <a:stretch>
            <a:fillRect/>
          </a:stretch>
        </p:blipFill>
        <p:spPr>
          <a:xfrm>
            <a:off x="6805585" y="3243541"/>
            <a:ext cx="4070962" cy="2584658"/>
          </a:xfrm>
          <a:prstGeom prst="rect">
            <a:avLst/>
          </a:prstGeom>
        </p:spPr>
      </p:pic>
      <p:pic>
        <p:nvPicPr>
          <p:cNvPr id="6" name="Grafik 5"/>
          <p:cNvPicPr>
            <a:picLocks noChangeAspect="1"/>
          </p:cNvPicPr>
          <p:nvPr/>
        </p:nvPicPr>
        <p:blipFill>
          <a:blip r:embed="rId4"/>
          <a:stretch>
            <a:fillRect/>
          </a:stretch>
        </p:blipFill>
        <p:spPr>
          <a:xfrm>
            <a:off x="9683540" y="3723861"/>
            <a:ext cx="1954868" cy="2695501"/>
          </a:xfrm>
          <a:prstGeom prst="rect">
            <a:avLst/>
          </a:prstGeom>
        </p:spPr>
      </p:pic>
    </p:spTree>
    <p:extLst>
      <p:ext uri="{BB962C8B-B14F-4D97-AF65-F5344CB8AC3E}">
        <p14:creationId xmlns:p14="http://schemas.microsoft.com/office/powerpoint/2010/main" val="92852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Output </a:t>
            </a:r>
            <a:r>
              <a:rPr lang="de-DE" dirty="0" err="1" smtClean="0"/>
              <a:t>formats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25</a:t>
            </a:fld>
            <a:r>
              <a:rPr lang="de-DE" smtClean="0"/>
              <a:t> </a:t>
            </a:r>
            <a:endParaRPr lang="de-DE" dirty="0"/>
          </a:p>
        </p:txBody>
      </p:sp>
      <p:pic>
        <p:nvPicPr>
          <p:cNvPr id="8" name="Grafik 7"/>
          <p:cNvPicPr>
            <a:picLocks noChangeAspect="1"/>
          </p:cNvPicPr>
          <p:nvPr/>
        </p:nvPicPr>
        <p:blipFill>
          <a:blip r:embed="rId2"/>
          <a:stretch>
            <a:fillRect/>
          </a:stretch>
        </p:blipFill>
        <p:spPr>
          <a:xfrm>
            <a:off x="1115295" y="1552349"/>
            <a:ext cx="8375106" cy="2804403"/>
          </a:xfrm>
          <a:prstGeom prst="rect">
            <a:avLst/>
          </a:prstGeom>
        </p:spPr>
      </p:pic>
      <p:sp>
        <p:nvSpPr>
          <p:cNvPr id="6" name="Rechteck 5"/>
          <p:cNvSpPr/>
          <p:nvPr/>
        </p:nvSpPr>
        <p:spPr>
          <a:xfrm>
            <a:off x="1063924" y="6066445"/>
            <a:ext cx="8071449" cy="523220"/>
          </a:xfrm>
          <a:prstGeom prst="rect">
            <a:avLst/>
          </a:prstGeom>
        </p:spPr>
        <p:txBody>
          <a:bodyPr wrap="square">
            <a:spAutoFit/>
          </a:bodyPr>
          <a:lstStyle/>
          <a:p>
            <a:r>
              <a:rPr lang="de-DE" sz="1400" dirty="0">
                <a:hlinkClick r:id="rId3"/>
              </a:rPr>
              <a:t>https://</a:t>
            </a:r>
            <a:r>
              <a:rPr lang="de-DE" sz="1400" dirty="0" smtClean="0">
                <a:hlinkClick r:id="rId3"/>
              </a:rPr>
              <a:t>github.com/interactive-instruments/ldproxy/blob/master/README.md</a:t>
            </a:r>
            <a:r>
              <a:rPr lang="de-DE" sz="1400" dirty="0"/>
              <a:t/>
            </a:r>
            <a:br>
              <a:rPr lang="de-DE" sz="1400" dirty="0"/>
            </a:br>
            <a:r>
              <a:rPr lang="de-DE" sz="1400" dirty="0">
                <a:hlinkClick r:id="rId4"/>
              </a:rPr>
              <a:t>https://geoserver.org</a:t>
            </a:r>
            <a:r>
              <a:rPr lang="de-DE" sz="1400" dirty="0" smtClean="0">
                <a:hlinkClick r:id="rId4"/>
              </a:rPr>
              <a:t>/</a:t>
            </a:r>
            <a:endParaRPr lang="de-DE" sz="1400" dirty="0" smtClean="0"/>
          </a:p>
        </p:txBody>
      </p:sp>
      <p:sp>
        <p:nvSpPr>
          <p:cNvPr id="7" name="Rechteck 6"/>
          <p:cNvSpPr/>
          <p:nvPr/>
        </p:nvSpPr>
        <p:spPr>
          <a:xfrm>
            <a:off x="910168" y="4989513"/>
            <a:ext cx="9969500" cy="923330"/>
          </a:xfrm>
          <a:prstGeom prst="rect">
            <a:avLst/>
          </a:prstGeom>
        </p:spPr>
        <p:txBody>
          <a:bodyPr wrap="square">
            <a:spAutoFit/>
          </a:bodyPr>
          <a:lstStyle/>
          <a:p>
            <a:pPr marL="285750" indent="-285750">
              <a:buFont typeface="Arial" panose="020B0604020202020204" pitchFamily="34" charset="0"/>
              <a:buChar char="•"/>
            </a:pPr>
            <a:r>
              <a:rPr lang="en-US" dirty="0" err="1" smtClean="0"/>
              <a:t>Ldproxy</a:t>
            </a:r>
            <a:r>
              <a:rPr lang="en-US" dirty="0" smtClean="0"/>
              <a:t> supports formats used in modern APIs</a:t>
            </a:r>
            <a:r>
              <a:rPr lang="en-US" dirty="0"/>
              <a:t>, e.g. </a:t>
            </a:r>
            <a:r>
              <a:rPr lang="en-US" dirty="0" err="1"/>
              <a:t>GeoJSON</a:t>
            </a:r>
            <a:r>
              <a:rPr lang="en-US" dirty="0"/>
              <a:t>, </a:t>
            </a:r>
            <a:r>
              <a:rPr lang="en-US" dirty="0" err="1"/>
              <a:t>Mapbox</a:t>
            </a:r>
            <a:r>
              <a:rPr lang="en-US" dirty="0"/>
              <a:t> Vector Tiles, </a:t>
            </a:r>
            <a:r>
              <a:rPr lang="en-US" dirty="0" err="1"/>
              <a:t>Mapbox</a:t>
            </a:r>
            <a:r>
              <a:rPr lang="en-US" dirty="0"/>
              <a:t> Styles or </a:t>
            </a:r>
            <a:r>
              <a:rPr lang="en-US" dirty="0" err="1" smtClean="0"/>
              <a:t>TileJSON</a:t>
            </a:r>
            <a:endParaRPr lang="en-US" dirty="0" smtClean="0"/>
          </a:p>
          <a:p>
            <a:pPr marL="285750" indent="-285750">
              <a:buFont typeface="Arial" panose="020B0604020202020204" pitchFamily="34" charset="0"/>
              <a:buChar char="•"/>
            </a:pPr>
            <a:r>
              <a:rPr lang="en-US" dirty="0" err="1" smtClean="0"/>
              <a:t>GeoServer</a:t>
            </a:r>
            <a:r>
              <a:rPr lang="en-US" dirty="0" smtClean="0"/>
              <a:t> focused on traditional encodings.</a:t>
            </a:r>
            <a:endParaRPr lang="de-DE" dirty="0"/>
          </a:p>
        </p:txBody>
      </p:sp>
    </p:spTree>
    <p:extLst>
      <p:ext uri="{BB962C8B-B14F-4D97-AF65-F5344CB8AC3E}">
        <p14:creationId xmlns:p14="http://schemas.microsoft.com/office/powerpoint/2010/main" val="2700224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Performance</a:t>
            </a:r>
          </a:p>
        </p:txBody>
      </p:sp>
      <p:sp>
        <p:nvSpPr>
          <p:cNvPr id="3" name="Inhaltsplatzhalter 2"/>
          <p:cNvSpPr>
            <a:spLocks noGrp="1"/>
          </p:cNvSpPr>
          <p:nvPr>
            <p:ph idx="1"/>
          </p:nvPr>
        </p:nvSpPr>
        <p:spPr/>
        <p:txBody>
          <a:bodyPr/>
          <a:lstStyle/>
          <a:p>
            <a:r>
              <a:rPr lang="en-GB" dirty="0" err="1"/>
              <a:t>Ldproxy</a:t>
            </a:r>
            <a:r>
              <a:rPr lang="en-GB" dirty="0"/>
              <a:t> outperformed </a:t>
            </a:r>
            <a:r>
              <a:rPr lang="en-GB" dirty="0" err="1"/>
              <a:t>Geoserver</a:t>
            </a:r>
            <a:r>
              <a:rPr lang="en-GB" dirty="0"/>
              <a:t> in almost all parameters except network server latency where the latency of </a:t>
            </a:r>
            <a:r>
              <a:rPr lang="en-GB" dirty="0" err="1"/>
              <a:t>ldproxy</a:t>
            </a:r>
            <a:r>
              <a:rPr lang="en-GB" dirty="0"/>
              <a:t> is 10 and 25 times higher [</a:t>
            </a:r>
            <a:r>
              <a:rPr lang="bg-BG" dirty="0"/>
              <a:t>Sulaeman</a:t>
            </a:r>
            <a:r>
              <a:rPr lang="en-GB" dirty="0"/>
              <a:t> 2024].</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26</a:t>
            </a:fld>
            <a:r>
              <a:rPr lang="de-DE" smtClean="0"/>
              <a:t> </a:t>
            </a:r>
            <a:endParaRPr lang="de-DE" dirty="0"/>
          </a:p>
        </p:txBody>
      </p:sp>
      <p:graphicFrame>
        <p:nvGraphicFramePr>
          <p:cNvPr id="6" name="Inhaltsplatzhalter 5"/>
          <p:cNvGraphicFramePr>
            <a:graphicFrameLocks/>
          </p:cNvGraphicFramePr>
          <p:nvPr>
            <p:extLst>
              <p:ext uri="{D42A27DB-BD31-4B8C-83A1-F6EECF244321}">
                <p14:modId xmlns:p14="http://schemas.microsoft.com/office/powerpoint/2010/main" val="189484600"/>
              </p:ext>
            </p:extLst>
          </p:nvPr>
        </p:nvGraphicFramePr>
        <p:xfrm>
          <a:off x="2760452" y="2710851"/>
          <a:ext cx="5546787" cy="2194560"/>
        </p:xfrm>
        <a:graphic>
          <a:graphicData uri="http://schemas.openxmlformats.org/drawingml/2006/table">
            <a:tbl>
              <a:tblPr>
                <a:tableStyleId>{5C22544A-7EE6-4342-B048-85BDC9FD1C3A}</a:tableStyleId>
              </a:tblPr>
              <a:tblGrid>
                <a:gridCol w="1890023">
                  <a:extLst>
                    <a:ext uri="{9D8B030D-6E8A-4147-A177-3AD203B41FA5}">
                      <a16:colId xmlns:a16="http://schemas.microsoft.com/office/drawing/2014/main" val="1723379831"/>
                    </a:ext>
                  </a:extLst>
                </a:gridCol>
                <a:gridCol w="1195546">
                  <a:extLst>
                    <a:ext uri="{9D8B030D-6E8A-4147-A177-3AD203B41FA5}">
                      <a16:colId xmlns:a16="http://schemas.microsoft.com/office/drawing/2014/main" val="2044523148"/>
                    </a:ext>
                  </a:extLst>
                </a:gridCol>
                <a:gridCol w="822198">
                  <a:extLst>
                    <a:ext uri="{9D8B030D-6E8A-4147-A177-3AD203B41FA5}">
                      <a16:colId xmlns:a16="http://schemas.microsoft.com/office/drawing/2014/main" val="103890929"/>
                    </a:ext>
                  </a:extLst>
                </a:gridCol>
                <a:gridCol w="948906">
                  <a:extLst>
                    <a:ext uri="{9D8B030D-6E8A-4147-A177-3AD203B41FA5}">
                      <a16:colId xmlns:a16="http://schemas.microsoft.com/office/drawing/2014/main" val="321151811"/>
                    </a:ext>
                  </a:extLst>
                </a:gridCol>
                <a:gridCol w="690114">
                  <a:extLst>
                    <a:ext uri="{9D8B030D-6E8A-4147-A177-3AD203B41FA5}">
                      <a16:colId xmlns:a16="http://schemas.microsoft.com/office/drawing/2014/main" val="2060123478"/>
                    </a:ext>
                  </a:extLst>
                </a:gridCol>
              </a:tblGrid>
              <a:tr h="263437">
                <a:tc>
                  <a:txBody>
                    <a:bodyPr/>
                    <a:lstStyle/>
                    <a:p>
                      <a:pPr algn="just">
                        <a:spcAft>
                          <a:spcPts val="0"/>
                        </a:spcAft>
                      </a:pPr>
                      <a:r>
                        <a:rPr lang="en-GB" sz="1800" b="1" dirty="0">
                          <a:effectLst/>
                        </a:rPr>
                        <a:t> </a:t>
                      </a:r>
                      <a:endParaRPr lang="de-DE" sz="1800" b="1"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gn="ctr">
                        <a:spcAft>
                          <a:spcPts val="0"/>
                        </a:spcAft>
                      </a:pPr>
                      <a:r>
                        <a:rPr lang="de-DE" sz="1800" b="1">
                          <a:effectLst/>
                        </a:rPr>
                        <a:t>GeoServer</a:t>
                      </a:r>
                      <a:endParaRPr lang="de-DE" sz="1800" b="1">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de-DE"/>
                    </a:p>
                  </a:txBody>
                  <a:tcPr/>
                </a:tc>
                <a:tc gridSpan="2">
                  <a:txBody>
                    <a:bodyPr/>
                    <a:lstStyle/>
                    <a:p>
                      <a:pPr algn="ctr">
                        <a:spcAft>
                          <a:spcPts val="0"/>
                        </a:spcAft>
                      </a:pPr>
                      <a:r>
                        <a:rPr lang="de-DE" sz="1800" b="1" dirty="0" err="1">
                          <a:effectLst/>
                        </a:rPr>
                        <a:t>ldproxy</a:t>
                      </a:r>
                      <a:endParaRPr lang="de-DE" sz="18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de-DE"/>
                    </a:p>
                  </a:txBody>
                  <a:tcPr/>
                </a:tc>
                <a:extLst>
                  <a:ext uri="{0D108BD9-81ED-4DB2-BD59-A6C34878D82A}">
                    <a16:rowId xmlns:a16="http://schemas.microsoft.com/office/drawing/2014/main" val="1277083838"/>
                  </a:ext>
                </a:extLst>
              </a:tr>
              <a:tr h="263437">
                <a:tc>
                  <a:txBody>
                    <a:bodyPr/>
                    <a:lstStyle/>
                    <a:p>
                      <a:pPr algn="just">
                        <a:spcAft>
                          <a:spcPts val="0"/>
                        </a:spcAft>
                      </a:pPr>
                      <a:r>
                        <a:rPr lang="de-DE" sz="1800" b="0" i="1" dirty="0">
                          <a:effectLst/>
                        </a:rPr>
                        <a:t>Zoom Level </a:t>
                      </a:r>
                      <a:endParaRPr lang="de-DE" sz="1800" b="0" i="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i="1" dirty="0">
                          <a:effectLst/>
                        </a:rPr>
                        <a:t>13 </a:t>
                      </a:r>
                      <a:endParaRPr lang="de-DE" sz="1800" i="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i="1" dirty="0">
                          <a:effectLst/>
                        </a:rPr>
                        <a:t>15 </a:t>
                      </a:r>
                      <a:endParaRPr lang="de-DE" sz="1800" i="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i="1" dirty="0">
                          <a:effectLst/>
                        </a:rPr>
                        <a:t>13 </a:t>
                      </a:r>
                      <a:endParaRPr lang="de-DE" sz="1800" i="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i="1" dirty="0">
                          <a:effectLst/>
                        </a:rPr>
                        <a:t>15 </a:t>
                      </a:r>
                      <a:endParaRPr lang="de-DE" sz="1800" i="1"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1236420"/>
                  </a:ext>
                </a:extLst>
              </a:tr>
              <a:tr h="263437">
                <a:tc>
                  <a:txBody>
                    <a:bodyPr/>
                    <a:lstStyle/>
                    <a:p>
                      <a:pPr algn="just">
                        <a:spcAft>
                          <a:spcPts val="0"/>
                        </a:spcAft>
                      </a:pPr>
                      <a:r>
                        <a:rPr lang="de-DE" sz="1800" b="1" dirty="0">
                          <a:effectLst/>
                        </a:rPr>
                        <a:t>SI (s) </a:t>
                      </a:r>
                      <a:endParaRPr lang="de-DE" sz="18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5.8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7.0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3.5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2.1 </a:t>
                      </a:r>
                      <a:endParaRPr lang="de-DE"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17302106"/>
                  </a:ext>
                </a:extLst>
              </a:tr>
              <a:tr h="263437">
                <a:tc>
                  <a:txBody>
                    <a:bodyPr/>
                    <a:lstStyle/>
                    <a:p>
                      <a:pPr algn="just">
                        <a:spcAft>
                          <a:spcPts val="0"/>
                        </a:spcAft>
                      </a:pPr>
                      <a:r>
                        <a:rPr lang="de-DE" sz="1800" b="1">
                          <a:effectLst/>
                        </a:rPr>
                        <a:t>TBT (s) </a:t>
                      </a:r>
                      <a:endParaRPr lang="de-DE"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3.3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3.2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2.0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0.1 </a:t>
                      </a:r>
                      <a:endParaRPr lang="de-DE"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39695561"/>
                  </a:ext>
                </a:extLst>
              </a:tr>
              <a:tr h="263437">
                <a:tc>
                  <a:txBody>
                    <a:bodyPr/>
                    <a:lstStyle/>
                    <a:p>
                      <a:pPr algn="just">
                        <a:spcAft>
                          <a:spcPts val="0"/>
                        </a:spcAft>
                      </a:pPr>
                      <a:r>
                        <a:rPr lang="de-DE" sz="1800" b="1">
                          <a:effectLst/>
                        </a:rPr>
                        <a:t>TI (s) </a:t>
                      </a:r>
                      <a:endParaRPr lang="de-DE"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8.5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8.4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4.3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1.9 </a:t>
                      </a:r>
                      <a:endParaRPr lang="de-DE"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78294659"/>
                  </a:ext>
                </a:extLst>
              </a:tr>
              <a:tr h="263437">
                <a:tc>
                  <a:txBody>
                    <a:bodyPr/>
                    <a:lstStyle/>
                    <a:p>
                      <a:pPr algn="just">
                        <a:spcAft>
                          <a:spcPts val="0"/>
                        </a:spcAft>
                      </a:pPr>
                      <a:r>
                        <a:rPr lang="de-DE" sz="1800" b="1">
                          <a:effectLst/>
                        </a:rPr>
                        <a:t>FID (s) </a:t>
                      </a:r>
                      <a:endParaRPr lang="de-DE"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2.6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2.5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0.4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0.08 </a:t>
                      </a:r>
                      <a:endParaRPr lang="de-DE"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15414745"/>
                  </a:ext>
                </a:extLst>
              </a:tr>
              <a:tr h="263437">
                <a:tc>
                  <a:txBody>
                    <a:bodyPr/>
                    <a:lstStyle/>
                    <a:p>
                      <a:pPr algn="just">
                        <a:spcAft>
                          <a:spcPts val="0"/>
                        </a:spcAft>
                      </a:pPr>
                      <a:r>
                        <a:rPr lang="de-DE" sz="1800" b="1">
                          <a:effectLst/>
                        </a:rPr>
                        <a:t>NSL (s) </a:t>
                      </a:r>
                      <a:endParaRPr lang="de-DE"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0.06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0.06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0.6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1.5 </a:t>
                      </a:r>
                      <a:endParaRPr lang="de-DE"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9907334"/>
                  </a:ext>
                </a:extLst>
              </a:tr>
              <a:tr h="263437">
                <a:tc>
                  <a:txBody>
                    <a:bodyPr/>
                    <a:lstStyle/>
                    <a:p>
                      <a:pPr algn="just">
                        <a:spcAft>
                          <a:spcPts val="0"/>
                        </a:spcAft>
                      </a:pPr>
                      <a:r>
                        <a:rPr lang="de-DE" sz="1800" b="1" dirty="0">
                          <a:effectLst/>
                        </a:rPr>
                        <a:t>TBW </a:t>
                      </a:r>
                      <a:r>
                        <a:rPr lang="de-DE" sz="1800" b="1" dirty="0" smtClean="0">
                          <a:effectLst/>
                        </a:rPr>
                        <a:t>(</a:t>
                      </a:r>
                      <a:r>
                        <a:rPr lang="de-DE" sz="1800" b="1" dirty="0" err="1" smtClean="0">
                          <a:effectLst/>
                        </a:rPr>
                        <a:t>KiB</a:t>
                      </a:r>
                      <a:r>
                        <a:rPr lang="de-DE" sz="1800" b="1" dirty="0" smtClean="0">
                          <a:effectLst/>
                        </a:rPr>
                        <a:t>) </a:t>
                      </a:r>
                      <a:endParaRPr lang="de-DE" sz="18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5597.2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5597.2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a:effectLst/>
                        </a:rPr>
                        <a:t>1777.9 </a:t>
                      </a:r>
                      <a:endParaRPr lang="de-DE" sz="18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de-DE" sz="1800" dirty="0">
                          <a:effectLst/>
                        </a:rPr>
                        <a:t>402.5 </a:t>
                      </a:r>
                      <a:endParaRPr lang="de-DE"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75778955"/>
                  </a:ext>
                </a:extLst>
              </a:tr>
            </a:tbl>
          </a:graphicData>
        </a:graphic>
      </p:graphicFrame>
      <p:sp>
        <p:nvSpPr>
          <p:cNvPr id="7" name="Rechteck 6"/>
          <p:cNvSpPr/>
          <p:nvPr/>
        </p:nvSpPr>
        <p:spPr>
          <a:xfrm>
            <a:off x="1150187" y="5453899"/>
            <a:ext cx="9477555" cy="1477328"/>
          </a:xfrm>
          <a:prstGeom prst="rect">
            <a:avLst/>
          </a:prstGeom>
        </p:spPr>
        <p:txBody>
          <a:bodyPr wrap="square">
            <a:spAutoFit/>
          </a:bodyPr>
          <a:lstStyle/>
          <a:p>
            <a:r>
              <a:rPr lang="en-US" dirty="0"/>
              <a:t>Speed Index (SI), Total Blocking Time (TBT), Time To Interactive (TI), Max Potential First Input Delay (FID), Network Server Latency (NSL), and Total Byte Weight (TBW). </a:t>
            </a:r>
            <a:r>
              <a:rPr lang="en-US" dirty="0" smtClean="0"/>
              <a:t/>
            </a:r>
            <a:br>
              <a:rPr lang="en-US" dirty="0" smtClean="0"/>
            </a:br>
            <a:r>
              <a:rPr lang="en-US" dirty="0" smtClean="0"/>
              <a:t/>
            </a:r>
            <a:br>
              <a:rPr lang="en-US" dirty="0" smtClean="0"/>
            </a:br>
            <a:endParaRPr lang="de-DE" dirty="0"/>
          </a:p>
          <a:p>
            <a:endParaRPr lang="de-DE" dirty="0"/>
          </a:p>
        </p:txBody>
      </p:sp>
    </p:spTree>
    <p:extLst>
      <p:ext uri="{BB962C8B-B14F-4D97-AF65-F5344CB8AC3E}">
        <p14:creationId xmlns:p14="http://schemas.microsoft.com/office/powerpoint/2010/main" val="1935318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Summary/</a:t>
            </a:r>
            <a:r>
              <a:rPr lang="de-DE" dirty="0" err="1" smtClean="0">
                <a:solidFill>
                  <a:schemeClr val="accent4">
                    <a:lumMod val="40000"/>
                    <a:lumOff val="60000"/>
                  </a:schemeClr>
                </a:solidFill>
              </a:rPr>
              <a:t>Limitations</a:t>
            </a:r>
            <a:r>
              <a:rPr lang="de-DE" dirty="0" smtClean="0">
                <a:solidFill>
                  <a:schemeClr val="accent4">
                    <a:lumMod val="40000"/>
                    <a:lumOff val="60000"/>
                  </a:schemeClr>
                </a:solidFill>
              </a:rPr>
              <a:t>/Outlook</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a:solidFill>
                <a:schemeClr val="accent4">
                  <a:lumMod val="40000"/>
                  <a:lumOff val="60000"/>
                </a:schemeClr>
              </a:solidFill>
            </a:endParaRPr>
          </a:p>
        </p:txBody>
      </p:sp>
    </p:spTree>
    <p:extLst>
      <p:ext uri="{BB962C8B-B14F-4D97-AF65-F5344CB8AC3E}">
        <p14:creationId xmlns:p14="http://schemas.microsoft.com/office/powerpoint/2010/main" val="2251617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b="1" dirty="0" err="1"/>
              <a:t>DisasterGIS</a:t>
            </a:r>
            <a:r>
              <a:rPr lang="en-US" b="1" dirty="0"/>
              <a:t> </a:t>
            </a:r>
            <a:r>
              <a:rPr lang="en-US" b="1" dirty="0" smtClean="0"/>
              <a:t>I </a:t>
            </a:r>
            <a:r>
              <a:rPr lang="en-US" b="1" dirty="0"/>
              <a:t> – Open Source</a:t>
            </a:r>
          </a:p>
          <a:p>
            <a:pPr lvl="1"/>
            <a:r>
              <a:rPr lang="en-US" dirty="0"/>
              <a:t>Completely written for </a:t>
            </a:r>
            <a:r>
              <a:rPr lang="en-US" b="1" dirty="0"/>
              <a:t>Windows OS</a:t>
            </a:r>
            <a:r>
              <a:rPr lang="en-US" dirty="0"/>
              <a:t> </a:t>
            </a:r>
            <a:r>
              <a:rPr lang="en-US" dirty="0" smtClean="0"/>
              <a:t>(using </a:t>
            </a:r>
            <a:r>
              <a:rPr lang="en-US" dirty="0"/>
              <a:t>Windows Batch Script and Python language)</a:t>
            </a:r>
          </a:p>
          <a:p>
            <a:pPr lvl="1"/>
            <a:r>
              <a:rPr lang="en-US" dirty="0" smtClean="0"/>
              <a:t>Open Data</a:t>
            </a:r>
          </a:p>
          <a:p>
            <a:pPr lvl="1"/>
            <a:r>
              <a:rPr lang="en-US" dirty="0" smtClean="0"/>
              <a:t>Relies </a:t>
            </a:r>
            <a:r>
              <a:rPr lang="en-US" dirty="0"/>
              <a:t>on the open source ecosystem (of </a:t>
            </a:r>
            <a:r>
              <a:rPr lang="en-US" dirty="0" err="1"/>
              <a:t>OSGeo</a:t>
            </a:r>
            <a:r>
              <a:rPr lang="en-US" dirty="0"/>
              <a:t> foundation</a:t>
            </a:r>
            <a:r>
              <a:rPr lang="en-US" dirty="0" smtClean="0"/>
              <a:t>): OSMOSIS, PostGIS, …</a:t>
            </a:r>
          </a:p>
          <a:p>
            <a:pPr lvl="1"/>
            <a:r>
              <a:rPr lang="de-DE" dirty="0" err="1"/>
              <a:t>Quite</a:t>
            </a:r>
            <a:r>
              <a:rPr lang="de-DE" dirty="0"/>
              <a:t> </a:t>
            </a:r>
            <a:r>
              <a:rPr lang="de-DE" dirty="0" err="1"/>
              <a:t>complex</a:t>
            </a:r>
            <a:r>
              <a:rPr lang="de-DE" dirty="0"/>
              <a:t> </a:t>
            </a:r>
            <a:r>
              <a:rPr lang="de-DE" dirty="0" err="1"/>
              <a:t>architecture</a:t>
            </a:r>
            <a:r>
              <a:rPr lang="de-DE" dirty="0"/>
              <a:t>, but </a:t>
            </a:r>
            <a:r>
              <a:rPr lang="de-DE" dirty="0" err="1"/>
              <a:t>yet</a:t>
            </a:r>
            <a:r>
              <a:rPr lang="de-DE" dirty="0"/>
              <a:t> </a:t>
            </a:r>
            <a:r>
              <a:rPr lang="de-DE" b="1" dirty="0"/>
              <a:t>easy </a:t>
            </a:r>
            <a:r>
              <a:rPr lang="de-DE" b="1" dirty="0" err="1"/>
              <a:t>to</a:t>
            </a:r>
            <a:r>
              <a:rPr lang="de-DE" b="1" dirty="0"/>
              <a:t> </a:t>
            </a:r>
            <a:r>
              <a:rPr lang="de-DE" b="1" dirty="0" err="1"/>
              <a:t>deploy</a:t>
            </a:r>
            <a:r>
              <a:rPr lang="de-DE" dirty="0"/>
              <a:t>/</a:t>
            </a:r>
            <a:r>
              <a:rPr lang="de-DE" dirty="0" err="1"/>
              <a:t>to</a:t>
            </a:r>
            <a:r>
              <a:rPr lang="de-DE" dirty="0"/>
              <a:t> </a:t>
            </a:r>
            <a:r>
              <a:rPr lang="de-DE" dirty="0" err="1"/>
              <a:t>install</a:t>
            </a:r>
            <a:r>
              <a:rPr lang="de-DE" dirty="0"/>
              <a:t>, also </a:t>
            </a:r>
            <a:r>
              <a:rPr lang="de-DE" dirty="0" err="1"/>
              <a:t>for</a:t>
            </a:r>
            <a:r>
              <a:rPr lang="de-DE" dirty="0"/>
              <a:t> „</a:t>
            </a:r>
            <a:r>
              <a:rPr lang="de-DE" dirty="0" err="1"/>
              <a:t>developing</a:t>
            </a:r>
            <a:r>
              <a:rPr lang="de-DE" dirty="0"/>
              <a:t>“ countries, </a:t>
            </a:r>
            <a:r>
              <a:rPr lang="de-DE" dirty="0" err="1"/>
              <a:t>small</a:t>
            </a:r>
            <a:r>
              <a:rPr lang="de-DE" dirty="0"/>
              <a:t> </a:t>
            </a:r>
            <a:r>
              <a:rPr lang="de-DE" dirty="0" err="1"/>
              <a:t>public</a:t>
            </a:r>
            <a:r>
              <a:rPr lang="de-DE" dirty="0"/>
              <a:t> </a:t>
            </a:r>
            <a:r>
              <a:rPr lang="de-DE" dirty="0" err="1"/>
              <a:t>agencies</a:t>
            </a:r>
            <a:r>
              <a:rPr lang="de-DE" dirty="0"/>
              <a:t> </a:t>
            </a:r>
            <a:r>
              <a:rPr lang="de-DE" dirty="0" err="1"/>
              <a:t>and</a:t>
            </a:r>
            <a:r>
              <a:rPr lang="de-DE" dirty="0"/>
              <a:t> NGOs</a:t>
            </a:r>
          </a:p>
          <a:p>
            <a:r>
              <a:rPr lang="en-US" b="1" dirty="0" err="1" smtClean="0"/>
              <a:t>DisasterGIS</a:t>
            </a:r>
            <a:r>
              <a:rPr lang="en-US" b="1" dirty="0" smtClean="0"/>
              <a:t> II – Open Source, GitHub</a:t>
            </a:r>
            <a:endParaRPr lang="en-US" b="1" dirty="0"/>
          </a:p>
          <a:p>
            <a:pPr lvl="1"/>
            <a:r>
              <a:rPr lang="en-US" dirty="0"/>
              <a:t>Operating System </a:t>
            </a:r>
            <a:r>
              <a:rPr lang="en-US" dirty="0" smtClean="0"/>
              <a:t>independent</a:t>
            </a:r>
          </a:p>
          <a:p>
            <a:pPr lvl="1"/>
            <a:r>
              <a:rPr lang="en-US" dirty="0" err="1" smtClean="0"/>
              <a:t>OpenAPI</a:t>
            </a:r>
            <a:r>
              <a:rPr lang="en-US" dirty="0" smtClean="0"/>
              <a:t> based, using </a:t>
            </a:r>
            <a:r>
              <a:rPr lang="en-US" dirty="0" err="1" smtClean="0"/>
              <a:t>ldproxy</a:t>
            </a:r>
            <a:r>
              <a:rPr lang="en-US" dirty="0" smtClean="0"/>
              <a:t>, an OGC reference implementation</a:t>
            </a:r>
          </a:p>
          <a:p>
            <a:pPr lvl="1"/>
            <a:r>
              <a:rPr lang="en-US" dirty="0"/>
              <a:t>s</a:t>
            </a:r>
            <a:r>
              <a:rPr lang="en-US" dirty="0" smtClean="0"/>
              <a:t>upport of various data formats</a:t>
            </a:r>
          </a:p>
          <a:p>
            <a:pPr lvl="1"/>
            <a:r>
              <a:rPr lang="en-US" dirty="0" smtClean="0"/>
              <a:t>completely open source</a:t>
            </a:r>
          </a:p>
          <a:p>
            <a:pPr lvl="1"/>
            <a:r>
              <a:rPr lang="en-US" dirty="0" smtClean="0"/>
              <a:t>(almost) only open Data</a:t>
            </a:r>
          </a:p>
          <a:p>
            <a:pPr lvl="1"/>
            <a:r>
              <a:rPr lang="en-US" dirty="0" smtClean="0"/>
              <a:t>Remote Sensing Imagery: Pre- and Post-Disaster</a:t>
            </a:r>
          </a:p>
          <a:p>
            <a:pPr lvl="1"/>
            <a:r>
              <a:rPr lang="en-US" dirty="0" smtClean="0"/>
              <a:t>Interface completely browser based – user can navigate and interact in an environment he is used to</a:t>
            </a:r>
            <a:endParaRPr lang="en-US" dirty="0"/>
          </a:p>
          <a:p>
            <a:endParaRPr lang="de-DE" dirty="0"/>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4892D846-B0A7-4DFB-99C2-AC0D5C4C5C04}" type="slidenum">
              <a:rPr kumimoji="0" lang="de-DE" sz="900" b="0" i="0" u="none" strike="noStrike" kern="1200" cap="none" spc="0" normalizeH="0" baseline="0" noProof="0" smtClean="0">
                <a:ln>
                  <a:noFill/>
                </a:ln>
                <a:solidFill>
                  <a:srgbClr val="000066"/>
                </a:solidFill>
                <a:effectLst/>
                <a:uLnTx/>
                <a:uFillTx/>
                <a:latin typeface="Tahoma"/>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r>
              <a:rPr kumimoji="0" lang="de-DE" sz="900" b="0" i="0" u="none" strike="noStrike" kern="1200" cap="none" spc="0" normalizeH="0" baseline="0" noProof="0" smtClean="0">
                <a:ln>
                  <a:noFill/>
                </a:ln>
                <a:solidFill>
                  <a:srgbClr val="000066"/>
                </a:solidFill>
                <a:effectLst/>
                <a:uLnTx/>
                <a:uFillTx/>
                <a:latin typeface="Tahoma"/>
                <a:ea typeface="+mn-ea"/>
                <a:cs typeface="+mn-cs"/>
              </a:rPr>
              <a:t> </a:t>
            </a:r>
            <a:endParaRPr kumimoji="0" lang="de-DE" sz="900" b="0" i="0" u="none" strike="noStrike" kern="1200" cap="none" spc="0" normalizeH="0" baseline="0" noProof="0" dirty="0">
              <a:ln>
                <a:noFill/>
              </a:ln>
              <a:solidFill>
                <a:srgbClr val="000066"/>
              </a:solidFill>
              <a:effectLst/>
              <a:uLnTx/>
              <a:uFillTx/>
              <a:latin typeface="Tahoma"/>
              <a:ea typeface="+mn-ea"/>
              <a:cs typeface="+mn-cs"/>
            </a:endParaRPr>
          </a:p>
        </p:txBody>
      </p:sp>
    </p:spTree>
    <p:extLst>
      <p:ext uri="{BB962C8B-B14F-4D97-AF65-F5344CB8AC3E}">
        <p14:creationId xmlns:p14="http://schemas.microsoft.com/office/powerpoint/2010/main" val="206490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0169" y="895267"/>
            <a:ext cx="9971617" cy="4500562"/>
          </a:xfrm>
        </p:spPr>
        <p:txBody>
          <a:bodyPr/>
          <a:lstStyle/>
          <a:p>
            <a:r>
              <a:rPr lang="de-DE" dirty="0" err="1" smtClean="0"/>
              <a:t>Automated</a:t>
            </a:r>
            <a:r>
              <a:rPr lang="de-DE" dirty="0" smtClean="0"/>
              <a:t>, </a:t>
            </a:r>
            <a:r>
              <a:rPr lang="de-DE" b="1" dirty="0" smtClean="0"/>
              <a:t>rapid </a:t>
            </a:r>
            <a:r>
              <a:rPr lang="de-DE" b="1" dirty="0" err="1" smtClean="0"/>
              <a:t>workflow</a:t>
            </a:r>
            <a:r>
              <a:rPr lang="de-DE" b="1" dirty="0" smtClean="0"/>
              <a:t> </a:t>
            </a:r>
            <a:r>
              <a:rPr lang="de-DE" b="1" dirty="0" err="1" smtClean="0"/>
              <a:t>to</a:t>
            </a:r>
            <a:r>
              <a:rPr lang="de-DE" b="1" dirty="0" smtClean="0"/>
              <a:t> </a:t>
            </a:r>
            <a:r>
              <a:rPr lang="de-DE" b="1" dirty="0" err="1" smtClean="0"/>
              <a:t>create</a:t>
            </a:r>
            <a:r>
              <a:rPr lang="de-DE" b="1" dirty="0" smtClean="0"/>
              <a:t> a </a:t>
            </a:r>
            <a:r>
              <a:rPr lang="de-DE" b="1" dirty="0" err="1" smtClean="0"/>
              <a:t>reference</a:t>
            </a:r>
            <a:r>
              <a:rPr lang="de-DE" b="1" dirty="0" smtClean="0"/>
              <a:t> (online) </a:t>
            </a:r>
            <a:r>
              <a:rPr lang="de-DE" b="1" dirty="0" err="1" smtClean="0"/>
              <a:t>map</a:t>
            </a:r>
            <a:r>
              <a:rPr lang="de-DE" dirty="0" smtClean="0"/>
              <a:t>:</a:t>
            </a:r>
          </a:p>
          <a:p>
            <a:pPr lvl="1"/>
            <a:r>
              <a:rPr lang="de-DE" dirty="0" smtClean="0"/>
              <a:t>7 </a:t>
            </a:r>
            <a:r>
              <a:rPr lang="de-DE" dirty="0" err="1" smtClean="0"/>
              <a:t>minutes</a:t>
            </a:r>
            <a:r>
              <a:rPr lang="de-DE" dirty="0"/>
              <a:t/>
            </a:r>
            <a:br>
              <a:rPr lang="de-DE" dirty="0"/>
            </a:br>
            <a:r>
              <a:rPr lang="de-DE" dirty="0" smtClean="0"/>
              <a:t>plus</a:t>
            </a:r>
            <a:br>
              <a:rPr lang="de-DE" dirty="0" smtClean="0"/>
            </a:br>
            <a:r>
              <a:rPr lang="de-DE" dirty="0" err="1" smtClean="0"/>
              <a:t>download</a:t>
            </a:r>
            <a:r>
              <a:rPr lang="de-DE" dirty="0" smtClean="0"/>
              <a:t> time </a:t>
            </a:r>
            <a:r>
              <a:rPr lang="de-DE" dirty="0" err="1" smtClean="0"/>
              <a:t>for</a:t>
            </a:r>
            <a:r>
              <a:rPr lang="de-DE" dirty="0" smtClean="0"/>
              <a:t> </a:t>
            </a:r>
            <a:r>
              <a:rPr lang="de-DE" dirty="0" err="1" smtClean="0"/>
              <a:t>vector</a:t>
            </a:r>
            <a:r>
              <a:rPr lang="de-DE" dirty="0" smtClean="0"/>
              <a:t> </a:t>
            </a:r>
            <a:r>
              <a:rPr lang="de-DE" dirty="0" err="1" smtClean="0"/>
              <a:t>and</a:t>
            </a:r>
            <a:r>
              <a:rPr lang="de-DE" dirty="0" smtClean="0"/>
              <a:t> </a:t>
            </a:r>
            <a:r>
              <a:rPr lang="de-DE" dirty="0" err="1" smtClean="0"/>
              <a:t>raster</a:t>
            </a:r>
            <a:r>
              <a:rPr lang="de-DE" dirty="0" smtClean="0"/>
              <a:t> </a:t>
            </a:r>
            <a:r>
              <a:rPr lang="de-DE" dirty="0" err="1" smtClean="0"/>
              <a:t>data</a:t>
            </a:r>
            <a:r>
              <a:rPr lang="de-DE" dirty="0" smtClean="0"/>
              <a:t> (</a:t>
            </a:r>
            <a:r>
              <a:rPr lang="de-DE" dirty="0" err="1" smtClean="0"/>
              <a:t>depending</a:t>
            </a:r>
            <a:r>
              <a:rPr lang="de-DE" dirty="0" smtClean="0"/>
              <a:t> on </a:t>
            </a:r>
            <a:r>
              <a:rPr lang="de-DE" dirty="0" err="1" smtClean="0"/>
              <a:t>area</a:t>
            </a:r>
            <a:r>
              <a:rPr lang="de-DE" dirty="0" smtClean="0"/>
              <a:t> </a:t>
            </a:r>
            <a:r>
              <a:rPr lang="de-DE" dirty="0" err="1" smtClean="0"/>
              <a:t>extent</a:t>
            </a:r>
            <a:r>
              <a:rPr lang="de-DE" dirty="0" smtClean="0"/>
              <a:t> </a:t>
            </a:r>
            <a:r>
              <a:rPr lang="de-DE" dirty="0" err="1" smtClean="0"/>
              <a:t>and</a:t>
            </a:r>
            <a:r>
              <a:rPr lang="de-DE" dirty="0" smtClean="0"/>
              <a:t> </a:t>
            </a:r>
            <a:r>
              <a:rPr lang="de-DE" dirty="0" err="1" smtClean="0"/>
              <a:t>network</a:t>
            </a:r>
            <a:r>
              <a:rPr lang="de-DE" dirty="0" smtClean="0"/>
              <a:t> </a:t>
            </a:r>
            <a:r>
              <a:rPr lang="de-DE" dirty="0" err="1" smtClean="0"/>
              <a:t>connectivity</a:t>
            </a:r>
            <a:r>
              <a:rPr lang="de-DE" dirty="0" smtClean="0"/>
              <a:t>)</a:t>
            </a:r>
          </a:p>
          <a:p>
            <a:pPr lvl="1"/>
            <a:r>
              <a:rPr lang="de-DE" dirty="0" err="1" smtClean="0"/>
              <a:t>including</a:t>
            </a:r>
            <a:r>
              <a:rPr lang="de-DE" dirty="0" smtClean="0"/>
              <a:t> </a:t>
            </a:r>
            <a:r>
              <a:rPr lang="de-DE" dirty="0" err="1" smtClean="0"/>
              <a:t>vector</a:t>
            </a:r>
            <a:r>
              <a:rPr lang="de-DE" dirty="0" smtClean="0"/>
              <a:t> </a:t>
            </a:r>
            <a:r>
              <a:rPr lang="de-DE" dirty="0" err="1" smtClean="0"/>
              <a:t>data</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remotely</a:t>
            </a:r>
            <a:r>
              <a:rPr lang="de-DE" dirty="0" smtClean="0"/>
              <a:t> </a:t>
            </a:r>
            <a:r>
              <a:rPr lang="de-DE" dirty="0" err="1" smtClean="0"/>
              <a:t>sensed</a:t>
            </a:r>
            <a:r>
              <a:rPr lang="de-DE" dirty="0" smtClean="0"/>
              <a:t> </a:t>
            </a:r>
            <a:r>
              <a:rPr lang="de-DE" dirty="0" err="1" smtClean="0"/>
              <a:t>imagery</a:t>
            </a:r>
            <a:endParaRPr lang="de-DE" dirty="0" smtClean="0"/>
          </a:p>
          <a:p>
            <a:pPr lvl="1"/>
            <a:endParaRPr lang="de-DE" dirty="0"/>
          </a:p>
          <a:p>
            <a:pPr lvl="1"/>
            <a:endParaRPr lang="de-DE" dirty="0" smtClean="0"/>
          </a:p>
          <a:p>
            <a:r>
              <a:rPr lang="en-US" dirty="0" smtClean="0"/>
              <a:t>However: </a:t>
            </a:r>
          </a:p>
          <a:p>
            <a:pPr lvl="1"/>
            <a:r>
              <a:rPr lang="en-US" dirty="0" smtClean="0"/>
              <a:t>limited spatial resolution and accuracy (approx. 10m) for remote sensing imagery</a:t>
            </a:r>
          </a:p>
          <a:p>
            <a:pPr lvl="1"/>
            <a:r>
              <a:rPr lang="en-US" dirty="0" smtClean="0"/>
              <a:t>Limited </a:t>
            </a:r>
            <a:r>
              <a:rPr lang="en-US" dirty="0" err="1" smtClean="0"/>
              <a:t>repetion</a:t>
            </a:r>
            <a:r>
              <a:rPr lang="en-US" dirty="0" smtClean="0"/>
              <a:t> rate</a:t>
            </a:r>
          </a:p>
          <a:p>
            <a:pPr lvl="1"/>
            <a:r>
              <a:rPr lang="en-US" dirty="0" smtClean="0"/>
              <a:t>Satellite imagery can be cloud-covered</a:t>
            </a:r>
          </a:p>
          <a:p>
            <a:pPr lvl="1"/>
            <a:endParaRPr lang="en-US" dirty="0"/>
          </a:p>
          <a:p>
            <a:r>
              <a:rPr lang="en-US" dirty="0" smtClean="0"/>
              <a:t>Further development should be done</a:t>
            </a:r>
          </a:p>
          <a:p>
            <a:pPr lvl="1"/>
            <a:r>
              <a:rPr lang="en-US" dirty="0" smtClean="0"/>
              <a:t>user interface, </a:t>
            </a:r>
          </a:p>
          <a:p>
            <a:pPr lvl="1"/>
            <a:r>
              <a:rPr lang="en-US" dirty="0"/>
              <a:t>c</a:t>
            </a:r>
            <a:r>
              <a:rPr lang="en-US" dirty="0" smtClean="0"/>
              <a:t>reation of a true map layout (for printing)</a:t>
            </a:r>
          </a:p>
          <a:p>
            <a:pPr lvl="1"/>
            <a:r>
              <a:rPr lang="en-US" dirty="0" smtClean="0"/>
              <a:t>integration of additional data sources</a:t>
            </a:r>
          </a:p>
          <a:p>
            <a:pPr lvl="1"/>
            <a:r>
              <a:rPr lang="en-US" dirty="0"/>
              <a:t>c</a:t>
            </a:r>
            <a:r>
              <a:rPr lang="en-US" dirty="0" smtClean="0"/>
              <a:t>reation of a user community</a:t>
            </a:r>
          </a:p>
          <a:p>
            <a:pPr lvl="1"/>
            <a:r>
              <a:rPr lang="en-US" dirty="0"/>
              <a:t>d</a:t>
            </a:r>
            <a:r>
              <a:rPr lang="en-US" dirty="0" smtClean="0"/>
              <a:t>issemination of the solution.</a:t>
            </a:r>
          </a:p>
        </p:txBody>
      </p:sp>
      <p:sp>
        <p:nvSpPr>
          <p:cNvPr id="5" name="Foliennummernplatzhalter 4"/>
          <p:cNvSpPr>
            <a:spLocks noGrp="1"/>
          </p:cNvSpPr>
          <p:nvPr>
            <p:ph type="sldNum" sz="quarter" idx="11"/>
          </p:nvPr>
        </p:nvSpPr>
        <p:spPr/>
        <p:txBody>
          <a:bodyPr/>
          <a:lstStyle/>
          <a:p>
            <a:fld id="{4892D846-B0A7-4DFB-99C2-AC0D5C4C5C04}" type="slidenum">
              <a:rPr lang="de-DE" smtClean="0"/>
              <a:pPr/>
              <a:t>29</a:t>
            </a:fld>
            <a:r>
              <a:rPr lang="de-DE" smtClean="0"/>
              <a:t> </a:t>
            </a:r>
            <a:endParaRPr lang="de-DE" dirty="0"/>
          </a:p>
        </p:txBody>
      </p:sp>
    </p:spTree>
    <p:extLst>
      <p:ext uri="{BB962C8B-B14F-4D97-AF65-F5344CB8AC3E}">
        <p14:creationId xmlns:p14="http://schemas.microsoft.com/office/powerpoint/2010/main" val="75231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Introduction</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1198033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de-DE" dirty="0"/>
          </a:p>
        </p:txBody>
      </p:sp>
      <p:sp>
        <p:nvSpPr>
          <p:cNvPr id="3" name="Inhaltsplatzhalter 2"/>
          <p:cNvSpPr>
            <a:spLocks noGrp="1"/>
          </p:cNvSpPr>
          <p:nvPr>
            <p:ph idx="1"/>
          </p:nvPr>
        </p:nvSpPr>
        <p:spPr>
          <a:xfrm>
            <a:off x="910169" y="3841211"/>
            <a:ext cx="9971617" cy="762834"/>
          </a:xfrm>
        </p:spPr>
        <p:txBody>
          <a:bodyPr/>
          <a:lstStyle/>
          <a:p>
            <a:r>
              <a:rPr lang="de-DE" dirty="0" smtClean="0"/>
              <a:t>Prof. Dr. Franz-Josef Behr, Stuttgart University of Applied Sciences</a:t>
            </a:r>
          </a:p>
          <a:p>
            <a:r>
              <a:rPr lang="de-DE" dirty="0"/>
              <a:t>franz-josef.behr@hft-stuttgart.de</a:t>
            </a:r>
          </a:p>
        </p:txBody>
      </p:sp>
      <p:sp>
        <p:nvSpPr>
          <p:cNvPr id="5" name="Foliennummernplatzhalter 4"/>
          <p:cNvSpPr>
            <a:spLocks noGrp="1"/>
          </p:cNvSpPr>
          <p:nvPr>
            <p:ph type="sldNum" sz="quarter" idx="11"/>
          </p:nvPr>
        </p:nvSpPr>
        <p:spPr/>
        <p:txBody>
          <a:bodyPr/>
          <a:lstStyle/>
          <a:p>
            <a:fld id="{4892D846-B0A7-4DFB-99C2-AC0D5C4C5C04}" type="slidenum">
              <a:rPr lang="de-DE" smtClean="0"/>
              <a:pPr/>
              <a:t>30</a:t>
            </a:fld>
            <a:r>
              <a:rPr lang="de-DE" smtClean="0"/>
              <a:t> </a:t>
            </a:r>
            <a:endParaRPr lang="de-DE" dirty="0"/>
          </a:p>
        </p:txBody>
      </p:sp>
      <p:sp>
        <p:nvSpPr>
          <p:cNvPr id="6" name="Titel 1"/>
          <p:cNvSpPr txBox="1">
            <a:spLocks/>
          </p:cNvSpPr>
          <p:nvPr/>
        </p:nvSpPr>
        <p:spPr bwMode="auto">
          <a:xfrm>
            <a:off x="915926" y="2881563"/>
            <a:ext cx="9969500" cy="55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de-DE" kern="0" smtClean="0"/>
              <a:t>Contact</a:t>
            </a:r>
            <a:endParaRPr lang="de-DE" kern="0" dirty="0"/>
          </a:p>
        </p:txBody>
      </p:sp>
    </p:spTree>
    <p:extLst>
      <p:ext uri="{BB962C8B-B14F-4D97-AF65-F5344CB8AC3E}">
        <p14:creationId xmlns:p14="http://schemas.microsoft.com/office/powerpoint/2010/main" val="24466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Number of deaths from disasters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4</a:t>
            </a:fld>
            <a:r>
              <a:rPr lang="de-DE" smtClean="0"/>
              <a:t> </a:t>
            </a:r>
            <a:endParaRPr lang="de-DE" dirty="0"/>
          </a:p>
        </p:txBody>
      </p:sp>
      <p:pic>
        <p:nvPicPr>
          <p:cNvPr id="6" name="Grafik 5"/>
          <p:cNvPicPr>
            <a:picLocks noChangeAspect="1"/>
          </p:cNvPicPr>
          <p:nvPr/>
        </p:nvPicPr>
        <p:blipFill>
          <a:blip r:embed="rId2"/>
          <a:stretch>
            <a:fillRect/>
          </a:stretch>
        </p:blipFill>
        <p:spPr>
          <a:xfrm>
            <a:off x="1469293" y="2355873"/>
            <a:ext cx="9270594" cy="3489207"/>
          </a:xfrm>
          <a:prstGeom prst="rect">
            <a:avLst/>
          </a:prstGeom>
        </p:spPr>
      </p:pic>
      <p:sp>
        <p:nvSpPr>
          <p:cNvPr id="7" name="Rechteck 6"/>
          <p:cNvSpPr/>
          <p:nvPr/>
        </p:nvSpPr>
        <p:spPr>
          <a:xfrm>
            <a:off x="5554085" y="6078356"/>
            <a:ext cx="5030993" cy="738664"/>
          </a:xfrm>
          <a:prstGeom prst="rect">
            <a:avLst/>
          </a:prstGeom>
        </p:spPr>
        <p:txBody>
          <a:bodyPr wrap="none">
            <a:spAutoFit/>
          </a:bodyPr>
          <a:lstStyle/>
          <a:p>
            <a:r>
              <a:rPr lang="de-DE" sz="1400" dirty="0">
                <a:hlinkClick r:id="rId3"/>
              </a:rPr>
              <a:t>https://</a:t>
            </a:r>
            <a:r>
              <a:rPr lang="de-DE" sz="1400" dirty="0" smtClean="0">
                <a:hlinkClick r:id="rId3"/>
              </a:rPr>
              <a:t>ourworldindata.org/natural-disasters</a:t>
            </a:r>
            <a:r>
              <a:rPr lang="de-DE" sz="1400" dirty="0" smtClean="0"/>
              <a:t> </a:t>
            </a:r>
            <a:br>
              <a:rPr lang="de-DE" sz="1400" dirty="0" smtClean="0"/>
            </a:br>
            <a:r>
              <a:rPr lang="de-DE" sz="1400" dirty="0" err="1" smtClean="0"/>
              <a:t>based</a:t>
            </a:r>
            <a:r>
              <a:rPr lang="de-DE" sz="1400" dirty="0" smtClean="0"/>
              <a:t> on EM-DAT[2024-06-17]</a:t>
            </a:r>
            <a:br>
              <a:rPr lang="de-DE" sz="1400" dirty="0" smtClean="0"/>
            </a:br>
            <a:r>
              <a:rPr lang="de-DE" sz="1400" dirty="0" err="1" smtClean="0"/>
              <a:t>see</a:t>
            </a:r>
            <a:r>
              <a:rPr lang="de-DE" sz="1400" dirty="0"/>
              <a:t> also: https://ourworldindata.org/disaster-database-limitations</a:t>
            </a:r>
          </a:p>
        </p:txBody>
      </p:sp>
      <p:sp>
        <p:nvSpPr>
          <p:cNvPr id="8" name="Rechteck 7"/>
          <p:cNvSpPr/>
          <p:nvPr/>
        </p:nvSpPr>
        <p:spPr>
          <a:xfrm>
            <a:off x="6199454" y="2028753"/>
            <a:ext cx="4953000" cy="923330"/>
          </a:xfrm>
          <a:prstGeom prst="rect">
            <a:avLst/>
          </a:prstGeom>
          <a:solidFill>
            <a:srgbClr val="F8F8F8">
              <a:alpha val="74118"/>
            </a:srgbClr>
          </a:solidFill>
        </p:spPr>
        <p:txBody>
          <a:bodyPr>
            <a:spAutoFit/>
          </a:bodyPr>
          <a:lstStyle/>
          <a:p>
            <a:r>
              <a:rPr lang="en-US" dirty="0"/>
              <a:t>A gradual but clear upward trend […] likely to continue into the future  (World Bank/ United Nations, 2010</a:t>
            </a:r>
            <a:r>
              <a:rPr lang="en-US" dirty="0" smtClean="0"/>
              <a:t>) </a:t>
            </a:r>
            <a:r>
              <a:rPr lang="en-US" b="1" dirty="0" smtClean="0"/>
              <a:t>?</a:t>
            </a:r>
            <a:endParaRPr lang="de-DE" b="1" dirty="0"/>
          </a:p>
        </p:txBody>
      </p:sp>
      <p:pic>
        <p:nvPicPr>
          <p:cNvPr id="1026" name="Picture 2" descr="C:\Users\behr\AppData\Local\Temp\SNAGHTML1f8bf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765" y="3554691"/>
            <a:ext cx="78676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1029625" y="2425019"/>
            <a:ext cx="8415825" cy="3837616"/>
          </a:xfrm>
          <a:prstGeom prst="rect">
            <a:avLst/>
          </a:prstGeom>
        </p:spPr>
      </p:pic>
      <p:sp>
        <p:nvSpPr>
          <p:cNvPr id="2" name="Titel 1"/>
          <p:cNvSpPr>
            <a:spLocks noGrp="1"/>
          </p:cNvSpPr>
          <p:nvPr>
            <p:ph type="title"/>
          </p:nvPr>
        </p:nvSpPr>
        <p:spPr/>
        <p:txBody>
          <a:bodyPr/>
          <a:lstStyle/>
          <a:p>
            <a:r>
              <a:rPr lang="en-US" dirty="0"/>
              <a:t>Global losses from natural disasters </a:t>
            </a:r>
            <a:r>
              <a:rPr lang="en-US" dirty="0" smtClean="0"/>
              <a:t>2013-2022</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5</a:t>
            </a:fld>
            <a:r>
              <a:rPr lang="de-DE" smtClean="0"/>
              <a:t> </a:t>
            </a:r>
            <a:endParaRPr lang="de-DE" dirty="0"/>
          </a:p>
        </p:txBody>
      </p:sp>
      <p:sp>
        <p:nvSpPr>
          <p:cNvPr id="7" name="Rechteck 6"/>
          <p:cNvSpPr/>
          <p:nvPr/>
        </p:nvSpPr>
        <p:spPr>
          <a:xfrm>
            <a:off x="3839831" y="3440668"/>
            <a:ext cx="6430030" cy="646331"/>
          </a:xfrm>
          <a:prstGeom prst="rect">
            <a:avLst/>
          </a:prstGeom>
        </p:spPr>
        <p:txBody>
          <a:bodyPr wrap="none">
            <a:spAutoFit/>
          </a:bodyPr>
          <a:lstStyle/>
          <a:p>
            <a:r>
              <a:rPr lang="de-DE" dirty="0">
                <a:solidFill>
                  <a:srgbClr val="FFFFFF"/>
                </a:solidFill>
                <a:latin typeface="inherit"/>
              </a:rPr>
              <a:t>(US$ </a:t>
            </a:r>
            <a:r>
              <a:rPr lang="de-DE" dirty="0" err="1">
                <a:solidFill>
                  <a:srgbClr val="FFFFFF"/>
                </a:solidFill>
                <a:latin typeface="inherit"/>
              </a:rPr>
              <a:t>bn</a:t>
            </a:r>
            <a:r>
              <a:rPr lang="de-DE" dirty="0">
                <a:solidFill>
                  <a:srgbClr val="FFFFFF"/>
                </a:solidFill>
                <a:latin typeface="inherit"/>
              </a:rPr>
              <a:t>, </a:t>
            </a:r>
            <a:r>
              <a:rPr lang="de-DE" dirty="0" err="1" smtClean="0">
                <a:solidFill>
                  <a:srgbClr val="FFFFFF"/>
                </a:solidFill>
                <a:latin typeface="inherit"/>
              </a:rPr>
              <a:t>inflation-adjusted</a:t>
            </a:r>
            <a:r>
              <a:rPr lang="de-DE" dirty="0" smtClean="0">
                <a:solidFill>
                  <a:srgbClr val="FFFFFF"/>
                </a:solidFill>
                <a:latin typeface="inherit"/>
              </a:rPr>
              <a:t>, Source: </a:t>
            </a:r>
            <a:r>
              <a:rPr lang="de-DE" dirty="0" err="1" smtClean="0">
                <a:solidFill>
                  <a:srgbClr val="FFFFFF"/>
                </a:solidFill>
                <a:latin typeface="inherit"/>
              </a:rPr>
              <a:t>MunichRe</a:t>
            </a:r>
            <a:r>
              <a:rPr lang="de-DE" dirty="0">
                <a:solidFill>
                  <a:srgbClr val="FFFFFF"/>
                </a:solidFill>
                <a:latin typeface="inherit"/>
              </a:rPr>
              <a:t/>
            </a:r>
            <a:br>
              <a:rPr lang="de-DE" dirty="0">
                <a:solidFill>
                  <a:srgbClr val="FFFFFF"/>
                </a:solidFill>
                <a:latin typeface="inherit"/>
              </a:rPr>
            </a:br>
            <a:r>
              <a:rPr lang="de-DE" dirty="0">
                <a:solidFill>
                  <a:srgbClr val="FFFFFF"/>
                </a:solidFill>
                <a:latin typeface="inherit"/>
              </a:rPr>
              <a:t>https://www.munichre.com/de/risiken/naturkatastrophen.html)</a:t>
            </a:r>
            <a:endParaRPr lang="de-DE" b="0" dirty="0">
              <a:solidFill>
                <a:srgbClr val="FFFFFF"/>
              </a:solidFill>
              <a:effectLst/>
              <a:latin typeface="inherit"/>
            </a:endParaRPr>
          </a:p>
        </p:txBody>
      </p:sp>
    </p:spTree>
    <p:extLst>
      <p:ext uri="{BB962C8B-B14F-4D97-AF65-F5344CB8AC3E}">
        <p14:creationId xmlns:p14="http://schemas.microsoft.com/office/powerpoint/2010/main" val="187617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6</a:t>
            </a:fld>
            <a:r>
              <a:rPr lang="de-DE" smtClean="0"/>
              <a:t> </a:t>
            </a:r>
            <a:endParaRPr lang="de-DE" dirty="0"/>
          </a:p>
        </p:txBody>
      </p:sp>
      <p:sp>
        <p:nvSpPr>
          <p:cNvPr id="6" name="Textfeld 5"/>
          <p:cNvSpPr txBox="1"/>
          <p:nvPr/>
        </p:nvSpPr>
        <p:spPr>
          <a:xfrm>
            <a:off x="1838737" y="2574224"/>
            <a:ext cx="7036907" cy="1815882"/>
          </a:xfrm>
          <a:prstGeom prst="rect">
            <a:avLst/>
          </a:prstGeom>
          <a:noFill/>
        </p:spPr>
        <p:txBody>
          <a:bodyPr wrap="square" rtlCol="0">
            <a:spAutoFit/>
          </a:bodyPr>
          <a:lstStyle/>
          <a:p>
            <a:r>
              <a:rPr lang="de-DE" sz="2800" dirty="0"/>
              <a:t>„The Management […] </a:t>
            </a:r>
            <a:r>
              <a:rPr lang="de-DE" sz="2800" dirty="0" err="1"/>
              <a:t>of</a:t>
            </a:r>
            <a:r>
              <a:rPr lang="de-DE" sz="2800" dirty="0"/>
              <a:t> </a:t>
            </a:r>
            <a:r>
              <a:rPr lang="de-DE" sz="2800" dirty="0" err="1"/>
              <a:t>disasters</a:t>
            </a:r>
            <a:r>
              <a:rPr lang="de-DE" sz="2800" dirty="0"/>
              <a:t> </a:t>
            </a:r>
            <a:r>
              <a:rPr lang="de-DE" sz="2800" dirty="0" err="1"/>
              <a:t>require</a:t>
            </a:r>
            <a:r>
              <a:rPr lang="de-DE" sz="2800" dirty="0"/>
              <a:t> </a:t>
            </a:r>
            <a:r>
              <a:rPr lang="de-DE" sz="2800" b="1" dirty="0" err="1"/>
              <a:t>static</a:t>
            </a:r>
            <a:r>
              <a:rPr lang="de-DE" sz="2800" b="1" dirty="0"/>
              <a:t> </a:t>
            </a:r>
            <a:r>
              <a:rPr lang="de-DE" sz="2800" b="1" dirty="0" err="1"/>
              <a:t>geodata</a:t>
            </a:r>
            <a:r>
              <a:rPr lang="de-DE" sz="2800" dirty="0"/>
              <a:t> (</a:t>
            </a:r>
            <a:r>
              <a:rPr lang="de-DE" sz="2800" dirty="0" err="1"/>
              <a:t>for</a:t>
            </a:r>
            <a:r>
              <a:rPr lang="de-DE" sz="2800" dirty="0"/>
              <a:t> </a:t>
            </a:r>
            <a:r>
              <a:rPr lang="de-DE" sz="2800" dirty="0" err="1"/>
              <a:t>certain</a:t>
            </a:r>
            <a:r>
              <a:rPr lang="de-DE" sz="2800" dirty="0"/>
              <a:t> </a:t>
            </a:r>
            <a:r>
              <a:rPr lang="de-DE" sz="2800" dirty="0" err="1"/>
              <a:t>areas</a:t>
            </a:r>
            <a:r>
              <a:rPr lang="de-DE" sz="2800" dirty="0"/>
              <a:t>) </a:t>
            </a:r>
            <a:r>
              <a:rPr lang="de-DE" sz="2800" dirty="0" err="1"/>
              <a:t>as</a:t>
            </a:r>
            <a:r>
              <a:rPr lang="de-DE" sz="2800" dirty="0"/>
              <a:t> </a:t>
            </a:r>
            <a:r>
              <a:rPr lang="de-DE" sz="2800" dirty="0" err="1"/>
              <a:t>well</a:t>
            </a:r>
            <a:r>
              <a:rPr lang="de-DE" sz="2800" dirty="0"/>
              <a:t> </a:t>
            </a:r>
            <a:r>
              <a:rPr lang="de-DE" sz="2800" b="1" dirty="0" err="1"/>
              <a:t>dynamic</a:t>
            </a:r>
            <a:r>
              <a:rPr lang="de-DE" sz="2800" b="1" dirty="0"/>
              <a:t> </a:t>
            </a:r>
            <a:r>
              <a:rPr lang="de-DE" sz="2800" b="1" dirty="0" err="1"/>
              <a:t>geodata</a:t>
            </a:r>
            <a:r>
              <a:rPr lang="de-DE" sz="2800" dirty="0"/>
              <a:t> (i.e. </a:t>
            </a:r>
            <a:r>
              <a:rPr lang="de-DE" sz="2800" dirty="0" err="1"/>
              <a:t>flooded</a:t>
            </a:r>
            <a:r>
              <a:rPr lang="de-DE" sz="2800" dirty="0"/>
              <a:t> </a:t>
            </a:r>
            <a:r>
              <a:rPr lang="de-DE" sz="2800" dirty="0" err="1"/>
              <a:t>areas</a:t>
            </a:r>
            <a:r>
              <a:rPr lang="de-DE" sz="2800" dirty="0"/>
              <a:t>).“ </a:t>
            </a:r>
            <a:br>
              <a:rPr lang="de-DE" sz="2800" dirty="0"/>
            </a:br>
            <a:r>
              <a:rPr lang="de-DE" sz="2000" dirty="0"/>
              <a:t>(</a:t>
            </a:r>
            <a:r>
              <a:rPr lang="de-DE" sz="2000" dirty="0" err="1"/>
              <a:t>Municipal</a:t>
            </a:r>
            <a:r>
              <a:rPr lang="de-DE" sz="2000" dirty="0"/>
              <a:t> </a:t>
            </a:r>
            <a:r>
              <a:rPr lang="de-DE" sz="2000" dirty="0" err="1"/>
              <a:t>Coordination</a:t>
            </a:r>
            <a:r>
              <a:rPr lang="de-DE" sz="2000" dirty="0"/>
              <a:t> </a:t>
            </a:r>
            <a:r>
              <a:rPr lang="de-DE" sz="2000" dirty="0" err="1" smtClean="0"/>
              <a:t>Board,Germany</a:t>
            </a:r>
            <a:r>
              <a:rPr lang="de-DE" sz="2000" dirty="0" smtClean="0"/>
              <a:t>, </a:t>
            </a:r>
            <a:r>
              <a:rPr lang="de-DE" sz="2000" dirty="0"/>
              <a:t>2013)</a:t>
            </a:r>
            <a:r>
              <a:rPr lang="de-DE" sz="2800" dirty="0"/>
              <a:t> </a:t>
            </a:r>
          </a:p>
        </p:txBody>
      </p:sp>
      <p:sp>
        <p:nvSpPr>
          <p:cNvPr id="7" name="Rechteck 6"/>
          <p:cNvSpPr/>
          <p:nvPr/>
        </p:nvSpPr>
        <p:spPr>
          <a:xfrm>
            <a:off x="1711187" y="5487112"/>
            <a:ext cx="8744778" cy="1169551"/>
          </a:xfrm>
          <a:prstGeom prst="rect">
            <a:avLst/>
          </a:prstGeom>
        </p:spPr>
        <p:txBody>
          <a:bodyPr wrap="square">
            <a:spAutoFit/>
          </a:bodyPr>
          <a:lstStyle/>
          <a:p>
            <a:r>
              <a:rPr lang="de-DE" sz="1400" dirty="0"/>
              <a:t>Kommunales Koordinierungsgremium (</a:t>
            </a:r>
            <a:r>
              <a:rPr lang="de-DE" sz="1400" dirty="0" err="1"/>
              <a:t>Municipal</a:t>
            </a:r>
            <a:r>
              <a:rPr lang="de-DE" sz="1400" dirty="0"/>
              <a:t> </a:t>
            </a:r>
            <a:r>
              <a:rPr lang="de-DE" sz="1400" dirty="0" err="1"/>
              <a:t>Coordination</a:t>
            </a:r>
            <a:r>
              <a:rPr lang="de-DE" sz="1400" dirty="0"/>
              <a:t> Board) GDI-DE, 2013: Einsatz von Geoinformationen in den Kommunen. Ergebnisse der Umfrage </a:t>
            </a:r>
            <a:r>
              <a:rPr lang="de-DE" sz="1400" dirty="0" err="1"/>
              <a:t>Good</a:t>
            </a:r>
            <a:r>
              <a:rPr lang="de-DE" sz="1400" dirty="0"/>
              <a:t> Practice Beispiele Handlungsempfehlungen Deutscher Städtetag; Deutscher Landkreistag; Deutscher Städte- und Gemeindebund. Berlin. Online verfügbar unter http://www.geoportal.de/SharedDocs/Downloads/DE/GDI-DE/KoKoStudie_Einsatz_Geoinfo_Kommun-nen.pdf?__blob=publicationFile. </a:t>
            </a:r>
          </a:p>
        </p:txBody>
      </p:sp>
    </p:spTree>
    <p:extLst>
      <p:ext uri="{BB962C8B-B14F-4D97-AF65-F5344CB8AC3E}">
        <p14:creationId xmlns:p14="http://schemas.microsoft.com/office/powerpoint/2010/main" val="118034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 7"/>
          <p:cNvSpPr/>
          <p:nvPr/>
        </p:nvSpPr>
        <p:spPr>
          <a:xfrm>
            <a:off x="2872408" y="1719471"/>
            <a:ext cx="4790662" cy="136611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orm 9"/>
          <p:cNvSpPr/>
          <p:nvPr/>
        </p:nvSpPr>
        <p:spPr>
          <a:xfrm flipV="1">
            <a:off x="2865784" y="3715057"/>
            <a:ext cx="4790662" cy="13439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oliennummernplatzhalter 4"/>
          <p:cNvSpPr>
            <a:spLocks noGrp="1"/>
          </p:cNvSpPr>
          <p:nvPr>
            <p:ph type="sldNum" sz="quarter" idx="11"/>
          </p:nvPr>
        </p:nvSpPr>
        <p:spPr/>
        <p:txBody>
          <a:bodyPr/>
          <a:lstStyle/>
          <a:p>
            <a:fld id="{4892D846-B0A7-4DFB-99C2-AC0D5C4C5C04}" type="slidenum">
              <a:rPr lang="de-DE" smtClean="0"/>
              <a:pPr/>
              <a:t>7</a:t>
            </a:fld>
            <a:r>
              <a:rPr lang="de-DE" smtClean="0"/>
              <a:t> </a:t>
            </a:r>
            <a:endParaRPr lang="de-DE" dirty="0"/>
          </a:p>
        </p:txBody>
      </p:sp>
      <p:sp>
        <p:nvSpPr>
          <p:cNvPr id="6" name="Textfeld 5"/>
          <p:cNvSpPr txBox="1"/>
          <p:nvPr/>
        </p:nvSpPr>
        <p:spPr>
          <a:xfrm>
            <a:off x="1838737" y="2574224"/>
            <a:ext cx="7036907" cy="1815882"/>
          </a:xfrm>
          <a:prstGeom prst="rect">
            <a:avLst/>
          </a:prstGeom>
          <a:noFill/>
        </p:spPr>
        <p:txBody>
          <a:bodyPr wrap="square" rtlCol="0">
            <a:spAutoFit/>
          </a:bodyPr>
          <a:lstStyle/>
          <a:p>
            <a:r>
              <a:rPr lang="de-DE" sz="2800" dirty="0"/>
              <a:t>„The Management […] </a:t>
            </a:r>
            <a:r>
              <a:rPr lang="de-DE" sz="2800" dirty="0" err="1"/>
              <a:t>of</a:t>
            </a:r>
            <a:r>
              <a:rPr lang="de-DE" sz="2800" dirty="0"/>
              <a:t> </a:t>
            </a:r>
            <a:r>
              <a:rPr lang="de-DE" sz="2800" dirty="0" err="1"/>
              <a:t>disasters</a:t>
            </a:r>
            <a:r>
              <a:rPr lang="de-DE" sz="2800" dirty="0"/>
              <a:t> </a:t>
            </a:r>
            <a:r>
              <a:rPr lang="de-DE" sz="2800" dirty="0" err="1"/>
              <a:t>require</a:t>
            </a:r>
            <a:r>
              <a:rPr lang="de-DE" sz="2800" dirty="0"/>
              <a:t> </a:t>
            </a:r>
            <a:r>
              <a:rPr lang="de-DE" sz="2800" b="1" dirty="0" err="1"/>
              <a:t>static</a:t>
            </a:r>
            <a:r>
              <a:rPr lang="de-DE" sz="2800" b="1" dirty="0"/>
              <a:t> </a:t>
            </a:r>
            <a:r>
              <a:rPr lang="de-DE" sz="2800" b="1" dirty="0" err="1"/>
              <a:t>geodata</a:t>
            </a:r>
            <a:r>
              <a:rPr lang="de-DE" sz="2800" dirty="0"/>
              <a:t> (</a:t>
            </a:r>
            <a:r>
              <a:rPr lang="de-DE" sz="2800" dirty="0" err="1"/>
              <a:t>for</a:t>
            </a:r>
            <a:r>
              <a:rPr lang="de-DE" sz="2800" dirty="0"/>
              <a:t> </a:t>
            </a:r>
            <a:r>
              <a:rPr lang="de-DE" sz="2800" dirty="0" err="1"/>
              <a:t>certain</a:t>
            </a:r>
            <a:r>
              <a:rPr lang="de-DE" sz="2800" dirty="0"/>
              <a:t> </a:t>
            </a:r>
            <a:r>
              <a:rPr lang="de-DE" sz="2800" dirty="0" err="1"/>
              <a:t>areas</a:t>
            </a:r>
            <a:r>
              <a:rPr lang="de-DE" sz="2800" dirty="0"/>
              <a:t>) </a:t>
            </a:r>
            <a:r>
              <a:rPr lang="de-DE" sz="2800" dirty="0" err="1"/>
              <a:t>as</a:t>
            </a:r>
            <a:r>
              <a:rPr lang="de-DE" sz="2800" dirty="0"/>
              <a:t> </a:t>
            </a:r>
            <a:r>
              <a:rPr lang="de-DE" sz="2800" dirty="0" err="1"/>
              <a:t>well</a:t>
            </a:r>
            <a:r>
              <a:rPr lang="de-DE" sz="2800" dirty="0"/>
              <a:t> </a:t>
            </a:r>
            <a:r>
              <a:rPr lang="de-DE" sz="2800" b="1" dirty="0" err="1"/>
              <a:t>dynamic</a:t>
            </a:r>
            <a:r>
              <a:rPr lang="de-DE" sz="2800" b="1" dirty="0"/>
              <a:t> </a:t>
            </a:r>
            <a:r>
              <a:rPr lang="de-DE" sz="2800" b="1" dirty="0" err="1"/>
              <a:t>geodata</a:t>
            </a:r>
            <a:r>
              <a:rPr lang="de-DE" sz="2800" dirty="0"/>
              <a:t> (i.e. </a:t>
            </a:r>
            <a:r>
              <a:rPr lang="de-DE" sz="2800" dirty="0" err="1"/>
              <a:t>flooded</a:t>
            </a:r>
            <a:r>
              <a:rPr lang="de-DE" sz="2800" dirty="0"/>
              <a:t> </a:t>
            </a:r>
            <a:r>
              <a:rPr lang="de-DE" sz="2800" dirty="0" err="1"/>
              <a:t>areas</a:t>
            </a:r>
            <a:r>
              <a:rPr lang="de-DE" sz="2800" dirty="0"/>
              <a:t>).“ </a:t>
            </a:r>
            <a:br>
              <a:rPr lang="de-DE" sz="2800" dirty="0"/>
            </a:br>
            <a:r>
              <a:rPr lang="de-DE" sz="2000" dirty="0"/>
              <a:t>(</a:t>
            </a:r>
            <a:r>
              <a:rPr lang="de-DE" sz="2000" dirty="0" err="1"/>
              <a:t>Municipal</a:t>
            </a:r>
            <a:r>
              <a:rPr lang="de-DE" sz="2000" dirty="0"/>
              <a:t> </a:t>
            </a:r>
            <a:r>
              <a:rPr lang="de-DE" sz="2000" dirty="0" err="1"/>
              <a:t>Coordination</a:t>
            </a:r>
            <a:r>
              <a:rPr lang="de-DE" sz="2000" dirty="0"/>
              <a:t> </a:t>
            </a:r>
            <a:r>
              <a:rPr lang="de-DE" sz="2000" dirty="0" smtClean="0"/>
              <a:t>Board, Germany </a:t>
            </a:r>
            <a:r>
              <a:rPr lang="de-DE" sz="2000" dirty="0"/>
              <a:t>2013)</a:t>
            </a:r>
            <a:r>
              <a:rPr lang="de-DE" sz="2800" dirty="0"/>
              <a:t> </a:t>
            </a:r>
          </a:p>
        </p:txBody>
      </p:sp>
      <p:sp>
        <p:nvSpPr>
          <p:cNvPr id="7" name="Rechteck 6"/>
          <p:cNvSpPr/>
          <p:nvPr/>
        </p:nvSpPr>
        <p:spPr>
          <a:xfrm>
            <a:off x="621102" y="5564746"/>
            <a:ext cx="9834863" cy="954107"/>
          </a:xfrm>
          <a:prstGeom prst="rect">
            <a:avLst/>
          </a:prstGeom>
        </p:spPr>
        <p:txBody>
          <a:bodyPr wrap="square">
            <a:spAutoFit/>
          </a:bodyPr>
          <a:lstStyle/>
          <a:p>
            <a:r>
              <a:rPr lang="de-DE" sz="1400" dirty="0"/>
              <a:t>Kommunales Koordinierungsgremium (</a:t>
            </a:r>
            <a:r>
              <a:rPr lang="de-DE" sz="1400" dirty="0" err="1"/>
              <a:t>Municipal</a:t>
            </a:r>
            <a:r>
              <a:rPr lang="de-DE" sz="1400" dirty="0"/>
              <a:t> </a:t>
            </a:r>
            <a:r>
              <a:rPr lang="de-DE" sz="1400" dirty="0" err="1"/>
              <a:t>Coordination</a:t>
            </a:r>
            <a:r>
              <a:rPr lang="de-DE" sz="1400" dirty="0"/>
              <a:t> Board) GDI-DE, 2013: Einsatz von Geoinformationen in den Kommunen. Ergebnisse der Umfrage </a:t>
            </a:r>
            <a:r>
              <a:rPr lang="de-DE" sz="1400" dirty="0" err="1"/>
              <a:t>Good</a:t>
            </a:r>
            <a:r>
              <a:rPr lang="de-DE" sz="1400" dirty="0"/>
              <a:t> Practice Beispiele Handlungsempfehlungen Deutscher Städtetag; Deutscher Landkreistag; Deutscher Städte- und Gemeindebund. Berlin. Online verfügbar unter http://www.geoportal.de/SharedDocs/Downloads/DE/GDI-DE/KoKoStudie_Einsatz_Geoinfo_Kommun-nen.pdf?__blob=publicationFile. </a:t>
            </a:r>
          </a:p>
        </p:txBody>
      </p:sp>
      <p:sp>
        <p:nvSpPr>
          <p:cNvPr id="9" name="Textfeld 8"/>
          <p:cNvSpPr txBox="1"/>
          <p:nvPr/>
        </p:nvSpPr>
        <p:spPr>
          <a:xfrm>
            <a:off x="8001012" y="1659834"/>
            <a:ext cx="2173357" cy="707886"/>
          </a:xfrm>
          <a:prstGeom prst="rect">
            <a:avLst/>
          </a:prstGeom>
          <a:noFill/>
        </p:spPr>
        <p:txBody>
          <a:bodyPr wrap="square" rtlCol="0">
            <a:spAutoFit/>
          </a:bodyPr>
          <a:lstStyle/>
          <a:p>
            <a:r>
              <a:rPr lang="de-DE" sz="2000" dirty="0" err="1"/>
              <a:t>Topographic</a:t>
            </a:r>
            <a:r>
              <a:rPr lang="de-DE" sz="2000" dirty="0"/>
              <a:t> </a:t>
            </a:r>
            <a:r>
              <a:rPr lang="de-DE" sz="2000" dirty="0" err="1"/>
              <a:t>data</a:t>
            </a:r>
            <a:endParaRPr lang="de-DE" sz="2000" dirty="0"/>
          </a:p>
          <a:p>
            <a:r>
              <a:rPr lang="de-DE" sz="2000" dirty="0" smtClean="0"/>
              <a:t>(in </a:t>
            </a:r>
            <a:r>
              <a:rPr lang="de-DE" sz="2000" dirty="0" err="1"/>
              <a:t>vector</a:t>
            </a:r>
            <a:r>
              <a:rPr lang="de-DE" sz="2000" dirty="0"/>
              <a:t> </a:t>
            </a:r>
            <a:r>
              <a:rPr lang="de-DE" sz="2000" dirty="0" err="1" smtClean="0"/>
              <a:t>format</a:t>
            </a:r>
            <a:r>
              <a:rPr lang="de-DE" sz="2000" dirty="0" smtClean="0"/>
              <a:t>)</a:t>
            </a:r>
            <a:endParaRPr lang="de-DE" sz="2000" dirty="0"/>
          </a:p>
        </p:txBody>
      </p:sp>
      <p:sp>
        <p:nvSpPr>
          <p:cNvPr id="11" name="Textfeld 10"/>
          <p:cNvSpPr txBox="1"/>
          <p:nvPr/>
        </p:nvSpPr>
        <p:spPr>
          <a:xfrm>
            <a:off x="8024205" y="4108144"/>
            <a:ext cx="2173357" cy="1323439"/>
          </a:xfrm>
          <a:prstGeom prst="rect">
            <a:avLst/>
          </a:prstGeom>
          <a:noFill/>
        </p:spPr>
        <p:txBody>
          <a:bodyPr wrap="square" rtlCol="0">
            <a:spAutoFit/>
          </a:bodyPr>
          <a:lstStyle/>
          <a:p>
            <a:r>
              <a:rPr lang="de-DE" sz="2000" dirty="0" err="1"/>
              <a:t>Up</a:t>
            </a:r>
            <a:r>
              <a:rPr lang="de-DE" sz="2000" dirty="0"/>
              <a:t>-</a:t>
            </a:r>
            <a:r>
              <a:rPr lang="de-DE" sz="2000" dirty="0" err="1"/>
              <a:t>to</a:t>
            </a:r>
            <a:r>
              <a:rPr lang="de-DE" sz="2000" dirty="0"/>
              <a:t>-date </a:t>
            </a:r>
            <a:r>
              <a:rPr lang="de-DE" sz="2000" dirty="0" err="1"/>
              <a:t>remotely</a:t>
            </a:r>
            <a:r>
              <a:rPr lang="de-DE" sz="2000" dirty="0"/>
              <a:t> </a:t>
            </a:r>
            <a:r>
              <a:rPr lang="de-DE" sz="2000" dirty="0" err="1"/>
              <a:t>sensed</a:t>
            </a:r>
            <a:r>
              <a:rPr lang="de-DE" sz="2000" dirty="0"/>
              <a:t> </a:t>
            </a:r>
            <a:r>
              <a:rPr lang="de-DE" sz="2000" dirty="0" err="1" smtClean="0"/>
              <a:t>imagery</a:t>
            </a:r>
            <a:r>
              <a:rPr lang="de-DE" sz="2000" dirty="0" smtClean="0"/>
              <a:t> (</a:t>
            </a:r>
            <a:r>
              <a:rPr lang="de-DE" sz="2000" dirty="0" err="1" smtClean="0"/>
              <a:t>pre</a:t>
            </a:r>
            <a:r>
              <a:rPr lang="de-DE" sz="2000" dirty="0" smtClean="0"/>
              <a:t>- </a:t>
            </a:r>
            <a:r>
              <a:rPr lang="de-DE" sz="2000" dirty="0" err="1" smtClean="0"/>
              <a:t>and</a:t>
            </a:r>
            <a:r>
              <a:rPr lang="de-DE" sz="2000" dirty="0" smtClean="0"/>
              <a:t> post</a:t>
            </a:r>
            <a:r>
              <a:rPr lang="de-DE" sz="2000" dirty="0"/>
              <a:t>-</a:t>
            </a:r>
            <a:r>
              <a:rPr lang="de-DE" sz="2000" dirty="0" smtClean="0"/>
              <a:t>event)</a:t>
            </a:r>
            <a:endParaRPr lang="de-DE" sz="2000" dirty="0"/>
          </a:p>
        </p:txBody>
      </p:sp>
    </p:spTree>
    <p:extLst>
      <p:ext uri="{BB962C8B-B14F-4D97-AF65-F5344CB8AC3E}">
        <p14:creationId xmlns:p14="http://schemas.microsoft.com/office/powerpoint/2010/main" val="395775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8</a:t>
            </a:fld>
            <a:r>
              <a:rPr lang="de-DE" smtClean="0"/>
              <a:t> </a:t>
            </a:r>
            <a:endParaRPr lang="de-DE" dirty="0"/>
          </a:p>
        </p:txBody>
      </p:sp>
      <p:sp>
        <p:nvSpPr>
          <p:cNvPr id="6" name="Form 5"/>
          <p:cNvSpPr/>
          <p:nvPr/>
        </p:nvSpPr>
        <p:spPr>
          <a:xfrm>
            <a:off x="-2347292" y="1719471"/>
            <a:ext cx="4790662" cy="136611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orm 6"/>
          <p:cNvSpPr/>
          <p:nvPr/>
        </p:nvSpPr>
        <p:spPr>
          <a:xfrm flipV="1">
            <a:off x="-2353916" y="3715057"/>
            <a:ext cx="4790662" cy="13439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Textfeld 7"/>
          <p:cNvSpPr txBox="1"/>
          <p:nvPr/>
        </p:nvSpPr>
        <p:spPr>
          <a:xfrm>
            <a:off x="-3380963" y="2574224"/>
            <a:ext cx="7036907" cy="1815882"/>
          </a:xfrm>
          <a:prstGeom prst="rect">
            <a:avLst/>
          </a:prstGeom>
          <a:noFill/>
        </p:spPr>
        <p:txBody>
          <a:bodyPr wrap="square" rtlCol="0">
            <a:spAutoFit/>
          </a:bodyPr>
          <a:lstStyle/>
          <a:p>
            <a:r>
              <a:rPr lang="de-DE" sz="2800" dirty="0"/>
              <a:t>„The Management […] </a:t>
            </a:r>
            <a:r>
              <a:rPr lang="de-DE" sz="2800" dirty="0" err="1"/>
              <a:t>of</a:t>
            </a:r>
            <a:r>
              <a:rPr lang="de-DE" sz="2800" dirty="0"/>
              <a:t> </a:t>
            </a:r>
            <a:r>
              <a:rPr lang="de-DE" sz="2800" dirty="0" err="1"/>
              <a:t>disasters</a:t>
            </a:r>
            <a:r>
              <a:rPr lang="de-DE" sz="2800" dirty="0"/>
              <a:t> </a:t>
            </a:r>
            <a:r>
              <a:rPr lang="de-DE" sz="2800" dirty="0" err="1"/>
              <a:t>require</a:t>
            </a:r>
            <a:r>
              <a:rPr lang="de-DE" sz="2800" dirty="0"/>
              <a:t> </a:t>
            </a:r>
            <a:r>
              <a:rPr lang="de-DE" sz="2800" b="1" dirty="0" err="1"/>
              <a:t>static</a:t>
            </a:r>
            <a:r>
              <a:rPr lang="de-DE" sz="2800" b="1" dirty="0"/>
              <a:t> </a:t>
            </a:r>
            <a:r>
              <a:rPr lang="de-DE" sz="2800" b="1" dirty="0" err="1"/>
              <a:t>geodata</a:t>
            </a:r>
            <a:r>
              <a:rPr lang="de-DE" sz="2800" dirty="0"/>
              <a:t> (</a:t>
            </a:r>
            <a:r>
              <a:rPr lang="de-DE" sz="2800" dirty="0" err="1"/>
              <a:t>for</a:t>
            </a:r>
            <a:r>
              <a:rPr lang="de-DE" sz="2800" dirty="0"/>
              <a:t> </a:t>
            </a:r>
            <a:r>
              <a:rPr lang="de-DE" sz="2800" dirty="0" err="1"/>
              <a:t>certain</a:t>
            </a:r>
            <a:r>
              <a:rPr lang="de-DE" sz="2800" dirty="0"/>
              <a:t> </a:t>
            </a:r>
            <a:r>
              <a:rPr lang="de-DE" sz="2800" dirty="0" err="1"/>
              <a:t>areas</a:t>
            </a:r>
            <a:r>
              <a:rPr lang="de-DE" sz="2800" dirty="0"/>
              <a:t>) </a:t>
            </a:r>
            <a:r>
              <a:rPr lang="de-DE" sz="2800" dirty="0" err="1"/>
              <a:t>as</a:t>
            </a:r>
            <a:r>
              <a:rPr lang="de-DE" sz="2800" dirty="0"/>
              <a:t> </a:t>
            </a:r>
            <a:r>
              <a:rPr lang="de-DE" sz="2800" dirty="0" err="1"/>
              <a:t>well</a:t>
            </a:r>
            <a:r>
              <a:rPr lang="de-DE" sz="2800" dirty="0"/>
              <a:t> </a:t>
            </a:r>
            <a:r>
              <a:rPr lang="de-DE" sz="2800" b="1" dirty="0" err="1"/>
              <a:t>dynamic</a:t>
            </a:r>
            <a:r>
              <a:rPr lang="de-DE" sz="2800" b="1" dirty="0"/>
              <a:t> </a:t>
            </a:r>
            <a:r>
              <a:rPr lang="de-DE" sz="2800" b="1" dirty="0" err="1"/>
              <a:t>geodata</a:t>
            </a:r>
            <a:r>
              <a:rPr lang="de-DE" sz="2800" dirty="0"/>
              <a:t> (i.e. </a:t>
            </a:r>
            <a:r>
              <a:rPr lang="de-DE" sz="2800" dirty="0" err="1"/>
              <a:t>flooded</a:t>
            </a:r>
            <a:r>
              <a:rPr lang="de-DE" sz="2800" dirty="0"/>
              <a:t> </a:t>
            </a:r>
            <a:r>
              <a:rPr lang="de-DE" sz="2800" dirty="0" err="1"/>
              <a:t>areas</a:t>
            </a:r>
            <a:r>
              <a:rPr lang="de-DE" sz="2800" dirty="0"/>
              <a:t>).“ </a:t>
            </a:r>
            <a:br>
              <a:rPr lang="de-DE" sz="2800" dirty="0"/>
            </a:br>
            <a:r>
              <a:rPr lang="de-DE" sz="2000" dirty="0"/>
              <a:t>(</a:t>
            </a:r>
            <a:r>
              <a:rPr lang="de-DE" sz="2000" dirty="0" err="1"/>
              <a:t>Municipal</a:t>
            </a:r>
            <a:r>
              <a:rPr lang="de-DE" sz="2000" dirty="0"/>
              <a:t> </a:t>
            </a:r>
            <a:r>
              <a:rPr lang="de-DE" sz="2000" dirty="0" err="1"/>
              <a:t>Coordination</a:t>
            </a:r>
            <a:r>
              <a:rPr lang="de-DE" sz="2000" dirty="0"/>
              <a:t> </a:t>
            </a:r>
            <a:r>
              <a:rPr lang="de-DE" sz="2000" dirty="0" smtClean="0"/>
              <a:t>Board, Germany </a:t>
            </a:r>
            <a:r>
              <a:rPr lang="de-DE" sz="2000" dirty="0"/>
              <a:t>2013)</a:t>
            </a:r>
            <a:r>
              <a:rPr lang="de-DE" sz="2800" dirty="0"/>
              <a:t> </a:t>
            </a:r>
          </a:p>
        </p:txBody>
      </p:sp>
      <p:sp>
        <p:nvSpPr>
          <p:cNvPr id="9" name="Textfeld 8"/>
          <p:cNvSpPr txBox="1"/>
          <p:nvPr/>
        </p:nvSpPr>
        <p:spPr>
          <a:xfrm>
            <a:off x="2781312" y="1659834"/>
            <a:ext cx="2173357" cy="707886"/>
          </a:xfrm>
          <a:prstGeom prst="rect">
            <a:avLst/>
          </a:prstGeom>
          <a:noFill/>
        </p:spPr>
        <p:txBody>
          <a:bodyPr wrap="square" rtlCol="0">
            <a:spAutoFit/>
          </a:bodyPr>
          <a:lstStyle/>
          <a:p>
            <a:r>
              <a:rPr lang="de-DE" sz="2000" dirty="0" err="1"/>
              <a:t>Topographic</a:t>
            </a:r>
            <a:r>
              <a:rPr lang="de-DE" sz="2000" dirty="0"/>
              <a:t> </a:t>
            </a:r>
            <a:r>
              <a:rPr lang="de-DE" sz="2000" dirty="0" err="1"/>
              <a:t>data</a:t>
            </a:r>
            <a:endParaRPr lang="de-DE" sz="2000" dirty="0"/>
          </a:p>
          <a:p>
            <a:r>
              <a:rPr lang="de-DE" sz="2000" dirty="0" smtClean="0"/>
              <a:t>(in </a:t>
            </a:r>
            <a:r>
              <a:rPr lang="de-DE" sz="2000" dirty="0" err="1"/>
              <a:t>vector</a:t>
            </a:r>
            <a:r>
              <a:rPr lang="de-DE" sz="2000" dirty="0"/>
              <a:t> </a:t>
            </a:r>
            <a:r>
              <a:rPr lang="de-DE" sz="2000" dirty="0" err="1" smtClean="0"/>
              <a:t>format</a:t>
            </a:r>
            <a:r>
              <a:rPr lang="de-DE" sz="2000" dirty="0" smtClean="0"/>
              <a:t>)</a:t>
            </a:r>
            <a:endParaRPr lang="de-DE" sz="2000" dirty="0"/>
          </a:p>
        </p:txBody>
      </p:sp>
      <p:sp>
        <p:nvSpPr>
          <p:cNvPr id="10" name="Textfeld 9"/>
          <p:cNvSpPr txBox="1"/>
          <p:nvPr/>
        </p:nvSpPr>
        <p:spPr>
          <a:xfrm>
            <a:off x="2804505" y="4108144"/>
            <a:ext cx="2173357" cy="1323439"/>
          </a:xfrm>
          <a:prstGeom prst="rect">
            <a:avLst/>
          </a:prstGeom>
          <a:noFill/>
        </p:spPr>
        <p:txBody>
          <a:bodyPr wrap="square" rtlCol="0">
            <a:spAutoFit/>
          </a:bodyPr>
          <a:lstStyle/>
          <a:p>
            <a:r>
              <a:rPr lang="de-DE" sz="2000" dirty="0" err="1"/>
              <a:t>Up</a:t>
            </a:r>
            <a:r>
              <a:rPr lang="de-DE" sz="2000" dirty="0"/>
              <a:t>-</a:t>
            </a:r>
            <a:r>
              <a:rPr lang="de-DE" sz="2000" dirty="0" err="1"/>
              <a:t>to</a:t>
            </a:r>
            <a:r>
              <a:rPr lang="de-DE" sz="2000" dirty="0"/>
              <a:t>-date </a:t>
            </a:r>
            <a:r>
              <a:rPr lang="de-DE" sz="2000" dirty="0" err="1"/>
              <a:t>remotely</a:t>
            </a:r>
            <a:r>
              <a:rPr lang="de-DE" sz="2000" dirty="0"/>
              <a:t> </a:t>
            </a:r>
            <a:r>
              <a:rPr lang="de-DE" sz="2000" dirty="0" err="1"/>
              <a:t>sensed</a:t>
            </a:r>
            <a:r>
              <a:rPr lang="de-DE" sz="2000" dirty="0"/>
              <a:t> </a:t>
            </a:r>
            <a:r>
              <a:rPr lang="de-DE" sz="2000" dirty="0" err="1" smtClean="0"/>
              <a:t>imagery</a:t>
            </a:r>
            <a:r>
              <a:rPr lang="de-DE" sz="2000" dirty="0" smtClean="0"/>
              <a:t> (</a:t>
            </a:r>
            <a:r>
              <a:rPr lang="de-DE" sz="2000" dirty="0" err="1" smtClean="0"/>
              <a:t>pre</a:t>
            </a:r>
            <a:r>
              <a:rPr lang="de-DE" sz="2000" dirty="0" smtClean="0"/>
              <a:t>- </a:t>
            </a:r>
            <a:r>
              <a:rPr lang="de-DE" sz="2000" dirty="0" err="1" smtClean="0"/>
              <a:t>and</a:t>
            </a:r>
            <a:r>
              <a:rPr lang="de-DE" sz="2000" dirty="0" smtClean="0"/>
              <a:t> post</a:t>
            </a:r>
            <a:r>
              <a:rPr lang="de-DE" sz="2000" dirty="0"/>
              <a:t>-</a:t>
            </a:r>
            <a:r>
              <a:rPr lang="de-DE" sz="2000" dirty="0" smtClean="0"/>
              <a:t>event)</a:t>
            </a:r>
            <a:endParaRPr lang="de-DE" sz="2000" dirty="0"/>
          </a:p>
        </p:txBody>
      </p:sp>
      <p:sp>
        <p:nvSpPr>
          <p:cNvPr id="11" name="Inhaltsplatzhalter 2"/>
          <p:cNvSpPr txBox="1">
            <a:spLocks/>
          </p:cNvSpPr>
          <p:nvPr/>
        </p:nvSpPr>
        <p:spPr bwMode="auto">
          <a:xfrm>
            <a:off x="5086437" y="609600"/>
            <a:ext cx="6234406"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kern="0" dirty="0" smtClean="0"/>
              <a:t>Comprise</a:t>
            </a:r>
          </a:p>
          <a:p>
            <a:pPr lvl="1"/>
            <a:r>
              <a:rPr lang="en-US" kern="0" dirty="0" smtClean="0"/>
              <a:t>Terrain height, </a:t>
            </a:r>
            <a:r>
              <a:rPr lang="en-US" kern="0" dirty="0" err="1" smtClean="0"/>
              <a:t>toponyms</a:t>
            </a:r>
            <a:r>
              <a:rPr lang="en-US" kern="0" dirty="0" smtClean="0"/>
              <a:t> (names and unique identifiers of standard geographic areas),</a:t>
            </a:r>
          </a:p>
          <a:p>
            <a:pPr lvl="1"/>
            <a:r>
              <a:rPr lang="en-US" kern="0" dirty="0" smtClean="0"/>
              <a:t>major cultural and physical infrastructure, i.e. roads, railroads, coastlines, rivers and lakes</a:t>
            </a:r>
          </a:p>
          <a:p>
            <a:pPr lvl="1"/>
            <a:r>
              <a:rPr lang="en-US" kern="0" dirty="0" smtClean="0"/>
              <a:t>buildings</a:t>
            </a:r>
          </a:p>
          <a:p>
            <a:r>
              <a:rPr lang="en-US" kern="0" dirty="0" smtClean="0"/>
              <a:t>Are provided by </a:t>
            </a:r>
          </a:p>
          <a:p>
            <a:pPr lvl="1"/>
            <a:r>
              <a:rPr lang="en-US" kern="0" dirty="0" smtClean="0"/>
              <a:t>mapping agencies (traditional approach) or</a:t>
            </a:r>
          </a:p>
          <a:p>
            <a:pPr lvl="1"/>
            <a:r>
              <a:rPr lang="en-US" kern="0" dirty="0" smtClean="0"/>
              <a:t>crowd based geographical information (VGI) [Goodchild 2007]</a:t>
            </a:r>
          </a:p>
          <a:p>
            <a:r>
              <a:rPr lang="en-US" kern="0" dirty="0" smtClean="0"/>
              <a:t>Not available everywhere</a:t>
            </a:r>
            <a:endParaRPr lang="de-DE" kern="0" dirty="0"/>
          </a:p>
        </p:txBody>
      </p:sp>
      <p:sp>
        <p:nvSpPr>
          <p:cNvPr id="12" name="Inhaltsplatzhalter 6"/>
          <p:cNvSpPr>
            <a:spLocks noGrp="1"/>
          </p:cNvSpPr>
          <p:nvPr>
            <p:ph idx="1"/>
          </p:nvPr>
        </p:nvSpPr>
        <p:spPr>
          <a:xfrm>
            <a:off x="5096026" y="4223057"/>
            <a:ext cx="6059717" cy="2520643"/>
          </a:xfrm>
        </p:spPr>
        <p:txBody>
          <a:bodyPr/>
          <a:lstStyle/>
          <a:p>
            <a:r>
              <a:rPr lang="en-US" dirty="0" smtClean="0"/>
              <a:t>Platforms</a:t>
            </a:r>
          </a:p>
          <a:p>
            <a:pPr lvl="1"/>
            <a:r>
              <a:rPr lang="en-US" dirty="0" smtClean="0"/>
              <a:t>Satellite-borne, </a:t>
            </a:r>
          </a:p>
          <a:p>
            <a:pPr lvl="1"/>
            <a:r>
              <a:rPr lang="en-US" dirty="0" smtClean="0"/>
              <a:t>airborne sensors  (airplanes, UAVs, balloons)</a:t>
            </a:r>
          </a:p>
          <a:p>
            <a:r>
              <a:rPr lang="en-US" dirty="0" smtClean="0"/>
              <a:t>Local, regional </a:t>
            </a:r>
            <a:r>
              <a:rPr lang="en-US" dirty="0"/>
              <a:t>or global coverage, with certain repetition </a:t>
            </a:r>
            <a:r>
              <a:rPr lang="en-US" dirty="0" smtClean="0"/>
              <a:t>rate, swath and resolution</a:t>
            </a:r>
            <a:endParaRPr lang="en-US" dirty="0"/>
          </a:p>
          <a:p>
            <a:r>
              <a:rPr lang="de-DE" dirty="0" err="1" smtClean="0"/>
              <a:t>Automatic</a:t>
            </a:r>
            <a:r>
              <a:rPr lang="de-DE" dirty="0" smtClean="0"/>
              <a:t> </a:t>
            </a:r>
            <a:r>
              <a:rPr lang="de-DE" dirty="0" err="1" smtClean="0"/>
              <a:t>data</a:t>
            </a:r>
            <a:r>
              <a:rPr lang="de-DE" dirty="0" smtClean="0"/>
              <a:t> </a:t>
            </a:r>
            <a:r>
              <a:rPr lang="de-DE" dirty="0" err="1" smtClean="0"/>
              <a:t>processing</a:t>
            </a:r>
            <a:r>
              <a:rPr lang="de-DE" dirty="0" smtClean="0"/>
              <a:t> </a:t>
            </a:r>
            <a:r>
              <a:rPr lang="de-DE" dirty="0" err="1" smtClean="0"/>
              <a:t>and</a:t>
            </a:r>
            <a:r>
              <a:rPr lang="de-DE" dirty="0" smtClean="0"/>
              <a:t> </a:t>
            </a:r>
            <a:r>
              <a:rPr lang="de-DE" dirty="0" err="1" smtClean="0"/>
              <a:t>analysis</a:t>
            </a:r>
            <a:r>
              <a:rPr lang="de-DE" dirty="0" smtClean="0"/>
              <a:t> </a:t>
            </a:r>
            <a:r>
              <a:rPr lang="de-DE" dirty="0" err="1" smtClean="0"/>
              <a:t>techniques</a:t>
            </a:r>
            <a:r>
              <a:rPr lang="de-DE" dirty="0" smtClean="0"/>
              <a:t>, </a:t>
            </a:r>
            <a:r>
              <a:rPr lang="de-DE" dirty="0" err="1" smtClean="0"/>
              <a:t>including</a:t>
            </a:r>
            <a:r>
              <a:rPr lang="de-DE" dirty="0" smtClean="0"/>
              <a:t> AI-</a:t>
            </a:r>
            <a:r>
              <a:rPr lang="de-DE" dirty="0" err="1" smtClean="0"/>
              <a:t>based</a:t>
            </a:r>
            <a:r>
              <a:rPr lang="de-DE" dirty="0" smtClean="0"/>
              <a:t> </a:t>
            </a:r>
            <a:r>
              <a:rPr lang="de-DE" dirty="0" err="1" smtClean="0"/>
              <a:t>approaches</a:t>
            </a:r>
            <a:endParaRPr lang="de-DE" dirty="0"/>
          </a:p>
          <a:p>
            <a:endParaRPr lang="de-DE" dirty="0"/>
          </a:p>
        </p:txBody>
      </p:sp>
    </p:spTree>
    <p:extLst>
      <p:ext uri="{BB962C8B-B14F-4D97-AF65-F5344CB8AC3E}">
        <p14:creationId xmlns:p14="http://schemas.microsoft.com/office/powerpoint/2010/main" val="35558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0169" y="2565400"/>
            <a:ext cx="9971617" cy="3606800"/>
          </a:xfrm>
        </p:spPr>
        <p:txBody>
          <a:bodyPr/>
          <a:lstStyle/>
          <a:p>
            <a:endParaRPr lang="de-DE" sz="1800" dirty="0"/>
          </a:p>
          <a:p>
            <a:r>
              <a:rPr lang="en-US" sz="2400" b="1" dirty="0" smtClean="0"/>
              <a:t>Rapid </a:t>
            </a:r>
            <a:r>
              <a:rPr lang="en-US" sz="2400" b="1" dirty="0"/>
              <a:t>Mapping</a:t>
            </a:r>
            <a:r>
              <a:rPr lang="en-US" sz="2400" dirty="0"/>
              <a:t>: “consists of the [… ] provision (</a:t>
            </a:r>
            <a:r>
              <a:rPr lang="en-US" sz="2400" i="1" dirty="0"/>
              <a:t>within hours or days</a:t>
            </a:r>
            <a:r>
              <a:rPr lang="en-US" sz="2400" dirty="0"/>
              <a:t>) of geospatial information in support of emergency management activities immediately following an emergency event. The products are standardized.”</a:t>
            </a:r>
          </a:p>
          <a:p>
            <a:endParaRPr lang="en-US" sz="2400" dirty="0"/>
          </a:p>
        </p:txBody>
      </p:sp>
      <p:sp>
        <p:nvSpPr>
          <p:cNvPr id="2" name="Titel 1"/>
          <p:cNvSpPr>
            <a:spLocks noGrp="1"/>
          </p:cNvSpPr>
          <p:nvPr>
            <p:ph type="title"/>
          </p:nvPr>
        </p:nvSpPr>
        <p:spPr/>
        <p:txBody>
          <a:bodyPr/>
          <a:lstStyle/>
          <a:p>
            <a:r>
              <a:rPr lang="de-DE" dirty="0" err="1" smtClean="0"/>
              <a:t>What</a:t>
            </a:r>
            <a:r>
              <a:rPr lang="de-DE" dirty="0" smtClean="0"/>
              <a:t> </a:t>
            </a:r>
            <a:r>
              <a:rPr lang="de-DE" dirty="0" err="1" smtClean="0"/>
              <a:t>means</a:t>
            </a:r>
            <a:r>
              <a:rPr lang="de-DE" dirty="0" smtClean="0"/>
              <a:t> „rapid“?</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9</a:t>
            </a:fld>
            <a:r>
              <a:rPr lang="de-DE" smtClean="0"/>
              <a:t> </a:t>
            </a:r>
            <a:endParaRPr lang="de-DE" dirty="0"/>
          </a:p>
        </p:txBody>
      </p:sp>
      <p:sp>
        <p:nvSpPr>
          <p:cNvPr id="7" name="Textfeld 6"/>
          <p:cNvSpPr txBox="1"/>
          <p:nvPr/>
        </p:nvSpPr>
        <p:spPr>
          <a:xfrm>
            <a:off x="1122136" y="5665878"/>
            <a:ext cx="9341712" cy="1015663"/>
          </a:xfrm>
          <a:prstGeom prst="rect">
            <a:avLst/>
          </a:prstGeom>
          <a:noFill/>
        </p:spPr>
        <p:txBody>
          <a:bodyPr wrap="square" rtlCol="0">
            <a:spAutoFit/>
          </a:bodyPr>
          <a:lstStyle/>
          <a:p>
            <a:r>
              <a:rPr lang="en-US" sz="1200" dirty="0">
                <a:solidFill>
                  <a:srgbClr val="000072"/>
                </a:solidFill>
              </a:rPr>
              <a:t>International Federation of Red Cross and Red Crescent Societies (2011): IDRL Guidelines for the domestic facilitation and regulation of international disaster relief and initial recovery assistance</a:t>
            </a:r>
          </a:p>
          <a:p>
            <a:r>
              <a:rPr lang="en-US" sz="1200" dirty="0" smtClean="0"/>
              <a:t>Emergency </a:t>
            </a:r>
            <a:r>
              <a:rPr lang="en-US" sz="1200" dirty="0"/>
              <a:t>Mapping Guidelines drafted by the International Working Group on Satellite Emergency Mapping (IWG-SEM) 2014, https://un-spider.org/sites/default/files/IWG_SEM_EmergencyMappingGuidelines_A4_v1_March2014.pdf  [2020-10-12] cited after: </a:t>
            </a:r>
            <a:r>
              <a:rPr lang="de-DE" sz="1200" dirty="0"/>
              <a:t>http://www.ithacaweb.org/projects/rapid-mapping/</a:t>
            </a:r>
            <a:endParaRPr lang="de-DE" sz="1200" dirty="0">
              <a:solidFill>
                <a:srgbClr val="000072"/>
              </a:solidFill>
            </a:endParaRPr>
          </a:p>
        </p:txBody>
      </p:sp>
      <p:sp>
        <p:nvSpPr>
          <p:cNvPr id="4" name="Ellipse 3"/>
          <p:cNvSpPr/>
          <p:nvPr/>
        </p:nvSpPr>
        <p:spPr bwMode="auto">
          <a:xfrm>
            <a:off x="7166038" y="2768600"/>
            <a:ext cx="2739961" cy="844671"/>
          </a:xfrm>
          <a:prstGeom prst="ellipse">
            <a:avLst/>
          </a:prstGeom>
          <a:noFill/>
          <a:ln w="952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49544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HFT Farbschema">
      <a:dk1>
        <a:srgbClr val="000000"/>
      </a:dk1>
      <a:lt1>
        <a:srgbClr val="FFFFFF"/>
      </a:lt1>
      <a:dk2>
        <a:srgbClr val="FFFFFF"/>
      </a:dk2>
      <a:lt2>
        <a:srgbClr val="FFFFFF"/>
      </a:lt2>
      <a:accent1>
        <a:srgbClr val="E84C22"/>
      </a:accent1>
      <a:accent2>
        <a:srgbClr val="B64926"/>
      </a:accent2>
      <a:accent3>
        <a:srgbClr val="B22600"/>
      </a:accent3>
      <a:accent4>
        <a:srgbClr val="FF8427"/>
      </a:accent4>
      <a:accent5>
        <a:srgbClr val="FF6600"/>
      </a:accent5>
      <a:accent6>
        <a:srgbClr val="FE967A"/>
      </a:accent6>
      <a:hlink>
        <a:srgbClr val="FF000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1000" dirty="0">
            <a:latin typeface="Calibri" panose="020F0502020204030204" pitchFamily="34" charset="0"/>
            <a:cs typeface="Calibri" panose="020F050202020403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HFT_FJB01</Template>
  <TotalTime>0</TotalTime>
  <Words>1858</Words>
  <Application>Microsoft Office PowerPoint</Application>
  <PresentationFormat>Breitbild</PresentationFormat>
  <Paragraphs>312</Paragraphs>
  <Slides>30</Slides>
  <Notes>9</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30</vt:i4>
      </vt:variant>
    </vt:vector>
  </HeadingPairs>
  <TitlesOfParts>
    <vt:vector size="41" baseType="lpstr">
      <vt:lpstr>AplusTextBold</vt:lpstr>
      <vt:lpstr>AplusTextLight</vt:lpstr>
      <vt:lpstr>AplusTextRegular</vt:lpstr>
      <vt:lpstr>Arial</vt:lpstr>
      <vt:lpstr>Calibri</vt:lpstr>
      <vt:lpstr>inherit</vt:lpstr>
      <vt:lpstr>Tahoma</vt:lpstr>
      <vt:lpstr>Times New Roman</vt:lpstr>
      <vt:lpstr>Wingdings</vt:lpstr>
      <vt:lpstr>HFT_FJB01</vt:lpstr>
      <vt:lpstr>Office</vt:lpstr>
      <vt:lpstr>Supporting OGC APIs: An Updated and Contemporary Approach to Geodata Provision in Disaster Mapping</vt:lpstr>
      <vt:lpstr>Outline</vt:lpstr>
      <vt:lpstr>Introduction</vt:lpstr>
      <vt:lpstr>Number of deaths from disasters</vt:lpstr>
      <vt:lpstr>Global losses from natural disasters 2013-2022</vt:lpstr>
      <vt:lpstr>PowerPoint-Präsentation</vt:lpstr>
      <vt:lpstr>PowerPoint-Präsentation</vt:lpstr>
      <vt:lpstr>PowerPoint-Präsentation</vt:lpstr>
      <vt:lpstr>What means „rapid“?</vt:lpstr>
      <vt:lpstr>Un-FAIR</vt:lpstr>
      <vt:lpstr>2019:Tropical cyclones, extreme storms and floods caused overall losses of US$ 150bn</vt:lpstr>
      <vt:lpstr>International Charter 'Space and Major Disasters'</vt:lpstr>
      <vt:lpstr>Design criteria for our rapid mapping system</vt:lpstr>
      <vt:lpstr>Data sources</vt:lpstr>
      <vt:lpstr>Open Data Sources for Geographical Base Data</vt:lpstr>
      <vt:lpstr>Open Data Sources for Remotely Sensed Imagery</vt:lpstr>
      <vt:lpstr>disasterGIS I</vt:lpstr>
      <vt:lpstr>Four Tier Architecture</vt:lpstr>
      <vt:lpstr>disasterGIS II</vt:lpstr>
      <vt:lpstr>Aspects</vt:lpstr>
      <vt:lpstr>Architecture</vt:lpstr>
      <vt:lpstr>User interface: browser-based</vt:lpstr>
      <vt:lpstr>Comparision ldproxy vs. GeoServer </vt:lpstr>
      <vt:lpstr>Administration</vt:lpstr>
      <vt:lpstr>Output formats</vt:lpstr>
      <vt:lpstr>Performance</vt:lpstr>
      <vt:lpstr>Summary/Limitations/Outlook</vt:lpstr>
      <vt:lpstr>PowerPoint-Präsentation</vt:lpstr>
      <vt:lpstr>PowerPoint-Präsentation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und Implementierung einer Architektur zur sofortigen Geodatenbereitstellung im Katastrophenmanagement</dc:title>
  <dc:creator>"Franz-Josef Behr" &lt;franz-josef.behr@hft-stuttgart.de&gt;</dc:creator>
  <cp:lastModifiedBy>FJ Behr</cp:lastModifiedBy>
  <cp:revision>280</cp:revision>
  <dcterms:created xsi:type="dcterms:W3CDTF">2017-01-29T18:10:11Z</dcterms:created>
  <dcterms:modified xsi:type="dcterms:W3CDTF">2024-06-27T13:34:53Z</dcterms:modified>
</cp:coreProperties>
</file>